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93" r:id="rId3"/>
    <p:sldId id="262" r:id="rId4"/>
    <p:sldId id="265" r:id="rId5"/>
    <p:sldId id="266" r:id="rId6"/>
    <p:sldId id="264" r:id="rId7"/>
    <p:sldId id="285" r:id="rId8"/>
    <p:sldId id="286" r:id="rId9"/>
    <p:sldId id="261" r:id="rId10"/>
    <p:sldId id="280" r:id="rId11"/>
    <p:sldId id="279" r:id="rId12"/>
    <p:sldId id="294" r:id="rId13"/>
    <p:sldId id="281" r:id="rId14"/>
    <p:sldId id="282" r:id="rId15"/>
    <p:sldId id="295" r:id="rId16"/>
    <p:sldId id="284" r:id="rId17"/>
    <p:sldId id="296" r:id="rId18"/>
    <p:sldId id="277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63" r:id="rId30"/>
    <p:sldId id="289" r:id="rId31"/>
    <p:sldId id="288" r:id="rId32"/>
    <p:sldId id="290" r:id="rId33"/>
    <p:sldId id="297" r:id="rId34"/>
    <p:sldId id="292" r:id="rId35"/>
    <p:sldId id="291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81" autoAdjust="0"/>
    <p:restoredTop sz="94660"/>
  </p:normalViewPr>
  <p:slideViewPr>
    <p:cSldViewPr snapToGrid="0">
      <p:cViewPr>
        <p:scale>
          <a:sx n="75" d="100"/>
          <a:sy n="75" d="100"/>
        </p:scale>
        <p:origin x="15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9A5C6-852A-42FC-8BAF-8253AC3E2829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9CB4-515F-42DC-9EAD-A561D7D3DC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492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91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92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3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24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25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69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62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80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002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801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1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230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673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068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24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90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67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071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391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61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518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0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097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30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298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892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359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16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3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8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08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289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8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26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01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85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7A7FBF7A-E0A0-435F-9540-C356DFC5D048}" type="slidenum">
              <a:rPr lang="pt-PT" smtClean="0"/>
              <a:pPr/>
              <a:t>‹nº›</a:t>
            </a:fld>
            <a:r>
              <a:rPr lang="pt-PT" dirty="0" smtClean="0"/>
              <a:t>/35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47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696400" y="3754565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7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1" y="3051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7865301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7A7FBF7A-E0A0-435F-9540-C356DFC5D048}" type="slidenum">
              <a:rPr lang="pt-PT" smtClean="0"/>
              <a:pPr/>
              <a:t>‹nº›</a:t>
            </a:fld>
            <a:r>
              <a:rPr lang="pt-PT" dirty="0" smtClean="0"/>
              <a:t>/35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426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7A7FBF7A-E0A0-435F-9540-C356DFC5D048}" type="slidenum">
              <a:rPr lang="pt-PT" smtClean="0"/>
              <a:pPr/>
              <a:t>‹nº›</a:t>
            </a:fld>
            <a:r>
              <a:rPr lang="pt-PT" dirty="0" smtClean="0"/>
              <a:t>/35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123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831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850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7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4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0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8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3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7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3162166" y="3146174"/>
            <a:ext cx="6695199" cy="130971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Luis Eduardo Reis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dirty="0" smtClean="0">
                <a:solidFill>
                  <a:schemeClr val="dk1"/>
                </a:solidFill>
              </a:rPr>
              <a:t>Orientador: António Coelho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8601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0" y="1153834"/>
            <a:ext cx="1511600" cy="1502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4"/>
            <a:ext cx="7201033" cy="1546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dirty="0" smtClean="0"/>
              <a:t>Abordagem híbrida para o ensino do desenvolvimento de jogos digitais e programação</a:t>
            </a:r>
            <a:endParaRPr lang="en" dirty="0"/>
          </a:p>
        </p:txBody>
      </p:sp>
      <p:cxnSp>
        <p:nvCxnSpPr>
          <p:cNvPr id="93" name="Shape 93"/>
          <p:cNvCxnSpPr/>
          <p:nvPr/>
        </p:nvCxnSpPr>
        <p:spPr>
          <a:xfrm>
            <a:off x="10248900" y="1905000"/>
            <a:ext cx="194296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" y="5361473"/>
            <a:ext cx="3225808" cy="1119158"/>
          </a:xfrm>
          <a:prstGeom prst="rect">
            <a:avLst/>
          </a:prstGeom>
        </p:spPr>
      </p:pic>
      <p:sp>
        <p:nvSpPr>
          <p:cNvPr id="10" name="Shape 89"/>
          <p:cNvSpPr txBox="1">
            <a:spLocks/>
          </p:cNvSpPr>
          <p:nvPr/>
        </p:nvSpPr>
        <p:spPr>
          <a:xfrm>
            <a:off x="7029268" y="5555744"/>
            <a:ext cx="4053600" cy="730616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" sz="3600" dirty="0" smtClean="0">
                <a:solidFill>
                  <a:schemeClr val="bg2">
                    <a:lumMod val="75000"/>
                  </a:schemeClr>
                </a:solidFill>
              </a:rPr>
              <a:t>12 de Julho de 2017</a:t>
            </a:r>
            <a:endParaRPr lang="en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74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pt-PT" sz="2400" dirty="0" smtClean="0"/>
              <a:t>Método de Aprendizagem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08109" y="2104024"/>
            <a:ext cx="9079600" cy="360931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Metodologia de </a:t>
            </a:r>
            <a:r>
              <a:rPr lang="pt-PT" sz="2800" dirty="0" err="1" smtClean="0"/>
              <a:t>Problem</a:t>
            </a:r>
            <a:r>
              <a:rPr lang="pt-PT" sz="2800" dirty="0" smtClean="0"/>
              <a:t> </a:t>
            </a:r>
            <a:r>
              <a:rPr lang="pt-PT" sz="2800" dirty="0" err="1" smtClean="0"/>
              <a:t>Based</a:t>
            </a:r>
            <a:r>
              <a:rPr lang="pt-PT" sz="2800" dirty="0" smtClean="0"/>
              <a:t> </a:t>
            </a:r>
            <a:r>
              <a:rPr lang="pt-PT" sz="2800" dirty="0" err="1" smtClean="0"/>
              <a:t>Learning</a:t>
            </a:r>
            <a:r>
              <a:rPr lang="pt-PT" sz="2800" dirty="0" smtClean="0"/>
              <a:t> (PBL)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Ludificação em Ciclos de Aprendizagem: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</a:pPr>
            <a:r>
              <a:rPr lang="pt-PT" sz="2267" dirty="0" smtClean="0"/>
              <a:t>Introdução / </a:t>
            </a:r>
            <a:r>
              <a:rPr lang="pt-PT" sz="2267" dirty="0" err="1" smtClean="0"/>
              <a:t>Onboarding</a:t>
            </a:r>
            <a:endParaRPr lang="pt-PT" sz="2267" dirty="0" smtClean="0"/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</a:pPr>
            <a:r>
              <a:rPr lang="pt-PT" sz="2267" dirty="0" smtClean="0"/>
              <a:t>Desenvolvimento do Jogo </a:t>
            </a:r>
            <a:r>
              <a:rPr lang="pt-PT" sz="2267" dirty="0" smtClean="0"/>
              <a:t>/ </a:t>
            </a:r>
            <a:r>
              <a:rPr lang="pt-PT" sz="2267" dirty="0" err="1" smtClean="0"/>
              <a:t>Scaffholding</a:t>
            </a:r>
            <a:endParaRPr lang="pt-PT" sz="2267" dirty="0" smtClean="0"/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</a:pPr>
            <a:r>
              <a:rPr lang="pt-PT" sz="2267" dirty="0" smtClean="0"/>
              <a:t>Desafios / </a:t>
            </a:r>
            <a:r>
              <a:rPr lang="pt-PT" sz="2267" dirty="0" err="1" smtClean="0"/>
              <a:t>End</a:t>
            </a:r>
            <a:r>
              <a:rPr lang="pt-PT" sz="2267" dirty="0" smtClean="0"/>
              <a:t> Game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Compatibilidade com B-</a:t>
            </a:r>
            <a:r>
              <a:rPr lang="pt-PT" sz="2800" dirty="0" err="1" smtClean="0"/>
              <a:t>Learning</a:t>
            </a: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78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Tópicos de Aprendizagem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1344433" y="2143455"/>
            <a:ext cx="7924312" cy="358424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819143" indent="-514350">
              <a:lnSpc>
                <a:spcPct val="100000"/>
              </a:lnSpc>
              <a:spcBef>
                <a:spcPts val="0"/>
              </a:spcBef>
              <a:buFont typeface="Quattrocento Sans"/>
              <a:buAutoNum type="arabicPeriod"/>
            </a:pPr>
            <a:r>
              <a:rPr lang="pt-PT" sz="2800" dirty="0"/>
              <a:t>Fundamentos da </a:t>
            </a:r>
            <a:r>
              <a:rPr lang="pt-PT" sz="2800" dirty="0" smtClean="0"/>
              <a:t>Programação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Font typeface="Quattrocento Sans"/>
              <a:buAutoNum type="arabicPeriod"/>
            </a:pPr>
            <a:r>
              <a:rPr lang="pt-PT" sz="2800" dirty="0"/>
              <a:t>Estruturas de </a:t>
            </a:r>
            <a:r>
              <a:rPr lang="pt-PT" sz="2800" dirty="0" smtClean="0"/>
              <a:t>Dados</a:t>
            </a:r>
            <a:endParaRPr lang="pt-PT" sz="2800" dirty="0" smtClean="0"/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Font typeface="Quattrocento Sans"/>
              <a:buAutoNum type="arabicPeriod"/>
            </a:pPr>
            <a:r>
              <a:rPr lang="pt-PT" sz="2800" dirty="0" smtClean="0"/>
              <a:t>Projeto </a:t>
            </a:r>
            <a:r>
              <a:rPr lang="pt-PT" sz="2800" dirty="0"/>
              <a:t>de Software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Font typeface="Quattrocento Sans"/>
              <a:buAutoNum type="arabicPeriod"/>
            </a:pPr>
            <a:r>
              <a:rPr lang="pt-PT" sz="2800" dirty="0"/>
              <a:t>Gráficos e Visualização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Font typeface="Quattrocento Sans"/>
              <a:buAutoNum type="arabicPeriod"/>
            </a:pPr>
            <a:r>
              <a:rPr lang="pt-PT" sz="2800" dirty="0"/>
              <a:t>Linguagens de Programação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Font typeface="Quattrocento Sans"/>
              <a:buAutoNum type="arabicPeriod"/>
            </a:pPr>
            <a:r>
              <a:rPr lang="pt-PT" sz="2800" dirty="0"/>
              <a:t>Algoritmos e Complexidade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Font typeface="Quattrocento Sans"/>
              <a:buAutoNum type="arabicPeriod"/>
            </a:pPr>
            <a:r>
              <a:rPr lang="pt-PT" sz="2800" dirty="0"/>
              <a:t>Fundamentos e Design de Jogos Digitais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Font typeface="Quattrocento Sans"/>
              <a:buAutoNum type="arabicPeriod"/>
            </a:pPr>
            <a:r>
              <a:rPr lang="pt-PT" sz="2800" dirty="0"/>
              <a:t>Programação de Jogos </a:t>
            </a:r>
            <a:r>
              <a:rPr lang="pt-PT" sz="2800" dirty="0" smtClean="0"/>
              <a:t>Digitais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8306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Escolha de Problemas/Jogos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41667" y="2959158"/>
            <a:ext cx="9079600" cy="360931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Abordarem todos os tópicos escolhidos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Serem aplicáveis em ciclos de aprendizagem curtos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E claro, serem apelativos para os estudantes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20"/>
            <a:ext cx="9079600" cy="533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Critérios de escolha: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69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Framework de classificação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19"/>
            <a:ext cx="9079600" cy="105990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Método para classificar a cobertura dos tópicos de aprendizagem por cada jogo  </a:t>
            </a:r>
          </a:p>
        </p:txBody>
      </p:sp>
      <p:sp>
        <p:nvSpPr>
          <p:cNvPr id="11" name="Shape 111"/>
          <p:cNvSpPr txBox="1">
            <a:spLocks/>
          </p:cNvSpPr>
          <p:nvPr/>
        </p:nvSpPr>
        <p:spPr>
          <a:xfrm>
            <a:off x="7012866" y="3272206"/>
            <a:ext cx="4079428" cy="285188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Lembrar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Entender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Aplicar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Analisar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Avaliar</a:t>
            </a:r>
            <a:endParaRPr lang="pt-PT" sz="2800" dirty="0" smtClean="0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1221944" y="3414593"/>
            <a:ext cx="4079428" cy="285188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Matriz de competências usando a escala da taxonomia de </a:t>
            </a:r>
            <a:r>
              <a:rPr lang="pt-PT" sz="2800" dirty="0" err="1" smtClean="0"/>
              <a:t>Bloom</a:t>
            </a:r>
            <a:endParaRPr lang="pt-PT" sz="28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5572125" y="4032068"/>
            <a:ext cx="1440741" cy="7620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14" name="Shape 111"/>
          <p:cNvSpPr txBox="1">
            <a:spLocks/>
          </p:cNvSpPr>
          <p:nvPr/>
        </p:nvSpPr>
        <p:spPr>
          <a:xfrm>
            <a:off x="3371834" y="5794031"/>
            <a:ext cx="9079600" cy="99506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000" dirty="0" smtClean="0"/>
              <a:t>Por se tratar de um contexto introdutório omitiu-se o nível 6 – Criar.</a:t>
            </a: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17250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-1" b="25501"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3557871" y="5218793"/>
            <a:ext cx="5076257" cy="1257533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600" dirty="0" smtClean="0">
                <a:highlight>
                  <a:srgbClr val="FFCD00"/>
                </a:highlight>
              </a:rPr>
              <a:t>Matriz de Competências</a:t>
            </a:r>
            <a:endParaRPr lang="en" sz="3600" i="1" dirty="0">
              <a:highlight>
                <a:srgbClr val="FFCD00"/>
              </a:highlight>
            </a:endParaRP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Framework de </a:t>
            </a:r>
            <a:r>
              <a:rPr lang="en" dirty="0" smtClean="0"/>
              <a:t>classificação: Exemplo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15</a:t>
            </a:fld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b="44275"/>
          <a:stretch/>
        </p:blipFill>
        <p:spPr>
          <a:xfrm>
            <a:off x="3140217" y="2155031"/>
            <a:ext cx="6119141" cy="4512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83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Plano de Atividades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76049" y="4059445"/>
            <a:ext cx="6139051" cy="143965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spcBef>
                <a:spcPts val="0"/>
              </a:spcBef>
            </a:pPr>
            <a:r>
              <a:rPr lang="en" dirty="0" smtClean="0"/>
              <a:t>Adaptável </a:t>
            </a:r>
            <a:r>
              <a:rPr lang="en" dirty="0" smtClean="0"/>
              <a:t>às capacidades do estudante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" name="Shape 111"/>
          <p:cNvSpPr txBox="1">
            <a:spLocks/>
          </p:cNvSpPr>
          <p:nvPr/>
        </p:nvSpPr>
        <p:spPr>
          <a:xfrm>
            <a:off x="345612" y="2479143"/>
            <a:ext cx="8102433" cy="70220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Progressão não linear</a:t>
            </a:r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45612" y="3285478"/>
            <a:ext cx="8102433" cy="65458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Divisão em níveis</a:t>
            </a:r>
          </a:p>
          <a:p>
            <a:pPr marL="304793" indent="0">
              <a:spcBef>
                <a:spcPts val="0"/>
              </a:spcBef>
              <a:buNone/>
            </a:pPr>
            <a:endParaRPr lang="pt-PT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2008" r="22201"/>
          <a:stretch/>
        </p:blipFill>
        <p:spPr>
          <a:xfrm>
            <a:off x="6962719" y="558800"/>
            <a:ext cx="5229281" cy="5935080"/>
          </a:xfrm>
          <a:prstGeom prst="rect">
            <a:avLst/>
          </a:prstGeom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17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Tutoriais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17</a:t>
            </a:fld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35442"/>
          <a:stretch/>
        </p:blipFill>
        <p:spPr>
          <a:xfrm>
            <a:off x="3822105" y="2370818"/>
            <a:ext cx="3683885" cy="39855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r="36117"/>
          <a:stretch/>
        </p:blipFill>
        <p:spPr>
          <a:xfrm>
            <a:off x="7980552" y="2370818"/>
            <a:ext cx="3645391" cy="3985532"/>
          </a:xfrm>
          <a:prstGeom prst="rect">
            <a:avLst/>
          </a:prstGeom>
        </p:spPr>
      </p:pic>
      <p:sp>
        <p:nvSpPr>
          <p:cNvPr id="16" name="Shape 111"/>
          <p:cNvSpPr txBox="1">
            <a:spLocks/>
          </p:cNvSpPr>
          <p:nvPr/>
        </p:nvSpPr>
        <p:spPr>
          <a:xfrm>
            <a:off x="-138771" y="2370818"/>
            <a:ext cx="3960876" cy="398553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Foram implementados três tutoriais como prova de conceito e para efeitos de validação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4170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5050399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Jogos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18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Rock Paper Scissors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simples para introdução ao ambiente de trabalho e à linguagem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breve aos conceitos de variável, array e função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1171801"/>
            <a:ext cx="4872399" cy="487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26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Súmario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65424" y="2162176"/>
            <a:ext cx="9084861" cy="429460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Contexto / Motivação / Objetivos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Metodologias de Ensino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Trabalho Desenvolvido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Jogos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Validação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Conclusão e Trabalho Futuro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70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Guess the Number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simples que introduz estruturas de controlo, passagem de valores a funções e construção de strings</a:t>
            </a:r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Menção a recursividade e </a:t>
            </a:r>
            <a:r>
              <a:rPr lang="en" sz="2667" dirty="0"/>
              <a:t>a</a:t>
            </a:r>
            <a:r>
              <a:rPr lang="en" sz="2667" dirty="0" smtClean="0"/>
              <a:t>lgoritmos (Pesquisa Binaria)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1171801"/>
            <a:ext cx="4872399" cy="487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68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Text Adventure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de Aventura que leva o estudante a explorar o conceito de narrativa interativa e não linear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aos conceitos de estrutura de dados e grafo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1453295"/>
            <a:ext cx="4872399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55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611798" y="1228951"/>
            <a:ext cx="594653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Hangman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textual de complexidade </a:t>
            </a:r>
            <a:r>
              <a:rPr lang="en" sz="2667" dirty="0" smtClean="0"/>
              <a:t>intermédia</a:t>
            </a:r>
            <a:endParaRPr lang="en" sz="2667" dirty="0" smtClean="0"/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a ciclos, modularização do código, geração de strings e pesquisa por um elemento numa lista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53295"/>
            <a:ext cx="4718905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68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Snake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Primeiro jogo com interface gráfica feita com a biblioteca p5.js</a:t>
            </a:r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às estruturas de dados lineares (listas, pilhas, filas) e aos primeiros passos no desenvolvimento de jogos gráficos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53295"/>
            <a:ext cx="4718905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13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597809" y="1171801"/>
            <a:ext cx="6136991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Pong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gráfico icónico perfeito para a introdução ao conceito de motor de jogo 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passo a passo de features do jogo e conceitos de computação gráfica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53295"/>
            <a:ext cx="4718905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29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Space Invaders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mais completo para introdução a um projeto de tamanho intermédio</a:t>
            </a:r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a programação OO (construtor, membros, escopo) usando sintaxe simples de javascript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" y="1453295"/>
            <a:ext cx="4697422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12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Platform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Base para um jogo de plataformas que o estudante pode expandir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POO, leitura e tratamento de ficheiros de imagem e motor de física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66600"/>
            <a:ext cx="4718905" cy="46922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28193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15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Tic-Tac-Toe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simples com oponente controlado pelo computador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Exemplo mais complexo para demonstração/introdução de Inteligencia Artificial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6" y="1466600"/>
            <a:ext cx="4692294" cy="46922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9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5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FPS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Base para um jogo First Person Shooter que o estudante pode expandir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Baseado no mesmo motor que o jogo de plataformas. Exemplo mais avançado de computação gráfica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6" y="1480994"/>
            <a:ext cx="4692294" cy="4663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10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79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933700"/>
            <a:ext cx="5050399" cy="87073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Validação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29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06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4799874" cy="216156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Contexto</a:t>
            </a:r>
            <a:br>
              <a:rPr lang="en" dirty="0" smtClean="0"/>
            </a:br>
            <a:r>
              <a:rPr lang="en" dirty="0" smtClean="0"/>
              <a:t>Motivação</a:t>
            </a:r>
            <a:br>
              <a:rPr lang="en" dirty="0" smtClean="0"/>
            </a:br>
            <a:r>
              <a:rPr lang="en" dirty="0" smtClean="0"/>
              <a:t>Objetivos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31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Análise por Especialistas na àrea do ensino da Programação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83188" y="2242536"/>
            <a:ext cx="9615667" cy="399316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dirty="0" smtClean="0"/>
              <a:t>Apresentação ao vivo do trabalho desenvolvido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Inquérito por questionário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Caracterização demográfica e da experiência de ensino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Opinião sobre o estado atual do ensino da programação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Opinião sobre o trabalho desenvolvido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30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66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933700"/>
            <a:ext cx="5050399" cy="12065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Conclusões e Trabalho Futuro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31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65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Conclusões com base na validação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65425" y="2166336"/>
            <a:ext cx="9615667" cy="399316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Um plano híbrido seguindo uma metodologia PBL traz vantagens para o ensino da programação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A lista de tópicos e método de classificação dos problemas foram bem recebidos 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Os tutoriais de exemplo foram bem recebidos mas foram feitas diversas sugestões de melhoria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32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1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Sugestões para os tutoriais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65425" y="2166336"/>
            <a:ext cx="9615667" cy="399316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Mais ênfas</a:t>
            </a:r>
            <a:r>
              <a:rPr lang="pt-PT" sz="2800" dirty="0" smtClean="0"/>
              <a:t>e na montagem do ambiente de trabalho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Fazer melhor uso da plataforma web usando “</a:t>
            </a:r>
            <a:r>
              <a:rPr lang="pt-PT" sz="2800" dirty="0" err="1" smtClean="0"/>
              <a:t>fiddles</a:t>
            </a:r>
            <a:r>
              <a:rPr lang="pt-PT" sz="2800" dirty="0" smtClean="0"/>
              <a:t>” para ver o efeito de alterações em tempo real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Espalhar mais desafios pelo tutorial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Ponderar sobre o uso de uma abordagem diferente partindo de um exemplo já pronto</a:t>
            </a:r>
            <a:endParaRPr lang="pt-PT" sz="2800" dirty="0" smtClean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33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31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Trabalho Futuro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44433" y="1864536"/>
            <a:ext cx="9615667" cy="463786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Melhor validação do trabalho usando experiencias com estudantes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Implementação das melhorias sugeridas pelos especialistas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Implementação dos restantes tutoriais e material de </a:t>
            </a:r>
            <a:r>
              <a:rPr lang="pt-PT" sz="2800" dirty="0" smtClean="0"/>
              <a:t>apoio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Expansão para um formato de livro/e-book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34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10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3162166" y="3146174"/>
            <a:ext cx="6695199" cy="130971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Luis Eduardo Reis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u="sng" dirty="0" smtClean="0">
                <a:solidFill>
                  <a:schemeClr val="accent1">
                    <a:lumMod val="75000"/>
                  </a:schemeClr>
                </a:solidFill>
              </a:rPr>
              <a:t>ei12085@fe.up.pt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8601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0" y="1153834"/>
            <a:ext cx="1511600" cy="1502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4"/>
            <a:ext cx="7201033" cy="1546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dirty="0" smtClean="0"/>
              <a:t>Abordagem híbrida para o ensino do desenvolvimento de jogos digitais e programação</a:t>
            </a:r>
            <a:endParaRPr lang="en" dirty="0"/>
          </a:p>
        </p:txBody>
      </p:sp>
      <p:cxnSp>
        <p:nvCxnSpPr>
          <p:cNvPr id="93" name="Shape 93"/>
          <p:cNvCxnSpPr/>
          <p:nvPr/>
        </p:nvCxnSpPr>
        <p:spPr>
          <a:xfrm>
            <a:off x="10248900" y="1905000"/>
            <a:ext cx="194296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" y="5361473"/>
            <a:ext cx="3225808" cy="1119158"/>
          </a:xfrm>
          <a:prstGeom prst="rect">
            <a:avLst/>
          </a:prstGeom>
        </p:spPr>
      </p:pic>
      <p:sp>
        <p:nvSpPr>
          <p:cNvPr id="10" name="Shape 89"/>
          <p:cNvSpPr txBox="1">
            <a:spLocks/>
          </p:cNvSpPr>
          <p:nvPr/>
        </p:nvSpPr>
        <p:spPr>
          <a:xfrm>
            <a:off x="7020801" y="5750015"/>
            <a:ext cx="4053600" cy="730616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" sz="3600" dirty="0" smtClean="0">
                <a:solidFill>
                  <a:schemeClr val="bg2">
                    <a:lumMod val="75000"/>
                  </a:schemeClr>
                </a:solidFill>
              </a:rPr>
              <a:t>12 de Julho de 2017</a:t>
            </a:r>
            <a:endParaRPr lang="en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35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99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gramming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207" y="536364"/>
            <a:ext cx="2706280" cy="19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ideoga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12" y="2591382"/>
            <a:ext cx="2588199" cy="19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Contexto / Motivação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76049" y="4059445"/>
            <a:ext cx="8102433" cy="73207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spcBef>
                <a:spcPts val="0"/>
              </a:spcBef>
            </a:pPr>
            <a:r>
              <a:rPr lang="en" dirty="0" smtClean="0"/>
              <a:t>Uso de Jogos no Ensino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30" name="Picture 6" descr="http://media.jrn.com/images/27912683-mjs_blend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206" y="4723678"/>
            <a:ext cx="2644775" cy="17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345612" y="2479143"/>
            <a:ext cx="8102433" cy="70220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Importância da Programação</a:t>
            </a:r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45612" y="3285478"/>
            <a:ext cx="8102433" cy="65458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Popularidade dos Jogos Digitais</a:t>
            </a:r>
          </a:p>
          <a:p>
            <a:pPr marL="304793" indent="0">
              <a:spcBef>
                <a:spcPts val="0"/>
              </a:spcBef>
              <a:buNone/>
            </a:pPr>
            <a:endParaRPr lang="pt-PT" dirty="0" smtClean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07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Objetivos deste Trabalho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spcBef>
                <a:spcPts val="0"/>
              </a:spcBef>
            </a:pPr>
            <a:r>
              <a:rPr lang="pt-PT" dirty="0" smtClean="0"/>
              <a:t>Ensino de uma Introdução à Programação</a:t>
            </a:r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Ensino </a:t>
            </a:r>
            <a:r>
              <a:rPr lang="pt-PT" dirty="0" smtClean="0"/>
              <a:t>simultâneo dos Jogos Digitais</a:t>
            </a:r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Conjunto de Atividades PBL</a:t>
            </a:r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Plano adaptado a e-</a:t>
            </a:r>
            <a:r>
              <a:rPr lang="pt-PT" dirty="0" err="1" smtClean="0"/>
              <a:t>learning</a:t>
            </a:r>
            <a:r>
              <a:rPr lang="pt-PT" dirty="0" smtClean="0"/>
              <a:t> e b-</a:t>
            </a:r>
            <a:r>
              <a:rPr lang="pt-PT" dirty="0" err="1" smtClean="0"/>
              <a:t>learning</a:t>
            </a:r>
            <a:endParaRPr lang="pt-PT" dirty="0" smtClean="0"/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Criação de Conteúdos</a:t>
            </a:r>
            <a:endParaRPr lang="pt-PT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43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77251" y="2581881"/>
            <a:ext cx="4990374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Metodologias de Ensino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20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pt-PT" dirty="0" smtClean="0"/>
              <a:t>Ensino da Programação</a:t>
            </a:r>
            <a:endParaRPr lang="pt-PT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08109" y="3025530"/>
            <a:ext cx="9079600" cy="264154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Linguagens mais usadas (C, C++, Java)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Paradigmas e Programas de estudos em unidades curriculares de introdução à </a:t>
            </a:r>
            <a:r>
              <a:rPr lang="pt-PT" sz="2800" dirty="0" smtClean="0"/>
              <a:t>programação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ACM Computer Science Curricula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20"/>
            <a:ext cx="9079600" cy="96153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Análise breve do estado atual do ensino da programação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28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pt-PT" dirty="0" smtClean="0"/>
              <a:t>Ensino dos Jogos</a:t>
            </a:r>
            <a:endParaRPr lang="pt-PT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93562" y="3596379"/>
            <a:ext cx="9079600" cy="235568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IGDA </a:t>
            </a:r>
            <a:r>
              <a:rPr lang="pt-PT" sz="2800" dirty="0" smtClean="0"/>
              <a:t>Curriculum </a:t>
            </a:r>
            <a:r>
              <a:rPr lang="pt-PT" sz="2800" dirty="0" smtClean="0"/>
              <a:t>Framework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Predominância do uso de motores de jogo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221944" y="2048011"/>
            <a:ext cx="9079600" cy="159265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Análise das componentes principais componentes de um programa de introdução ao desenvolvimento de jogos  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17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5050399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Trabalho Desenvolvido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pPr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5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831</Words>
  <Application>Microsoft Office PowerPoint</Application>
  <PresentationFormat>Ecrã Panorâmico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Lora</vt:lpstr>
      <vt:lpstr>Quattrocento Sans</vt:lpstr>
      <vt:lpstr>Office Theme</vt:lpstr>
      <vt:lpstr>Abordagem híbrida para o ensino do desenvolvimento de jogos digitais e programação</vt:lpstr>
      <vt:lpstr>Súmario</vt:lpstr>
      <vt:lpstr>Contexto Motivação Objetivos</vt:lpstr>
      <vt:lpstr>Contexto / Motivação</vt:lpstr>
      <vt:lpstr>Objetivos deste Trabalho</vt:lpstr>
      <vt:lpstr>Metodologias de Ensino</vt:lpstr>
      <vt:lpstr>Ensino da Programação</vt:lpstr>
      <vt:lpstr>Ensino dos Jogos</vt:lpstr>
      <vt:lpstr>Trabalho Desenvolvido</vt:lpstr>
      <vt:lpstr>Método de Aprendizagem</vt:lpstr>
      <vt:lpstr>Tópicos de Aprendizagem</vt:lpstr>
      <vt:lpstr>Escolha de Problemas/Jogos</vt:lpstr>
      <vt:lpstr>Framework de classificação</vt:lpstr>
      <vt:lpstr>Matriz de Competências</vt:lpstr>
      <vt:lpstr>Framework de classificação: Exemplo</vt:lpstr>
      <vt:lpstr>Plano de Atividades</vt:lpstr>
      <vt:lpstr>Tutoriais</vt:lpstr>
      <vt:lpstr>Jogos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Validação</vt:lpstr>
      <vt:lpstr>Análise por Especialistas na àrea do ensino da Programação</vt:lpstr>
      <vt:lpstr>Conclusões e Trabalho Futuro</vt:lpstr>
      <vt:lpstr>Conclusões com base na validação</vt:lpstr>
      <vt:lpstr>Sugestões para os tutoriais</vt:lpstr>
      <vt:lpstr>Trabalho Futuro</vt:lpstr>
      <vt:lpstr>Abordagem híbrida para o ensino do desenvolvimento de jogos digitais e programação</vt:lpstr>
    </vt:vector>
  </TitlesOfParts>
  <Company>Universidade do Porto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ei12085</dc:creator>
  <cp:lastModifiedBy>Luis Reis</cp:lastModifiedBy>
  <cp:revision>40</cp:revision>
  <dcterms:created xsi:type="dcterms:W3CDTF">2017-07-11T08:19:25Z</dcterms:created>
  <dcterms:modified xsi:type="dcterms:W3CDTF">2017-07-11T22:48:18Z</dcterms:modified>
</cp:coreProperties>
</file>