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1" r:id="rId6"/>
    <p:sldId id="266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AAD"/>
    <a:srgbClr val="006CB7"/>
    <a:srgbClr val="FFA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5357C-A342-32E1-0E05-92EC7CBEE303}" v="19" dt="2020-04-28T15:04:54.496"/>
    <p1510:client id="{810C8A0B-4C75-4153-9D61-E7882E34E063}" v="168" dt="2019-04-15T14:28:27.973"/>
    <p1510:client id="{C6F3413D-0736-DC5A-9C6E-AAB73EE9CBC6}" v="2941" dt="2020-04-29T02:55:24.836"/>
    <p1510:client id="{CFE70FCC-3543-452B-A599-2A3C0B36E411}" v="4" dt="2020-04-28T21:36:12.383"/>
    <p1510:client id="{FA033F29-659F-7F3A-2D3F-F4CFCF3F899A}" v="492" dt="2020-04-29T02:57:54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D89CE-833F-4814-89D6-3A57967CE0D7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C666B-B200-4340-B6D8-3AEF724FFA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930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C666B-B200-4340-B6D8-3AEF724FFA6D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086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C666B-B200-4340-B6D8-3AEF724FFA6D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09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C666B-B200-4340-B6D8-3AEF724FFA6D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435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057F0-9B9A-4C51-A42D-15D22E00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490D3-9377-4AEA-AF54-813D8F106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DD62C-B2EE-4D7D-8BE3-DD8C435D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816F9-CC1D-4763-AD2D-D16A69DA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226E8-3FC7-4119-996D-665F5ACF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143EF-E608-42CD-9547-47F26F9C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6C0365-836E-49CC-A32C-49ADB133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B8BCF-2290-46B9-A423-1624EF15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80739-F1C5-438A-8244-90E81678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93040-29C5-4CA2-A127-D087B260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423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E1C83E-1FAD-4EE1-AC00-047D42E8E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E17F5-9592-437F-8987-45646F64F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1E500-31CB-4B3D-AE92-ABE5A89A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1CB83F-4612-40D6-B88F-ACA0DE20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6C06A-7966-4543-9D0E-0CC1130C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67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0257A-28E1-46DC-8E41-7DA5556D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21067-F64F-41B4-B262-909A26A6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034B0-D980-4BF5-ACB9-77730D6F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99C77-012B-4E2B-9E74-0CCE57E9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9A0F3-78DA-4324-9BD5-E21EAE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871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325FB-F524-4C47-9A5E-3DDDC3B3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755C9F-2C0F-4537-A513-9428D18D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A99A1C-4D64-4AE5-BB1C-A01753B0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7DDC6-5888-4970-A557-5BDBC87D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19436-601E-4203-822F-86F0D54E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1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67C94-D0E1-44C7-8EA0-41485EDF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89082-9466-420A-BC18-DBCEF03F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2ADEA1-A3DB-4DBD-8958-8C4D145D8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A8435-296C-481F-B071-07419823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2CDD99-1612-41D0-AD9B-D7B153FC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9F06A6-7AB3-423F-B749-F8AF5617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11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7776D-CD56-4C37-9AE4-1F13B67E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BE38C-912D-4024-893C-6B3AF0BE9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082007-F605-4407-9E4F-6D1F4D28B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2E29E8-CA1C-47D9-854A-ECAE17D2A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53C7A7-E8C5-42DF-9D1A-D52591B27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BE5525-B560-4092-86BD-1D412535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A41D8-19C9-4FD6-A119-39BEC9DA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F93ECD-5C70-4CAC-AEA3-3C0E521D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816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A8CA4-4620-4C65-A6E1-06F27203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31B5EE-EF88-450A-B66D-CC264440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527D34-B290-47B7-A72A-AF528732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F7F5E-3A8E-4FDF-AAC0-43045C1B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828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D21973-9195-48D0-BFA1-AF8CFD63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6F5D66-9D73-4F28-99AF-C59BD8AC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676543-7757-4A4D-A6D7-A58AA0B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29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F29ED-0482-4DA1-9327-9EA60646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44758-DBBE-4E0B-BB85-47B40BAB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8AA301-D926-4139-9005-0112E5A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B92F75-ED7D-4981-B1C3-AE472958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4206B1-3ECA-4AD3-8785-5045ABBF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394733-8A5C-4498-980C-5C957A52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5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A6950-0725-4075-A5D6-0E56B95D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FF29D8-FE89-4266-86E5-065822147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56F7D7-6892-451D-BCB0-2F7BD8C1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1D1A14-ECA4-4FEA-B703-4A0C4626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82A23C-9D82-4AED-A5DA-1B878E47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397EDA-37E9-42CE-8161-3B35974E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884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60DD1F-78D9-42BF-AD0E-BFBC7D99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4BFA7-6440-4A62-8698-80EB1E81A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AB113-D4A5-487A-8DA9-9C539D3F0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99FE-4CDB-4954-AAB6-77FF6FF883B6}" type="datetimeFigureOut">
              <a:rPr lang="es-CL" smtClean="0"/>
              <a:t>30-04-2020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37923-E3BF-4299-8AF4-34838A44D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BDC23-6CC7-4BD3-AC2D-544C09B8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BAAD-47FC-4D54-9D8F-7D496008EE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147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06FBE0-86ED-4822-BB91-E01CBB092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9" y="0"/>
            <a:ext cx="2396335" cy="205365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A17FD21-F234-4322-960E-EB26C4481560}"/>
              </a:ext>
            </a:extLst>
          </p:cNvPr>
          <p:cNvSpPr/>
          <p:nvPr/>
        </p:nvSpPr>
        <p:spPr>
          <a:xfrm>
            <a:off x="510856" y="2801566"/>
            <a:ext cx="11170987" cy="1406018"/>
          </a:xfrm>
          <a:prstGeom prst="rect">
            <a:avLst/>
          </a:prstGeom>
          <a:solidFill>
            <a:srgbClr val="006CB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C69B380-C89A-407B-A00C-E08B4FD5C1CA}"/>
              </a:ext>
            </a:extLst>
          </p:cNvPr>
          <p:cNvSpPr/>
          <p:nvPr/>
        </p:nvSpPr>
        <p:spPr>
          <a:xfrm>
            <a:off x="622841" y="3240544"/>
            <a:ext cx="10946318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s-CL" sz="2800" b="1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REALIDAD VIRTUAL APLICADA A TRATAMIENTOS MÉDICOS Y KINÉSICOS</a:t>
            </a: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FE28A89-4E0F-420D-8FD9-81348106FB38}"/>
              </a:ext>
            </a:extLst>
          </p:cNvPr>
          <p:cNvSpPr/>
          <p:nvPr/>
        </p:nvSpPr>
        <p:spPr>
          <a:xfrm flipH="1">
            <a:off x="420889" y="2801566"/>
            <a:ext cx="48986" cy="1020536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9139C68-EFFC-45E5-A55C-8E89966DE0DB}"/>
              </a:ext>
            </a:extLst>
          </p:cNvPr>
          <p:cNvSpPr/>
          <p:nvPr/>
        </p:nvSpPr>
        <p:spPr>
          <a:xfrm>
            <a:off x="445382" y="4239905"/>
            <a:ext cx="5299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b="1" dirty="0">
                <a:solidFill>
                  <a:srgbClr val="006CB7"/>
                </a:solidFill>
              </a:rPr>
              <a:t>Innova Alta Tecnología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8C0F9DD-F496-4E42-A8B9-D2F5E0182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4" y="6208411"/>
            <a:ext cx="530250" cy="477862"/>
          </a:xfrm>
          <a:prstGeom prst="rect">
            <a:avLst/>
          </a:prstGeom>
        </p:spPr>
      </p:pic>
      <p:pic>
        <p:nvPicPr>
          <p:cNvPr id="21" name="Imagen 20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177CC194-1666-4692-8604-F012831E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71" y="92102"/>
            <a:ext cx="1565424" cy="78460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467820" y="6124176"/>
            <a:ext cx="1062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CL" sz="1200">
                <a:solidFill>
                  <a:srgbClr val="116AAD"/>
                </a:solidFill>
                <a:latin typeface="+mj-lt"/>
                <a:cs typeface="Arial" pitchFamily="34" charset="0"/>
              </a:rPr>
              <a:t>Nota: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CL" sz="1200">
                <a:solidFill>
                  <a:srgbClr val="116AAD"/>
                </a:solidFill>
                <a:latin typeface="+mj-lt"/>
                <a:cs typeface="Arial" pitchFamily="34" charset="0"/>
              </a:rPr>
              <a:t>Debe adjuntar sólo un archivo que permita conocer el proyecto a desarrollar mediante un diagrama, imágenes o figuras.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s-CL" sz="1200">
                <a:solidFill>
                  <a:srgbClr val="116AAD"/>
                </a:solidFill>
                <a:latin typeface="+mj-lt"/>
                <a:cs typeface="Arial" pitchFamily="34" charset="0"/>
              </a:rPr>
              <a:t>No se considerarán para revisión archivos adjuntos que incorporen texto explicativo.</a:t>
            </a:r>
            <a:endParaRPr lang="es-CL" sz="1200">
              <a:solidFill>
                <a:srgbClr val="116AA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0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reloj&#10;&#10;Descripción generada automáticamente">
            <a:extLst>
              <a:ext uri="{FF2B5EF4-FFF2-40B4-BE49-F238E27FC236}">
                <a16:creationId xmlns:a16="http://schemas.microsoft.com/office/drawing/2014/main" id="{3634DAE3-CD0F-4612-8ECC-C36FE6A10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CA4EDDAD-75C0-441A-83AC-C9E47AB9C36F}"/>
              </a:ext>
            </a:extLst>
          </p:cNvPr>
          <p:cNvSpPr txBox="1">
            <a:spLocks/>
          </p:cNvSpPr>
          <p:nvPr/>
        </p:nvSpPr>
        <p:spPr>
          <a:xfrm>
            <a:off x="513725" y="9656"/>
            <a:ext cx="5722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800" kern="0" spc="-5" dirty="0">
                <a:solidFill>
                  <a:srgbClr val="116AAD"/>
                </a:solidFill>
                <a:latin typeface="+mn-lt"/>
                <a:sym typeface="Arial"/>
                <a:rtl val="0"/>
              </a:rPr>
              <a:t>Problema que aborda la solución</a:t>
            </a:r>
            <a:endParaRPr lang="es-ES" sz="3200" kern="0" spc="-5" dirty="0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9D517C0-A9E1-4051-B724-C27D47A39A1E}"/>
              </a:ext>
            </a:extLst>
          </p:cNvPr>
          <p:cNvSpPr/>
          <p:nvPr/>
        </p:nvSpPr>
        <p:spPr>
          <a:xfrm>
            <a:off x="338999" y="0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E34D26-1F29-4C81-A93C-A0BC2B251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1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B522E379-7909-4046-8915-769043D25B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9427" y="9525"/>
            <a:ext cx="284514" cy="56580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C8E81-67C7-4811-A25B-4EC0B3D4B7EF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C4E7CF5-45A3-487C-A552-2ACA360A3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7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interior, hombre, sostener&#10;&#10;Descripción generada automáticamente">
            <a:extLst>
              <a:ext uri="{FF2B5EF4-FFF2-40B4-BE49-F238E27FC236}">
                <a16:creationId xmlns:a16="http://schemas.microsoft.com/office/drawing/2014/main" id="{4CE70194-D6D7-4AD7-AD5F-CDACF98CF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" y="146840"/>
            <a:ext cx="12180722" cy="6858000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CA4EDDAD-75C0-441A-83AC-C9E47AB9C36F}"/>
              </a:ext>
            </a:extLst>
          </p:cNvPr>
          <p:cNvSpPr txBox="1">
            <a:spLocks/>
          </p:cNvSpPr>
          <p:nvPr/>
        </p:nvSpPr>
        <p:spPr>
          <a:xfrm>
            <a:off x="433043" y="42565"/>
            <a:ext cx="5722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800" kern="0" spc="-5" dirty="0">
                <a:solidFill>
                  <a:srgbClr val="116AAD"/>
                </a:solidFill>
                <a:latin typeface="+mn-lt"/>
                <a:sym typeface="Arial"/>
                <a:rtl val="0"/>
              </a:rPr>
              <a:t>Solución Propuesta</a:t>
            </a:r>
            <a:endParaRPr lang="es-ES" sz="3200" kern="0" spc="-5" dirty="0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9D517C0-A9E1-4051-B724-C27D47A39A1E}"/>
              </a:ext>
            </a:extLst>
          </p:cNvPr>
          <p:cNvSpPr/>
          <p:nvPr/>
        </p:nvSpPr>
        <p:spPr>
          <a:xfrm>
            <a:off x="338999" y="6015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E34D26-1F29-4C81-A93C-A0BC2B251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1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B522E379-7909-4046-8915-769043D25B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9427" y="15540"/>
            <a:ext cx="284514" cy="56580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C8E81-67C7-4811-A25B-4EC0B3D4B7EF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C4E7CF5-45A3-487C-A552-2ACA360A3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omputadora&#10;&#10;Descripción generada automáticamente">
            <a:extLst>
              <a:ext uri="{FF2B5EF4-FFF2-40B4-BE49-F238E27FC236}">
                <a16:creationId xmlns:a16="http://schemas.microsoft.com/office/drawing/2014/main" id="{892B7732-13D2-496A-881C-341B8FA83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12" name="object 8">
            <a:extLst>
              <a:ext uri="{FF2B5EF4-FFF2-40B4-BE49-F238E27FC236}">
                <a16:creationId xmlns:a16="http://schemas.microsoft.com/office/drawing/2014/main" id="{CA4EDDAD-75C0-441A-83AC-C9E47AB9C36F}"/>
              </a:ext>
            </a:extLst>
          </p:cNvPr>
          <p:cNvSpPr txBox="1">
            <a:spLocks/>
          </p:cNvSpPr>
          <p:nvPr/>
        </p:nvSpPr>
        <p:spPr>
          <a:xfrm>
            <a:off x="426608" y="36550"/>
            <a:ext cx="57226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800" kern="0" spc="-5" dirty="0">
                <a:solidFill>
                  <a:srgbClr val="116AAD"/>
                </a:solidFill>
                <a:latin typeface="+mn-lt"/>
                <a:sym typeface="Arial"/>
                <a:rtl val="0"/>
              </a:rPr>
              <a:t>Estado actual de la solución</a:t>
            </a:r>
            <a:endParaRPr lang="es-ES" sz="3200" kern="0" spc="-5" dirty="0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9D517C0-A9E1-4051-B724-C27D47A39A1E}"/>
              </a:ext>
            </a:extLst>
          </p:cNvPr>
          <p:cNvSpPr/>
          <p:nvPr/>
        </p:nvSpPr>
        <p:spPr>
          <a:xfrm>
            <a:off x="332564" y="0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E34D26-1F29-4C81-A93C-A0BC2B2510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1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B522E379-7909-4046-8915-769043D25B3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2992" y="9525"/>
            <a:ext cx="284514" cy="56580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C8E81-67C7-4811-A25B-4EC0B3D4B7EF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C4E7CF5-45A3-487C-A552-2ACA360A32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CA4EDDAD-75C0-441A-83AC-C9E47AB9C36F}"/>
              </a:ext>
            </a:extLst>
          </p:cNvPr>
          <p:cNvSpPr txBox="1">
            <a:spLocks/>
          </p:cNvSpPr>
          <p:nvPr/>
        </p:nvSpPr>
        <p:spPr>
          <a:xfrm>
            <a:off x="566208" y="0"/>
            <a:ext cx="889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000" kern="0" spc="-5" dirty="0">
                <a:solidFill>
                  <a:srgbClr val="116AAD"/>
                </a:solidFill>
                <a:latin typeface="+mn-lt"/>
                <a:sym typeface="Arial"/>
                <a:rtl val="0"/>
              </a:rPr>
              <a:t>Cuadro comparativo de solución y alternativas</a:t>
            </a:r>
            <a:endParaRPr lang="es-ES" sz="2000" kern="0" spc="-5" dirty="0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9D517C0-A9E1-4051-B724-C27D47A39A1E}"/>
              </a:ext>
            </a:extLst>
          </p:cNvPr>
          <p:cNvSpPr/>
          <p:nvPr/>
        </p:nvSpPr>
        <p:spPr>
          <a:xfrm>
            <a:off x="338999" y="6013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E34D26-1F29-4C81-A93C-A0BC2B251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1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B522E379-7909-4046-8915-769043D25B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9427" y="15538"/>
            <a:ext cx="284514" cy="56580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C8E81-67C7-4811-A25B-4EC0B3D4B7EF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C4E7CF5-45A3-487C-A552-2ACA360A3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  <p:pic>
        <p:nvPicPr>
          <p:cNvPr id="5" name="Imagen 4" descr="Imagen que contiene reloj, negro, grande, luz&#10;&#10;Descripción generada automáticamente">
            <a:extLst>
              <a:ext uri="{FF2B5EF4-FFF2-40B4-BE49-F238E27FC236}">
                <a16:creationId xmlns:a16="http://schemas.microsoft.com/office/drawing/2014/main" id="{250A8772-1D7E-4B73-A0F1-C18EC1772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5" y="328380"/>
            <a:ext cx="11132323" cy="62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CA4EDDAD-75C0-441A-83AC-C9E47AB9C36F}"/>
              </a:ext>
            </a:extLst>
          </p:cNvPr>
          <p:cNvSpPr txBox="1">
            <a:spLocks/>
          </p:cNvSpPr>
          <p:nvPr/>
        </p:nvSpPr>
        <p:spPr>
          <a:xfrm>
            <a:off x="566208" y="0"/>
            <a:ext cx="889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Open Sans"/>
                <a:ea typeface="+mn-ea"/>
                <a:cs typeface="Open Sans"/>
              </a:defRPr>
            </a:lvl1pPr>
            <a:lvl2pPr marL="455159">
              <a:defRPr>
                <a:latin typeface="+mn-lt"/>
                <a:ea typeface="+mn-ea"/>
                <a:cs typeface="+mn-cs"/>
              </a:defRPr>
            </a:lvl2pPr>
            <a:lvl3pPr marL="910322">
              <a:defRPr>
                <a:latin typeface="+mn-lt"/>
                <a:ea typeface="+mn-ea"/>
                <a:cs typeface="+mn-cs"/>
              </a:defRPr>
            </a:lvl3pPr>
            <a:lvl4pPr marL="1365484">
              <a:defRPr>
                <a:latin typeface="+mn-lt"/>
                <a:ea typeface="+mn-ea"/>
                <a:cs typeface="+mn-cs"/>
              </a:defRPr>
            </a:lvl4pPr>
            <a:lvl5pPr marL="1820646">
              <a:defRPr>
                <a:latin typeface="+mn-lt"/>
                <a:ea typeface="+mn-ea"/>
                <a:cs typeface="+mn-cs"/>
              </a:defRPr>
            </a:lvl5pPr>
            <a:lvl6pPr marL="2275807">
              <a:defRPr>
                <a:latin typeface="+mn-lt"/>
                <a:ea typeface="+mn-ea"/>
                <a:cs typeface="+mn-cs"/>
              </a:defRPr>
            </a:lvl6pPr>
            <a:lvl7pPr marL="2730966">
              <a:defRPr>
                <a:latin typeface="+mn-lt"/>
                <a:ea typeface="+mn-ea"/>
                <a:cs typeface="+mn-cs"/>
              </a:defRPr>
            </a:lvl7pPr>
            <a:lvl8pPr marL="3186130">
              <a:defRPr>
                <a:latin typeface="+mn-lt"/>
                <a:ea typeface="+mn-ea"/>
                <a:cs typeface="+mn-cs"/>
              </a:defRPr>
            </a:lvl8pPr>
            <a:lvl9pPr marL="3641290">
              <a:defRPr>
                <a:latin typeface="+mn-lt"/>
                <a:ea typeface="+mn-ea"/>
                <a:cs typeface="+mn-cs"/>
              </a:defRPr>
            </a:lvl9pPr>
          </a:lstStyle>
          <a:p>
            <a:pPr marL="12683">
              <a:defRPr/>
            </a:pPr>
            <a:r>
              <a:rPr lang="es-CL" sz="2000" kern="0" spc="-5" dirty="0">
                <a:solidFill>
                  <a:srgbClr val="116AAD"/>
                </a:solidFill>
                <a:latin typeface="+mn-lt"/>
                <a:sym typeface="Arial"/>
                <a:rtl val="0"/>
              </a:rPr>
              <a:t>Cuadro comparativo de solución y alternativas</a:t>
            </a:r>
            <a:endParaRPr lang="es-ES" sz="2000" kern="0" spc="-5" dirty="0">
              <a:solidFill>
                <a:srgbClr val="116AAD"/>
              </a:solidFill>
              <a:latin typeface="+mn-lt"/>
              <a:sym typeface="Arial"/>
              <a:rtl val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9D517C0-A9E1-4051-B724-C27D47A39A1E}"/>
              </a:ext>
            </a:extLst>
          </p:cNvPr>
          <p:cNvSpPr/>
          <p:nvPr/>
        </p:nvSpPr>
        <p:spPr>
          <a:xfrm>
            <a:off x="338999" y="-2865"/>
            <a:ext cx="48986" cy="565802"/>
          </a:xfrm>
          <a:prstGeom prst="rect">
            <a:avLst/>
          </a:prstGeom>
          <a:solidFill>
            <a:srgbClr val="EF4144"/>
          </a:solidFill>
          <a:ln w="12700" cap="flat" cmpd="sng" algn="ctr">
            <a:solidFill>
              <a:srgbClr val="EF414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013" kern="0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4E34D26-1F29-4C81-A93C-A0BC2B2510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34233" y="6340188"/>
            <a:ext cx="345631" cy="311483"/>
          </a:xfrm>
          <a:prstGeom prst="rect">
            <a:avLst/>
          </a:prstGeom>
        </p:spPr>
      </p:pic>
      <p:pic>
        <p:nvPicPr>
          <p:cNvPr id="15" name="Imagen 14" descr="Imagen que contiene grande, exterior&#10;&#10;Descripción generada automáticamente">
            <a:extLst>
              <a:ext uri="{FF2B5EF4-FFF2-40B4-BE49-F238E27FC236}">
                <a16:creationId xmlns:a16="http://schemas.microsoft.com/office/drawing/2014/main" id="{B522E379-7909-4046-8915-769043D25B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7"/>
          <a:stretch/>
        </p:blipFill>
        <p:spPr>
          <a:xfrm>
            <a:off x="9427" y="6660"/>
            <a:ext cx="284514" cy="56580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C8E81-67C7-4811-A25B-4EC0B3D4B7EF}"/>
              </a:ext>
            </a:extLst>
          </p:cNvPr>
          <p:cNvSpPr/>
          <p:nvPr/>
        </p:nvSpPr>
        <p:spPr>
          <a:xfrm>
            <a:off x="10272403" y="6495930"/>
            <a:ext cx="13789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es-CL" sz="1100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Corfo</a:t>
            </a:r>
            <a:r>
              <a:rPr lang="es-CL" sz="1100" b="1">
                <a:solidFill>
                  <a:srgbClr val="116AAD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EnMovimiento</a:t>
            </a:r>
            <a:endParaRPr lang="es-CL" sz="3200" b="1">
              <a:solidFill>
                <a:srgbClr val="116AAD"/>
              </a:solidFill>
              <a:latin typeface="+mj-lt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C4E7CF5-45A3-487C-A552-2ACA360A3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634796" y="210"/>
            <a:ext cx="1327994" cy="146630"/>
          </a:xfrm>
          <a:prstGeom prst="rect">
            <a:avLst/>
          </a:prstGeom>
        </p:spPr>
      </p:pic>
      <p:pic>
        <p:nvPicPr>
          <p:cNvPr id="3" name="Imagen 2" descr="Imagen que contiene reloj, negro, grande, luz&#10;&#10;Descripción generada automáticamente">
            <a:extLst>
              <a:ext uri="{FF2B5EF4-FFF2-40B4-BE49-F238E27FC236}">
                <a16:creationId xmlns:a16="http://schemas.microsoft.com/office/drawing/2014/main" id="{1A188D18-96BF-4D75-AF8D-9E87853F1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1" y="307777"/>
            <a:ext cx="11140343" cy="62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31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82</Words>
  <Application>Microsoft Office PowerPoint</Application>
  <PresentationFormat>Panorámica</PresentationFormat>
  <Paragraphs>18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Cárdenas Bustamante</dc:creator>
  <cp:lastModifiedBy>Arnoldo Atencio</cp:lastModifiedBy>
  <cp:revision>281</cp:revision>
  <dcterms:created xsi:type="dcterms:W3CDTF">2019-04-12T04:08:10Z</dcterms:created>
  <dcterms:modified xsi:type="dcterms:W3CDTF">2020-04-30T14:33:48Z</dcterms:modified>
</cp:coreProperties>
</file>