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AAD"/>
    <a:srgbClr val="006CB7"/>
    <a:srgbClr val="FFA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5357C-A342-32E1-0E05-92EC7CBEE303}" v="19" dt="2020-04-28T15:04:54.496"/>
    <p1510:client id="{810C8A0B-4C75-4153-9D61-E7882E34E063}" v="168" dt="2019-04-15T14:28:27.973"/>
    <p1510:client id="{C6F3413D-0736-DC5A-9C6E-AAB73EE9CBC6}" v="2941" dt="2020-04-29T02:55:24.836"/>
    <p1510:client id="{CFE70FCC-3543-452B-A599-2A3C0B36E411}" v="4" dt="2020-04-28T21:36:12.383"/>
    <p1510:client id="{FA033F29-659F-7F3A-2D3F-F4CFCF3F899A}" v="492" dt="2020-04-29T02:57:54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F376D-5FAC-4EB6-8133-091C7507591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BAFF134-61F4-4350-A371-640D0D82AF8E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1° Atención</a:t>
          </a:r>
          <a:r>
            <a:rPr lang="es-ES" b="0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 médica</a:t>
          </a:r>
          <a:r>
            <a:rPr lang="es-ES">
              <a:latin typeface="Calibri Light" panose="020F0302020204030204"/>
            </a:rPr>
            <a:t> y</a:t>
          </a:r>
          <a:r>
            <a:rPr lang="es-ES" b="0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 </a:t>
          </a:r>
          <a:r>
            <a:rPr lang="es-ES" b="0" i="0" u="none" strike="noStrike" cap="none" baseline="0" noProof="0">
              <a:latin typeface="Calibri Light"/>
              <a:cs typeface="Calibri Light"/>
            </a:rPr>
            <a:t>derivación</a:t>
          </a:r>
          <a:r>
            <a:rPr lang="es-ES">
              <a:latin typeface="Calibri Light" panose="020F0302020204030204"/>
            </a:rPr>
            <a:t> a</a:t>
          </a:r>
          <a:r>
            <a:rPr lang="es-ES" b="0" i="0" u="none" strike="noStrike" cap="none" baseline="0" noProof="0">
              <a:latin typeface="Calibri Light"/>
              <a:cs typeface="Calibri Light"/>
            </a:rPr>
            <a:t> terapia</a:t>
          </a:r>
          <a:endParaRPr lang="es-ES"/>
        </a:p>
      </dgm:t>
    </dgm:pt>
    <dgm:pt modelId="{6C10B0DC-296E-4308-8D7D-925F6C1A6B09}" type="parTrans" cxnId="{E804A05A-C2D2-460E-B29E-DE2571127DE1}">
      <dgm:prSet/>
      <dgm:spPr/>
      <dgm:t>
        <a:bodyPr/>
        <a:lstStyle/>
        <a:p>
          <a:endParaRPr lang="es-ES"/>
        </a:p>
      </dgm:t>
    </dgm:pt>
    <dgm:pt modelId="{6183AEB0-DF3C-419A-96D4-423FCA20ECB1}" type="sibTrans" cxnId="{E804A05A-C2D2-460E-B29E-DE2571127DE1}">
      <dgm:prSet/>
      <dgm:spPr/>
      <dgm:t>
        <a:bodyPr/>
        <a:lstStyle/>
        <a:p>
          <a:endParaRPr lang="es-ES"/>
        </a:p>
      </dgm:t>
    </dgm:pt>
    <dgm:pt modelId="{201BDB83-F7B0-4B9C-A4D9-D3DDFDA906D6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Paciente evaluado por terapeuta</a:t>
          </a:r>
          <a:endParaRPr lang="es-ES"/>
        </a:p>
      </dgm:t>
    </dgm:pt>
    <dgm:pt modelId="{35ED2043-C6C8-41AA-B70B-E5327EBFD769}" type="parTrans" cxnId="{F18E6298-6715-4EC4-B6FB-DC8BD23ED287}">
      <dgm:prSet/>
      <dgm:spPr/>
      <dgm:t>
        <a:bodyPr/>
        <a:lstStyle/>
        <a:p>
          <a:endParaRPr lang="es-ES"/>
        </a:p>
      </dgm:t>
    </dgm:pt>
    <dgm:pt modelId="{CA6E2298-9EFF-4C58-B1D1-9AAB2D573B25}" type="sibTrans" cxnId="{F18E6298-6715-4EC4-B6FB-DC8BD23ED287}">
      <dgm:prSet/>
      <dgm:spPr/>
      <dgm:t>
        <a:bodyPr/>
        <a:lstStyle/>
        <a:p>
          <a:endParaRPr lang="es-ES"/>
        </a:p>
      </dgm:t>
    </dgm:pt>
    <dgm:pt modelId="{C4795BAC-80BC-46A8-9B16-71093C7078A9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Se inicia terapia convencional de 10 sesiones comúnmente</a:t>
          </a:r>
          <a:endParaRPr lang="es-ES"/>
        </a:p>
      </dgm:t>
    </dgm:pt>
    <dgm:pt modelId="{BD7F9CAE-4C8B-4F85-9D1D-9C7AFBA79E96}" type="parTrans" cxnId="{8AB7171B-3D49-4DDA-B759-9E04837DA499}">
      <dgm:prSet/>
      <dgm:spPr/>
      <dgm:t>
        <a:bodyPr/>
        <a:lstStyle/>
        <a:p>
          <a:endParaRPr lang="es-ES"/>
        </a:p>
      </dgm:t>
    </dgm:pt>
    <dgm:pt modelId="{EBD6A6D0-0131-461C-A862-93E900CAB461}" type="sibTrans" cxnId="{8AB7171B-3D49-4DDA-B759-9E04837DA499}">
      <dgm:prSet/>
      <dgm:spPr/>
      <dgm:t>
        <a:bodyPr/>
        <a:lstStyle/>
        <a:p>
          <a:endParaRPr lang="es-ES"/>
        </a:p>
      </dgm:t>
    </dgm:pt>
    <dgm:pt modelId="{45B01576-8B79-4309-B134-2AF6EF39804E}">
      <dgm:prSet phldrT="[Texto]" phldr="0"/>
      <dgm:spPr/>
      <dgm:t>
        <a:bodyPr/>
        <a:lstStyle/>
        <a:p>
          <a:pPr rtl="0"/>
          <a:r>
            <a:rPr lang="es-ES" b="1">
              <a:solidFill>
                <a:schemeClr val="tx1"/>
              </a:solidFill>
              <a:latin typeface="Calibri Light" panose="020F0302020204030204"/>
            </a:rPr>
            <a:t>Paciente desierta por falta de interés, terapias repetitivas, sin avance en su condición o de avance lento o poca afinidad con el terapeuta</a:t>
          </a:r>
          <a:endParaRPr lang="es-ES" b="1">
            <a:solidFill>
              <a:schemeClr val="tx1"/>
            </a:solidFill>
          </a:endParaRPr>
        </a:p>
      </dgm:t>
    </dgm:pt>
    <dgm:pt modelId="{FB34D5B8-0E4B-47DF-85A1-8109F2CA50BD}" type="parTrans" cxnId="{2A4F1915-2788-4E3B-9C14-578C125833E2}">
      <dgm:prSet/>
      <dgm:spPr/>
      <dgm:t>
        <a:bodyPr/>
        <a:lstStyle/>
        <a:p>
          <a:endParaRPr lang="es-ES"/>
        </a:p>
      </dgm:t>
    </dgm:pt>
    <dgm:pt modelId="{819D1875-0E8B-4527-8CD7-2CDDAE5C222F}" type="sibTrans" cxnId="{2A4F1915-2788-4E3B-9C14-578C125833E2}">
      <dgm:prSet/>
      <dgm:spPr/>
      <dgm:t>
        <a:bodyPr/>
        <a:lstStyle/>
        <a:p>
          <a:endParaRPr lang="es-ES"/>
        </a:p>
      </dgm:t>
    </dgm:pt>
    <dgm:pt modelId="{A5FF9752-B6EB-4554-AFE7-127D22386504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Paciente vuelve a consultar por lesión o empeoro de esta</a:t>
          </a:r>
        </a:p>
      </dgm:t>
    </dgm:pt>
    <dgm:pt modelId="{E0E3380E-7546-4812-BF03-0FF4D1429553}" type="parTrans" cxnId="{B09FD24A-2C96-4314-9CD0-605F68DE4C5B}">
      <dgm:prSet/>
      <dgm:spPr/>
    </dgm:pt>
    <dgm:pt modelId="{9BB01E63-0A2D-4EA8-AE7F-7F20B3CCA64B}" type="sibTrans" cxnId="{B09FD24A-2C96-4314-9CD0-605F68DE4C5B}">
      <dgm:prSet/>
      <dgm:spPr/>
    </dgm:pt>
    <dgm:pt modelId="{C7915920-C8CF-4F90-813E-F9DA32EF6E82}" type="pres">
      <dgm:prSet presAssocID="{DA9F376D-5FAC-4EB6-8133-091C75075916}" presName="cycle" presStyleCnt="0">
        <dgm:presLayoutVars>
          <dgm:dir/>
          <dgm:resizeHandles val="exact"/>
        </dgm:presLayoutVars>
      </dgm:prSet>
      <dgm:spPr/>
    </dgm:pt>
    <dgm:pt modelId="{B9292562-A9F5-4033-B213-4A704BECB7D4}" type="pres">
      <dgm:prSet presAssocID="{DBAFF134-61F4-4350-A371-640D0D82AF8E}" presName="node" presStyleLbl="node1" presStyleIdx="0" presStyleCnt="5">
        <dgm:presLayoutVars>
          <dgm:bulletEnabled val="1"/>
        </dgm:presLayoutVars>
      </dgm:prSet>
      <dgm:spPr/>
    </dgm:pt>
    <dgm:pt modelId="{452C4977-2EC3-4475-AC0B-17236C8D6ACC}" type="pres">
      <dgm:prSet presAssocID="{DBAFF134-61F4-4350-A371-640D0D82AF8E}" presName="spNode" presStyleCnt="0"/>
      <dgm:spPr/>
    </dgm:pt>
    <dgm:pt modelId="{F9EA8B59-82F5-4424-AF84-3A14A63003B7}" type="pres">
      <dgm:prSet presAssocID="{6183AEB0-DF3C-419A-96D4-423FCA20ECB1}" presName="sibTrans" presStyleLbl="sibTrans1D1" presStyleIdx="0" presStyleCnt="5"/>
      <dgm:spPr/>
    </dgm:pt>
    <dgm:pt modelId="{AE7E8449-D3D8-4A49-8F49-2AEE99623EDF}" type="pres">
      <dgm:prSet presAssocID="{201BDB83-F7B0-4B9C-A4D9-D3DDFDA906D6}" presName="node" presStyleLbl="node1" presStyleIdx="1" presStyleCnt="5">
        <dgm:presLayoutVars>
          <dgm:bulletEnabled val="1"/>
        </dgm:presLayoutVars>
      </dgm:prSet>
      <dgm:spPr/>
    </dgm:pt>
    <dgm:pt modelId="{396CFB89-096F-45D2-8FBC-369A091138CC}" type="pres">
      <dgm:prSet presAssocID="{201BDB83-F7B0-4B9C-A4D9-D3DDFDA906D6}" presName="spNode" presStyleCnt="0"/>
      <dgm:spPr/>
    </dgm:pt>
    <dgm:pt modelId="{F75ABA45-966C-46AA-B5EE-665703965473}" type="pres">
      <dgm:prSet presAssocID="{CA6E2298-9EFF-4C58-B1D1-9AAB2D573B25}" presName="sibTrans" presStyleLbl="sibTrans1D1" presStyleIdx="1" presStyleCnt="5"/>
      <dgm:spPr/>
    </dgm:pt>
    <dgm:pt modelId="{9230BC3A-DE57-4069-97F6-357BFEB23F2F}" type="pres">
      <dgm:prSet presAssocID="{C4795BAC-80BC-46A8-9B16-71093C7078A9}" presName="node" presStyleLbl="node1" presStyleIdx="2" presStyleCnt="5">
        <dgm:presLayoutVars>
          <dgm:bulletEnabled val="1"/>
        </dgm:presLayoutVars>
      </dgm:prSet>
      <dgm:spPr/>
    </dgm:pt>
    <dgm:pt modelId="{94FE52A8-F486-497F-A6C9-6A0408C59C8F}" type="pres">
      <dgm:prSet presAssocID="{C4795BAC-80BC-46A8-9B16-71093C7078A9}" presName="spNode" presStyleCnt="0"/>
      <dgm:spPr/>
    </dgm:pt>
    <dgm:pt modelId="{FC49FEAF-D2DB-4363-986C-4CCBA67B669B}" type="pres">
      <dgm:prSet presAssocID="{EBD6A6D0-0131-461C-A862-93E900CAB461}" presName="sibTrans" presStyleLbl="sibTrans1D1" presStyleIdx="2" presStyleCnt="5"/>
      <dgm:spPr/>
    </dgm:pt>
    <dgm:pt modelId="{7EBF9269-2DC6-410D-BABE-76B383511B02}" type="pres">
      <dgm:prSet presAssocID="{45B01576-8B79-4309-B134-2AF6EF39804E}" presName="node" presStyleLbl="node1" presStyleIdx="3" presStyleCnt="5">
        <dgm:presLayoutVars>
          <dgm:bulletEnabled val="1"/>
        </dgm:presLayoutVars>
      </dgm:prSet>
      <dgm:spPr/>
    </dgm:pt>
    <dgm:pt modelId="{E4DFE025-811F-4744-873B-20C933D40F8F}" type="pres">
      <dgm:prSet presAssocID="{45B01576-8B79-4309-B134-2AF6EF39804E}" presName="spNode" presStyleCnt="0"/>
      <dgm:spPr/>
    </dgm:pt>
    <dgm:pt modelId="{BA43082F-3839-4CA4-B5A8-4FF80A7D248C}" type="pres">
      <dgm:prSet presAssocID="{819D1875-0E8B-4527-8CD7-2CDDAE5C222F}" presName="sibTrans" presStyleLbl="sibTrans1D1" presStyleIdx="3" presStyleCnt="5"/>
      <dgm:spPr/>
    </dgm:pt>
    <dgm:pt modelId="{BDC56B1C-3887-4343-A36B-FC7F7B53F9F4}" type="pres">
      <dgm:prSet presAssocID="{A5FF9752-B6EB-4554-AFE7-127D22386504}" presName="node" presStyleLbl="node1" presStyleIdx="4" presStyleCnt="5">
        <dgm:presLayoutVars>
          <dgm:bulletEnabled val="1"/>
        </dgm:presLayoutVars>
      </dgm:prSet>
      <dgm:spPr/>
    </dgm:pt>
    <dgm:pt modelId="{B0A2C09A-87E4-4E56-A7F1-B13FCC8FB126}" type="pres">
      <dgm:prSet presAssocID="{A5FF9752-B6EB-4554-AFE7-127D22386504}" presName="spNode" presStyleCnt="0"/>
      <dgm:spPr/>
    </dgm:pt>
    <dgm:pt modelId="{6570BEDF-6FFB-48A7-9ACF-4B0C3D843DAC}" type="pres">
      <dgm:prSet presAssocID="{9BB01E63-0A2D-4EA8-AE7F-7F20B3CCA64B}" presName="sibTrans" presStyleLbl="sibTrans1D1" presStyleIdx="4" presStyleCnt="5"/>
      <dgm:spPr/>
    </dgm:pt>
  </dgm:ptLst>
  <dgm:cxnLst>
    <dgm:cxn modelId="{1F73020F-757D-4095-9B6E-C2B6110EDDC8}" type="presOf" srcId="{819D1875-0E8B-4527-8CD7-2CDDAE5C222F}" destId="{BA43082F-3839-4CA4-B5A8-4FF80A7D248C}" srcOrd="0" destOrd="0" presId="urn:microsoft.com/office/officeart/2005/8/layout/cycle5"/>
    <dgm:cxn modelId="{6405EC14-CA3D-4C8B-BC49-B6CE7FAA0F12}" type="presOf" srcId="{DBAFF134-61F4-4350-A371-640D0D82AF8E}" destId="{B9292562-A9F5-4033-B213-4A704BECB7D4}" srcOrd="0" destOrd="0" presId="urn:microsoft.com/office/officeart/2005/8/layout/cycle5"/>
    <dgm:cxn modelId="{2A4F1915-2788-4E3B-9C14-578C125833E2}" srcId="{DA9F376D-5FAC-4EB6-8133-091C75075916}" destId="{45B01576-8B79-4309-B134-2AF6EF39804E}" srcOrd="3" destOrd="0" parTransId="{FB34D5B8-0E4B-47DF-85A1-8109F2CA50BD}" sibTransId="{819D1875-0E8B-4527-8CD7-2CDDAE5C222F}"/>
    <dgm:cxn modelId="{8AB7171B-3D49-4DDA-B759-9E04837DA499}" srcId="{DA9F376D-5FAC-4EB6-8133-091C75075916}" destId="{C4795BAC-80BC-46A8-9B16-71093C7078A9}" srcOrd="2" destOrd="0" parTransId="{BD7F9CAE-4C8B-4F85-9D1D-9C7AFBA79E96}" sibTransId="{EBD6A6D0-0131-461C-A862-93E900CAB461}"/>
    <dgm:cxn modelId="{7334C235-C1C6-4621-BE3F-782E169B63D7}" type="presOf" srcId="{C4795BAC-80BC-46A8-9B16-71093C7078A9}" destId="{9230BC3A-DE57-4069-97F6-357BFEB23F2F}" srcOrd="0" destOrd="0" presId="urn:microsoft.com/office/officeart/2005/8/layout/cycle5"/>
    <dgm:cxn modelId="{4BCC875E-4B35-430E-96D7-53036C8E4B1B}" type="presOf" srcId="{CA6E2298-9EFF-4C58-B1D1-9AAB2D573B25}" destId="{F75ABA45-966C-46AA-B5EE-665703965473}" srcOrd="0" destOrd="0" presId="urn:microsoft.com/office/officeart/2005/8/layout/cycle5"/>
    <dgm:cxn modelId="{B09FD24A-2C96-4314-9CD0-605F68DE4C5B}" srcId="{DA9F376D-5FAC-4EB6-8133-091C75075916}" destId="{A5FF9752-B6EB-4554-AFE7-127D22386504}" srcOrd="4" destOrd="0" parTransId="{E0E3380E-7546-4812-BF03-0FF4D1429553}" sibTransId="{9BB01E63-0A2D-4EA8-AE7F-7F20B3CCA64B}"/>
    <dgm:cxn modelId="{93E7A64C-B43D-47AB-AD64-D17E492A0171}" type="presOf" srcId="{DA9F376D-5FAC-4EB6-8133-091C75075916}" destId="{C7915920-C8CF-4F90-813E-F9DA32EF6E82}" srcOrd="0" destOrd="0" presId="urn:microsoft.com/office/officeart/2005/8/layout/cycle5"/>
    <dgm:cxn modelId="{B069D76C-A694-42A8-B714-A414ED89C6AC}" type="presOf" srcId="{A5FF9752-B6EB-4554-AFE7-127D22386504}" destId="{BDC56B1C-3887-4343-A36B-FC7F7B53F9F4}" srcOrd="0" destOrd="0" presId="urn:microsoft.com/office/officeart/2005/8/layout/cycle5"/>
    <dgm:cxn modelId="{86196E58-BE97-4A8E-AFBE-57D9EEB6081E}" type="presOf" srcId="{9BB01E63-0A2D-4EA8-AE7F-7F20B3CCA64B}" destId="{6570BEDF-6FFB-48A7-9ACF-4B0C3D843DAC}" srcOrd="0" destOrd="0" presId="urn:microsoft.com/office/officeart/2005/8/layout/cycle5"/>
    <dgm:cxn modelId="{E804A05A-C2D2-460E-B29E-DE2571127DE1}" srcId="{DA9F376D-5FAC-4EB6-8133-091C75075916}" destId="{DBAFF134-61F4-4350-A371-640D0D82AF8E}" srcOrd="0" destOrd="0" parTransId="{6C10B0DC-296E-4308-8D7D-925F6C1A6B09}" sibTransId="{6183AEB0-DF3C-419A-96D4-423FCA20ECB1}"/>
    <dgm:cxn modelId="{30476E7D-A8A8-4031-8654-727C413F1D60}" type="presOf" srcId="{6183AEB0-DF3C-419A-96D4-423FCA20ECB1}" destId="{F9EA8B59-82F5-4424-AF84-3A14A63003B7}" srcOrd="0" destOrd="0" presId="urn:microsoft.com/office/officeart/2005/8/layout/cycle5"/>
    <dgm:cxn modelId="{F18E6298-6715-4EC4-B6FB-DC8BD23ED287}" srcId="{DA9F376D-5FAC-4EB6-8133-091C75075916}" destId="{201BDB83-F7B0-4B9C-A4D9-D3DDFDA906D6}" srcOrd="1" destOrd="0" parTransId="{35ED2043-C6C8-41AA-B70B-E5327EBFD769}" sibTransId="{CA6E2298-9EFF-4C58-B1D1-9AAB2D573B25}"/>
    <dgm:cxn modelId="{65F290AC-0A86-4F67-A38E-4BC2E2972536}" type="presOf" srcId="{201BDB83-F7B0-4B9C-A4D9-D3DDFDA906D6}" destId="{AE7E8449-D3D8-4A49-8F49-2AEE99623EDF}" srcOrd="0" destOrd="0" presId="urn:microsoft.com/office/officeart/2005/8/layout/cycle5"/>
    <dgm:cxn modelId="{9B184EB7-8165-4804-820B-DD4218F2059D}" type="presOf" srcId="{45B01576-8B79-4309-B134-2AF6EF39804E}" destId="{7EBF9269-2DC6-410D-BABE-76B383511B02}" srcOrd="0" destOrd="0" presId="urn:microsoft.com/office/officeart/2005/8/layout/cycle5"/>
    <dgm:cxn modelId="{E1DF38EC-33BA-47F4-B264-1F0D75A94DC6}" type="presOf" srcId="{EBD6A6D0-0131-461C-A862-93E900CAB461}" destId="{FC49FEAF-D2DB-4363-986C-4CCBA67B669B}" srcOrd="0" destOrd="0" presId="urn:microsoft.com/office/officeart/2005/8/layout/cycle5"/>
    <dgm:cxn modelId="{F68D7307-2584-4F48-BB2E-54B9AF5F72E3}" type="presParOf" srcId="{C7915920-C8CF-4F90-813E-F9DA32EF6E82}" destId="{B9292562-A9F5-4033-B213-4A704BECB7D4}" srcOrd="0" destOrd="0" presId="urn:microsoft.com/office/officeart/2005/8/layout/cycle5"/>
    <dgm:cxn modelId="{3FF73A8D-709C-4A70-8145-ED76E50B51DE}" type="presParOf" srcId="{C7915920-C8CF-4F90-813E-F9DA32EF6E82}" destId="{452C4977-2EC3-4475-AC0B-17236C8D6ACC}" srcOrd="1" destOrd="0" presId="urn:microsoft.com/office/officeart/2005/8/layout/cycle5"/>
    <dgm:cxn modelId="{C17CAC26-FB3E-4398-BD81-B8967F540E1C}" type="presParOf" srcId="{C7915920-C8CF-4F90-813E-F9DA32EF6E82}" destId="{F9EA8B59-82F5-4424-AF84-3A14A63003B7}" srcOrd="2" destOrd="0" presId="urn:microsoft.com/office/officeart/2005/8/layout/cycle5"/>
    <dgm:cxn modelId="{562C7EC3-558E-41CB-846E-C92187FDF7A4}" type="presParOf" srcId="{C7915920-C8CF-4F90-813E-F9DA32EF6E82}" destId="{AE7E8449-D3D8-4A49-8F49-2AEE99623EDF}" srcOrd="3" destOrd="0" presId="urn:microsoft.com/office/officeart/2005/8/layout/cycle5"/>
    <dgm:cxn modelId="{3D285547-70E2-4973-8BAF-87B5F9C958EF}" type="presParOf" srcId="{C7915920-C8CF-4F90-813E-F9DA32EF6E82}" destId="{396CFB89-096F-45D2-8FBC-369A091138CC}" srcOrd="4" destOrd="0" presId="urn:microsoft.com/office/officeart/2005/8/layout/cycle5"/>
    <dgm:cxn modelId="{F32989C7-6F28-4ACC-90E9-6C12B00FF39E}" type="presParOf" srcId="{C7915920-C8CF-4F90-813E-F9DA32EF6E82}" destId="{F75ABA45-966C-46AA-B5EE-665703965473}" srcOrd="5" destOrd="0" presId="urn:microsoft.com/office/officeart/2005/8/layout/cycle5"/>
    <dgm:cxn modelId="{4C7666A3-729C-4029-8C7A-722FC103132A}" type="presParOf" srcId="{C7915920-C8CF-4F90-813E-F9DA32EF6E82}" destId="{9230BC3A-DE57-4069-97F6-357BFEB23F2F}" srcOrd="6" destOrd="0" presId="urn:microsoft.com/office/officeart/2005/8/layout/cycle5"/>
    <dgm:cxn modelId="{CD3FBADF-138D-4F83-90B0-9D17BB875CD5}" type="presParOf" srcId="{C7915920-C8CF-4F90-813E-F9DA32EF6E82}" destId="{94FE52A8-F486-497F-A6C9-6A0408C59C8F}" srcOrd="7" destOrd="0" presId="urn:microsoft.com/office/officeart/2005/8/layout/cycle5"/>
    <dgm:cxn modelId="{456A9F9B-AFED-48BB-BB8D-B838EE98FCF1}" type="presParOf" srcId="{C7915920-C8CF-4F90-813E-F9DA32EF6E82}" destId="{FC49FEAF-D2DB-4363-986C-4CCBA67B669B}" srcOrd="8" destOrd="0" presId="urn:microsoft.com/office/officeart/2005/8/layout/cycle5"/>
    <dgm:cxn modelId="{BCD1DC6A-D492-45A0-9582-FD656818AE6B}" type="presParOf" srcId="{C7915920-C8CF-4F90-813E-F9DA32EF6E82}" destId="{7EBF9269-2DC6-410D-BABE-76B383511B02}" srcOrd="9" destOrd="0" presId="urn:microsoft.com/office/officeart/2005/8/layout/cycle5"/>
    <dgm:cxn modelId="{7217EC60-96E1-458F-8503-F939CDC36711}" type="presParOf" srcId="{C7915920-C8CF-4F90-813E-F9DA32EF6E82}" destId="{E4DFE025-811F-4744-873B-20C933D40F8F}" srcOrd="10" destOrd="0" presId="urn:microsoft.com/office/officeart/2005/8/layout/cycle5"/>
    <dgm:cxn modelId="{CE347D1A-3029-4629-BB2A-7C4B7E97B124}" type="presParOf" srcId="{C7915920-C8CF-4F90-813E-F9DA32EF6E82}" destId="{BA43082F-3839-4CA4-B5A8-4FF80A7D248C}" srcOrd="11" destOrd="0" presId="urn:microsoft.com/office/officeart/2005/8/layout/cycle5"/>
    <dgm:cxn modelId="{C7126264-7E15-43B5-A6DF-769862D54511}" type="presParOf" srcId="{C7915920-C8CF-4F90-813E-F9DA32EF6E82}" destId="{BDC56B1C-3887-4343-A36B-FC7F7B53F9F4}" srcOrd="12" destOrd="0" presId="urn:microsoft.com/office/officeart/2005/8/layout/cycle5"/>
    <dgm:cxn modelId="{E59E988E-5CD1-42BF-B895-C54AB486E8DE}" type="presParOf" srcId="{C7915920-C8CF-4F90-813E-F9DA32EF6E82}" destId="{B0A2C09A-87E4-4E56-A7F1-B13FCC8FB126}" srcOrd="13" destOrd="0" presId="urn:microsoft.com/office/officeart/2005/8/layout/cycle5"/>
    <dgm:cxn modelId="{FA94FB56-0478-4A59-8923-C4B4217F836F}" type="presParOf" srcId="{C7915920-C8CF-4F90-813E-F9DA32EF6E82}" destId="{6570BEDF-6FFB-48A7-9ACF-4B0C3D843DA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3F917-7489-4A21-9886-2A9815401F8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8662931-35D3-47BC-9369-84040D4C5C09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Desarrollar Software</a:t>
          </a:r>
          <a:r>
            <a:rPr lang="es-ES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es-ES">
              <a:latin typeface="Calibri Light" panose="020F0302020204030204"/>
            </a:rPr>
            <a:t>para terapias</a:t>
          </a:r>
          <a:r>
            <a:rPr lang="es-ES" b="0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 con </a:t>
          </a:r>
          <a:r>
            <a:rPr lang="es-ES" b="0" i="0" u="none" strike="noStrike" cap="none" baseline="0" noProof="0">
              <a:latin typeface="Calibri Light"/>
              <a:cs typeface="Calibri Light"/>
            </a:rPr>
            <a:t>Realidad</a:t>
          </a:r>
          <a:r>
            <a:rPr lang="es-ES">
              <a:latin typeface="Calibri Light" panose="020F0302020204030204"/>
            </a:rPr>
            <a:t> Virtual</a:t>
          </a:r>
          <a:endParaRPr lang="es-ES"/>
        </a:p>
      </dgm:t>
    </dgm:pt>
    <dgm:pt modelId="{B802109C-6145-4777-9D48-2F63C9A68749}" type="parTrans" cxnId="{9C082C56-C176-4D33-9F57-D0AA16A6F4ED}">
      <dgm:prSet/>
      <dgm:spPr/>
      <dgm:t>
        <a:bodyPr/>
        <a:lstStyle/>
        <a:p>
          <a:endParaRPr lang="es-ES"/>
        </a:p>
      </dgm:t>
    </dgm:pt>
    <dgm:pt modelId="{BA9118B4-8951-443C-842C-8407FC0C7121}" type="sibTrans" cxnId="{9C082C56-C176-4D33-9F57-D0AA16A6F4ED}">
      <dgm:prSet/>
      <dgm:spPr/>
      <dgm:t>
        <a:bodyPr/>
        <a:lstStyle/>
        <a:p>
          <a:endParaRPr lang="es-ES"/>
        </a:p>
      </dgm:t>
    </dgm:pt>
    <dgm:pt modelId="{C3435EEB-0FCF-4D08-9184-0EDCE61FEB5A}">
      <dgm:prSet phldrT="[Texto]"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 </a:t>
          </a:r>
          <a:r>
            <a:rPr lang="es-ES" dirty="0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/>
            </a:rPr>
            <a:t> </a:t>
          </a:r>
          <a:r>
            <a:rPr lang="es-ES" b="1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/>
            </a:rPr>
            <a:t>Mayor Motivación e interés en pacientes</a:t>
          </a:r>
          <a:br>
            <a:rPr lang="es-ES" b="1" dirty="0">
              <a:latin typeface="Calibri Light" panose="020F0302020204030204"/>
            </a:rPr>
          </a:br>
          <a:r>
            <a:rPr lang="es-ES" b="1" dirty="0">
              <a:latin typeface="Calibri Light" panose="020F0302020204030204"/>
            </a:rPr>
            <a:t>Mejorando la adherencia al tratamiento</a:t>
          </a:r>
          <a:endParaRPr lang="es-ES" b="1" dirty="0"/>
        </a:p>
      </dgm:t>
    </dgm:pt>
    <dgm:pt modelId="{96266BAF-FE86-4F40-B969-A6DA35A6F1BA}" type="parTrans" cxnId="{0EDE4BAC-3ECD-428A-8FD6-9E63083C1E1E}">
      <dgm:prSet/>
      <dgm:spPr/>
      <dgm:t>
        <a:bodyPr/>
        <a:lstStyle/>
        <a:p>
          <a:endParaRPr lang="es-ES"/>
        </a:p>
      </dgm:t>
    </dgm:pt>
    <dgm:pt modelId="{C458F119-53C0-4E17-B599-81236D5289C5}" type="sibTrans" cxnId="{0EDE4BAC-3ECD-428A-8FD6-9E63083C1E1E}">
      <dgm:prSet/>
      <dgm:spPr/>
      <dgm:t>
        <a:bodyPr/>
        <a:lstStyle/>
        <a:p>
          <a:endParaRPr lang="es-ES"/>
        </a:p>
      </dgm:t>
    </dgm:pt>
    <dgm:pt modelId="{D1F36610-678B-4234-9169-8F095077D28F}">
      <dgm:prSet phldrT="[Texto]"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 </a:t>
          </a:r>
          <a:r>
            <a:rPr lang="es-ES" b="1" dirty="0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/>
            </a:rPr>
            <a:t>Terapias más homogeneas</a:t>
          </a:r>
          <a:br>
            <a:rPr lang="es-ES" dirty="0">
              <a:latin typeface="Calibri Light" panose="020F0302020204030204"/>
            </a:rPr>
          </a:br>
          <a:r>
            <a:rPr lang="es-ES" b="1">
              <a:latin typeface="Calibri Light" panose="020F0302020204030204"/>
            </a:rPr>
            <a:t> Recopilación de Datos para pacientes y estadisticas</a:t>
          </a:r>
          <a:endParaRPr lang="es-ES" b="1"/>
        </a:p>
      </dgm:t>
    </dgm:pt>
    <dgm:pt modelId="{6EFE7B7A-D232-48F5-928D-F65C151A1829}" type="parTrans" cxnId="{A8AB8631-020B-4067-8F69-EBB52E975930}">
      <dgm:prSet/>
      <dgm:spPr/>
      <dgm:t>
        <a:bodyPr/>
        <a:lstStyle/>
        <a:p>
          <a:endParaRPr lang="es-ES"/>
        </a:p>
      </dgm:t>
    </dgm:pt>
    <dgm:pt modelId="{163BF038-125E-40DE-9FAC-EBD0D6C4052F}" type="sibTrans" cxnId="{A8AB8631-020B-4067-8F69-EBB52E975930}">
      <dgm:prSet/>
      <dgm:spPr/>
      <dgm:t>
        <a:bodyPr/>
        <a:lstStyle/>
        <a:p>
          <a:endParaRPr lang="es-ES"/>
        </a:p>
      </dgm:t>
    </dgm:pt>
    <dgm:pt modelId="{FE36930C-38EB-4286-9CC5-464A0A4025D6}">
      <dgm:prSet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 </a:t>
          </a:r>
          <a:r>
            <a:rPr lang="es-ES" b="1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/>
            </a:rPr>
            <a:t>Terapias funcionales</a:t>
          </a:r>
          <a:br>
            <a:rPr lang="es-ES" dirty="0">
              <a:latin typeface="Calibri Light" panose="020F0302020204030204"/>
            </a:rPr>
          </a:br>
          <a:r>
            <a:rPr lang="es-ES" b="1" dirty="0">
              <a:latin typeface="Calibri Light" panose="020F0302020204030204"/>
            </a:rPr>
            <a:t>Simulaciones y ejercicios con propositos y desafiantes</a:t>
          </a:r>
        </a:p>
      </dgm:t>
    </dgm:pt>
    <dgm:pt modelId="{87D436E0-5EB6-462A-A3C4-80455D474075}" type="parTrans" cxnId="{096AB1BB-12AC-4879-895D-D0A99227FD88}">
      <dgm:prSet/>
      <dgm:spPr/>
    </dgm:pt>
    <dgm:pt modelId="{7C63B918-871B-485C-9E0B-987CA6A46A5C}" type="sibTrans" cxnId="{096AB1BB-12AC-4879-895D-D0A99227FD88}">
      <dgm:prSet/>
      <dgm:spPr/>
    </dgm:pt>
    <dgm:pt modelId="{7D566102-4210-45D6-B37F-81EB68A3EE20}" type="pres">
      <dgm:prSet presAssocID="{3393F917-7489-4A21-9886-2A9815401F82}" presName="composite" presStyleCnt="0">
        <dgm:presLayoutVars>
          <dgm:chMax val="1"/>
          <dgm:dir/>
          <dgm:resizeHandles val="exact"/>
        </dgm:presLayoutVars>
      </dgm:prSet>
      <dgm:spPr/>
    </dgm:pt>
    <dgm:pt modelId="{335B2606-6069-4A79-AC0F-EACA1F8BB308}" type="pres">
      <dgm:prSet presAssocID="{B8662931-35D3-47BC-9369-84040D4C5C09}" presName="roof" presStyleLbl="dkBgShp" presStyleIdx="0" presStyleCnt="2"/>
      <dgm:spPr/>
    </dgm:pt>
    <dgm:pt modelId="{2708DB2C-4F53-4EE3-BB5C-82C0E45E3540}" type="pres">
      <dgm:prSet presAssocID="{B8662931-35D3-47BC-9369-84040D4C5C09}" presName="pillars" presStyleCnt="0"/>
      <dgm:spPr/>
    </dgm:pt>
    <dgm:pt modelId="{6641EDCE-F486-4AFB-B2F6-7AE0AB48AF40}" type="pres">
      <dgm:prSet presAssocID="{B8662931-35D3-47BC-9369-84040D4C5C09}" presName="pillar1" presStyleLbl="node1" presStyleIdx="0" presStyleCnt="3">
        <dgm:presLayoutVars>
          <dgm:bulletEnabled val="1"/>
        </dgm:presLayoutVars>
      </dgm:prSet>
      <dgm:spPr/>
    </dgm:pt>
    <dgm:pt modelId="{A4DE79E4-4423-488D-81C0-0C3E1308A710}" type="pres">
      <dgm:prSet presAssocID="{D1F36610-678B-4234-9169-8F095077D28F}" presName="pillarX" presStyleLbl="node1" presStyleIdx="1" presStyleCnt="3">
        <dgm:presLayoutVars>
          <dgm:bulletEnabled val="1"/>
        </dgm:presLayoutVars>
      </dgm:prSet>
      <dgm:spPr/>
    </dgm:pt>
    <dgm:pt modelId="{DC507D36-2A9D-4D6C-8A0E-E362185B7368}" type="pres">
      <dgm:prSet presAssocID="{FE36930C-38EB-4286-9CC5-464A0A4025D6}" presName="pillarX" presStyleLbl="node1" presStyleIdx="2" presStyleCnt="3">
        <dgm:presLayoutVars>
          <dgm:bulletEnabled val="1"/>
        </dgm:presLayoutVars>
      </dgm:prSet>
      <dgm:spPr/>
    </dgm:pt>
    <dgm:pt modelId="{C888F041-0DC6-4883-B88B-12FB698C753D}" type="pres">
      <dgm:prSet presAssocID="{B8662931-35D3-47BC-9369-84040D4C5C09}" presName="base" presStyleLbl="dkBgShp" presStyleIdx="1" presStyleCnt="2"/>
      <dgm:spPr/>
    </dgm:pt>
  </dgm:ptLst>
  <dgm:cxnLst>
    <dgm:cxn modelId="{A8AB8631-020B-4067-8F69-EBB52E975930}" srcId="{B8662931-35D3-47BC-9369-84040D4C5C09}" destId="{D1F36610-678B-4234-9169-8F095077D28F}" srcOrd="1" destOrd="0" parTransId="{6EFE7B7A-D232-48F5-928D-F65C151A1829}" sibTransId="{163BF038-125E-40DE-9FAC-EBD0D6C4052F}"/>
    <dgm:cxn modelId="{9EFA675D-BEF0-4AFC-BC1C-A3EE5E694128}" type="presOf" srcId="{D1F36610-678B-4234-9169-8F095077D28F}" destId="{A4DE79E4-4423-488D-81C0-0C3E1308A710}" srcOrd="0" destOrd="0" presId="urn:microsoft.com/office/officeart/2005/8/layout/hList3"/>
    <dgm:cxn modelId="{FB9D6F64-A9CB-4C09-882D-699EB6ED669C}" type="presOf" srcId="{C3435EEB-0FCF-4D08-9184-0EDCE61FEB5A}" destId="{6641EDCE-F486-4AFB-B2F6-7AE0AB48AF40}" srcOrd="0" destOrd="0" presId="urn:microsoft.com/office/officeart/2005/8/layout/hList3"/>
    <dgm:cxn modelId="{9C082C56-C176-4D33-9F57-D0AA16A6F4ED}" srcId="{3393F917-7489-4A21-9886-2A9815401F82}" destId="{B8662931-35D3-47BC-9369-84040D4C5C09}" srcOrd="0" destOrd="0" parTransId="{B802109C-6145-4777-9D48-2F63C9A68749}" sibTransId="{BA9118B4-8951-443C-842C-8407FC0C7121}"/>
    <dgm:cxn modelId="{4AAE9559-5BED-41CD-A748-616CB596895A}" type="presOf" srcId="{FE36930C-38EB-4286-9CC5-464A0A4025D6}" destId="{DC507D36-2A9D-4D6C-8A0E-E362185B7368}" srcOrd="0" destOrd="0" presId="urn:microsoft.com/office/officeart/2005/8/layout/hList3"/>
    <dgm:cxn modelId="{0EDE4BAC-3ECD-428A-8FD6-9E63083C1E1E}" srcId="{B8662931-35D3-47BC-9369-84040D4C5C09}" destId="{C3435EEB-0FCF-4D08-9184-0EDCE61FEB5A}" srcOrd="0" destOrd="0" parTransId="{96266BAF-FE86-4F40-B969-A6DA35A6F1BA}" sibTransId="{C458F119-53C0-4E17-B599-81236D5289C5}"/>
    <dgm:cxn modelId="{B8CEA9AC-2476-4B17-B61B-8CB6934ECC33}" type="presOf" srcId="{3393F917-7489-4A21-9886-2A9815401F82}" destId="{7D566102-4210-45D6-B37F-81EB68A3EE20}" srcOrd="0" destOrd="0" presId="urn:microsoft.com/office/officeart/2005/8/layout/hList3"/>
    <dgm:cxn modelId="{096AB1BB-12AC-4879-895D-D0A99227FD88}" srcId="{B8662931-35D3-47BC-9369-84040D4C5C09}" destId="{FE36930C-38EB-4286-9CC5-464A0A4025D6}" srcOrd="2" destOrd="0" parTransId="{87D436E0-5EB6-462A-A3C4-80455D474075}" sibTransId="{7C63B918-871B-485C-9E0B-987CA6A46A5C}"/>
    <dgm:cxn modelId="{774184DD-8441-477C-BFDB-9D8008262C75}" type="presOf" srcId="{B8662931-35D3-47BC-9369-84040D4C5C09}" destId="{335B2606-6069-4A79-AC0F-EACA1F8BB308}" srcOrd="0" destOrd="0" presId="urn:microsoft.com/office/officeart/2005/8/layout/hList3"/>
    <dgm:cxn modelId="{D404B245-FBD2-48FB-8595-D2E51CCB7FD7}" type="presParOf" srcId="{7D566102-4210-45D6-B37F-81EB68A3EE20}" destId="{335B2606-6069-4A79-AC0F-EACA1F8BB308}" srcOrd="0" destOrd="0" presId="urn:microsoft.com/office/officeart/2005/8/layout/hList3"/>
    <dgm:cxn modelId="{A90D1743-FDEA-41F1-964B-D0E7F3926960}" type="presParOf" srcId="{7D566102-4210-45D6-B37F-81EB68A3EE20}" destId="{2708DB2C-4F53-4EE3-BB5C-82C0E45E3540}" srcOrd="1" destOrd="0" presId="urn:microsoft.com/office/officeart/2005/8/layout/hList3"/>
    <dgm:cxn modelId="{EC1FB159-BC3A-415C-85BA-29F8DD2B7DE6}" type="presParOf" srcId="{2708DB2C-4F53-4EE3-BB5C-82C0E45E3540}" destId="{6641EDCE-F486-4AFB-B2F6-7AE0AB48AF40}" srcOrd="0" destOrd="0" presId="urn:microsoft.com/office/officeart/2005/8/layout/hList3"/>
    <dgm:cxn modelId="{187F116E-795E-4949-B9C8-53F5C7AF14FD}" type="presParOf" srcId="{2708DB2C-4F53-4EE3-BB5C-82C0E45E3540}" destId="{A4DE79E4-4423-488D-81C0-0C3E1308A710}" srcOrd="1" destOrd="0" presId="urn:microsoft.com/office/officeart/2005/8/layout/hList3"/>
    <dgm:cxn modelId="{24DB698B-B29E-46A2-83A5-645FA6C6E18F}" type="presParOf" srcId="{2708DB2C-4F53-4EE3-BB5C-82C0E45E3540}" destId="{DC507D36-2A9D-4D6C-8A0E-E362185B7368}" srcOrd="2" destOrd="0" presId="urn:microsoft.com/office/officeart/2005/8/layout/hList3"/>
    <dgm:cxn modelId="{D97ADC2D-58C4-4A98-982E-E34BB7A3A59F}" type="presParOf" srcId="{7D566102-4210-45D6-B37F-81EB68A3EE20}" destId="{C888F041-0DC6-4883-B88B-12FB698C753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92562-A9F5-4033-B213-4A704BECB7D4}">
      <dsp:nvSpPr>
        <dsp:cNvPr id="0" name=""/>
        <dsp:cNvSpPr/>
      </dsp:nvSpPr>
      <dsp:spPr>
        <a:xfrm>
          <a:off x="4247925" y="227"/>
          <a:ext cx="1948028" cy="1266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1° Atención</a:t>
          </a:r>
          <a:r>
            <a:rPr lang="es-ES" sz="1200" b="0" i="0" u="none" strike="noStrike" kern="1200" cap="none" baseline="0" noProof="0">
              <a:solidFill>
                <a:srgbClr val="010000"/>
              </a:solidFill>
              <a:latin typeface="Calibri Light"/>
              <a:cs typeface="Calibri Light"/>
            </a:rPr>
            <a:t> médica</a:t>
          </a:r>
          <a:r>
            <a:rPr lang="es-ES" sz="1200" kern="1200">
              <a:latin typeface="Calibri Light" panose="020F0302020204030204"/>
            </a:rPr>
            <a:t> y</a:t>
          </a:r>
          <a:r>
            <a:rPr lang="es-ES" sz="1200" b="0" i="0" u="none" strike="noStrike" kern="1200" cap="none" baseline="0" noProof="0">
              <a:solidFill>
                <a:srgbClr val="010000"/>
              </a:solidFill>
              <a:latin typeface="Calibri Light"/>
              <a:cs typeface="Calibri Light"/>
            </a:rPr>
            <a:t> </a:t>
          </a:r>
          <a:r>
            <a:rPr lang="es-ES" sz="1200" b="0" i="0" u="none" strike="noStrike" kern="1200" cap="none" baseline="0" noProof="0">
              <a:latin typeface="Calibri Light"/>
              <a:cs typeface="Calibri Light"/>
            </a:rPr>
            <a:t>derivación</a:t>
          </a:r>
          <a:r>
            <a:rPr lang="es-ES" sz="1200" kern="1200">
              <a:latin typeface="Calibri Light" panose="020F0302020204030204"/>
            </a:rPr>
            <a:t> a</a:t>
          </a:r>
          <a:r>
            <a:rPr lang="es-ES" sz="1200" b="0" i="0" u="none" strike="noStrike" kern="1200" cap="none" baseline="0" noProof="0">
              <a:latin typeface="Calibri Light"/>
              <a:cs typeface="Calibri Light"/>
            </a:rPr>
            <a:t> terapia</a:t>
          </a:r>
          <a:endParaRPr lang="es-ES" sz="1200" kern="1200"/>
        </a:p>
      </dsp:txBody>
      <dsp:txXfrm>
        <a:off x="4309737" y="62039"/>
        <a:ext cx="1824404" cy="1142594"/>
      </dsp:txXfrm>
    </dsp:sp>
    <dsp:sp modelId="{F9EA8B59-82F5-4424-AF84-3A14A63003B7}">
      <dsp:nvSpPr>
        <dsp:cNvPr id="0" name=""/>
        <dsp:cNvSpPr/>
      </dsp:nvSpPr>
      <dsp:spPr>
        <a:xfrm>
          <a:off x="2689407" y="633336"/>
          <a:ext cx="5065064" cy="5065064"/>
        </a:xfrm>
        <a:custGeom>
          <a:avLst/>
          <a:gdLst/>
          <a:ahLst/>
          <a:cxnLst/>
          <a:rect l="0" t="0" r="0" b="0"/>
          <a:pathLst>
            <a:path>
              <a:moveTo>
                <a:pt x="3768191" y="321906"/>
              </a:moveTo>
              <a:arcTo wR="2532532" hR="2532532" stAng="17952216" swAng="12134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E8449-D3D8-4A49-8F49-2AEE99623EDF}">
      <dsp:nvSpPr>
        <dsp:cNvPr id="0" name=""/>
        <dsp:cNvSpPr/>
      </dsp:nvSpPr>
      <dsp:spPr>
        <a:xfrm>
          <a:off x="6656506" y="1750164"/>
          <a:ext cx="1948028" cy="1266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Paciente evaluado por terapeuta</a:t>
          </a:r>
          <a:endParaRPr lang="es-ES" sz="1200" kern="1200"/>
        </a:p>
      </dsp:txBody>
      <dsp:txXfrm>
        <a:off x="6718318" y="1811976"/>
        <a:ext cx="1824404" cy="1142594"/>
      </dsp:txXfrm>
    </dsp:sp>
    <dsp:sp modelId="{F75ABA45-966C-46AA-B5EE-665703965473}">
      <dsp:nvSpPr>
        <dsp:cNvPr id="0" name=""/>
        <dsp:cNvSpPr/>
      </dsp:nvSpPr>
      <dsp:spPr>
        <a:xfrm>
          <a:off x="2689407" y="633336"/>
          <a:ext cx="5065064" cy="5065064"/>
        </a:xfrm>
        <a:custGeom>
          <a:avLst/>
          <a:gdLst/>
          <a:ahLst/>
          <a:cxnLst/>
          <a:rect l="0" t="0" r="0" b="0"/>
          <a:pathLst>
            <a:path>
              <a:moveTo>
                <a:pt x="5059021" y="2707373"/>
              </a:moveTo>
              <a:arcTo wR="2532532" hR="2532532" stAng="21837525" swAng="13612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0BC3A-DE57-4069-97F6-357BFEB23F2F}">
      <dsp:nvSpPr>
        <dsp:cNvPr id="0" name=""/>
        <dsp:cNvSpPr/>
      </dsp:nvSpPr>
      <dsp:spPr>
        <a:xfrm>
          <a:off x="5736510" y="4581621"/>
          <a:ext cx="1948028" cy="1266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Se inicia terapia convencional de 10 sesiones comúnmente</a:t>
          </a:r>
          <a:endParaRPr lang="es-ES" sz="1200" kern="1200"/>
        </a:p>
      </dsp:txBody>
      <dsp:txXfrm>
        <a:off x="5798322" y="4643433"/>
        <a:ext cx="1824404" cy="1142594"/>
      </dsp:txXfrm>
    </dsp:sp>
    <dsp:sp modelId="{FC49FEAF-D2DB-4363-986C-4CCBA67B669B}">
      <dsp:nvSpPr>
        <dsp:cNvPr id="0" name=""/>
        <dsp:cNvSpPr/>
      </dsp:nvSpPr>
      <dsp:spPr>
        <a:xfrm>
          <a:off x="2689407" y="633336"/>
          <a:ext cx="5065064" cy="5065064"/>
        </a:xfrm>
        <a:custGeom>
          <a:avLst/>
          <a:gdLst/>
          <a:ahLst/>
          <a:cxnLst/>
          <a:rect l="0" t="0" r="0" b="0"/>
          <a:pathLst>
            <a:path>
              <a:moveTo>
                <a:pt x="2844091" y="5045826"/>
              </a:moveTo>
              <a:arcTo wR="2532532" hR="2532532" stAng="4976005" swAng="847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F9269-2DC6-410D-BABE-76B383511B02}">
      <dsp:nvSpPr>
        <dsp:cNvPr id="0" name=""/>
        <dsp:cNvSpPr/>
      </dsp:nvSpPr>
      <dsp:spPr>
        <a:xfrm>
          <a:off x="2759340" y="4581621"/>
          <a:ext cx="1948028" cy="1266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>
              <a:solidFill>
                <a:schemeClr val="tx1"/>
              </a:solidFill>
              <a:latin typeface="Calibri Light" panose="020F0302020204030204"/>
            </a:rPr>
            <a:t>Paciente desierta por falta de interés, terapias repetitivas, sin avance en su condición o de avance lento o poca afinidad con el terapeuta</a:t>
          </a:r>
          <a:endParaRPr lang="es-ES" sz="1200" b="1" kern="1200">
            <a:solidFill>
              <a:schemeClr val="tx1"/>
            </a:solidFill>
          </a:endParaRPr>
        </a:p>
      </dsp:txBody>
      <dsp:txXfrm>
        <a:off x="2821152" y="4643433"/>
        <a:ext cx="1824404" cy="1142594"/>
      </dsp:txXfrm>
    </dsp:sp>
    <dsp:sp modelId="{BA43082F-3839-4CA4-B5A8-4FF80A7D248C}">
      <dsp:nvSpPr>
        <dsp:cNvPr id="0" name=""/>
        <dsp:cNvSpPr/>
      </dsp:nvSpPr>
      <dsp:spPr>
        <a:xfrm>
          <a:off x="2689407" y="633336"/>
          <a:ext cx="5065064" cy="5065064"/>
        </a:xfrm>
        <a:custGeom>
          <a:avLst/>
          <a:gdLst/>
          <a:ahLst/>
          <a:cxnLst/>
          <a:rect l="0" t="0" r="0" b="0"/>
          <a:pathLst>
            <a:path>
              <a:moveTo>
                <a:pt x="268965" y="3668306"/>
              </a:moveTo>
              <a:arcTo wR="2532532" hR="2532532" stAng="9201251" swAng="13612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56B1C-3887-4343-A36B-FC7F7B53F9F4}">
      <dsp:nvSpPr>
        <dsp:cNvPr id="0" name=""/>
        <dsp:cNvSpPr/>
      </dsp:nvSpPr>
      <dsp:spPr>
        <a:xfrm>
          <a:off x="1839344" y="1750164"/>
          <a:ext cx="1948028" cy="1266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Paciente vuelve a consultar por lesión o empeoro de esta</a:t>
          </a:r>
        </a:p>
      </dsp:txBody>
      <dsp:txXfrm>
        <a:off x="1901156" y="1811976"/>
        <a:ext cx="1824404" cy="1142594"/>
      </dsp:txXfrm>
    </dsp:sp>
    <dsp:sp modelId="{6570BEDF-6FFB-48A7-9ACF-4B0C3D843DAC}">
      <dsp:nvSpPr>
        <dsp:cNvPr id="0" name=""/>
        <dsp:cNvSpPr/>
      </dsp:nvSpPr>
      <dsp:spPr>
        <a:xfrm>
          <a:off x="2689407" y="633336"/>
          <a:ext cx="5065064" cy="5065064"/>
        </a:xfrm>
        <a:custGeom>
          <a:avLst/>
          <a:gdLst/>
          <a:ahLst/>
          <a:cxnLst/>
          <a:rect l="0" t="0" r="0" b="0"/>
          <a:pathLst>
            <a:path>
              <a:moveTo>
                <a:pt x="608843" y="885371"/>
              </a:moveTo>
              <a:arcTo wR="2532532" hR="2532532" stAng="13234310" swAng="12134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B2606-6069-4A79-AC0F-EACA1F8BB308}">
      <dsp:nvSpPr>
        <dsp:cNvPr id="0" name=""/>
        <dsp:cNvSpPr/>
      </dsp:nvSpPr>
      <dsp:spPr>
        <a:xfrm>
          <a:off x="0" y="0"/>
          <a:ext cx="8814484" cy="135677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>
              <a:latin typeface="Calibri Light" panose="020F0302020204030204"/>
            </a:rPr>
            <a:t>Desarrollar Software</a:t>
          </a:r>
          <a:r>
            <a:rPr lang="es-ES" sz="38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es-ES" sz="3800" kern="1200">
              <a:latin typeface="Calibri Light" panose="020F0302020204030204"/>
            </a:rPr>
            <a:t>para terapias</a:t>
          </a:r>
          <a:r>
            <a:rPr lang="es-ES" sz="3800" b="0" i="0" u="none" strike="noStrike" kern="1200" cap="none" baseline="0" noProof="0">
              <a:solidFill>
                <a:srgbClr val="010000"/>
              </a:solidFill>
              <a:latin typeface="Calibri Light"/>
              <a:cs typeface="Calibri Light"/>
            </a:rPr>
            <a:t> con </a:t>
          </a:r>
          <a:r>
            <a:rPr lang="es-ES" sz="3800" b="0" i="0" u="none" strike="noStrike" kern="1200" cap="none" baseline="0" noProof="0">
              <a:latin typeface="Calibri Light"/>
              <a:cs typeface="Calibri Light"/>
            </a:rPr>
            <a:t>Realidad</a:t>
          </a:r>
          <a:r>
            <a:rPr lang="es-ES" sz="3800" kern="1200">
              <a:latin typeface="Calibri Light" panose="020F0302020204030204"/>
            </a:rPr>
            <a:t> Virtual</a:t>
          </a:r>
          <a:endParaRPr lang="es-ES" sz="3800" kern="1200"/>
        </a:p>
      </dsp:txBody>
      <dsp:txXfrm>
        <a:off x="0" y="0"/>
        <a:ext cx="8814484" cy="1356771"/>
      </dsp:txXfrm>
    </dsp:sp>
    <dsp:sp modelId="{6641EDCE-F486-4AFB-B2F6-7AE0AB48AF40}">
      <dsp:nvSpPr>
        <dsp:cNvPr id="0" name=""/>
        <dsp:cNvSpPr/>
      </dsp:nvSpPr>
      <dsp:spPr>
        <a:xfrm>
          <a:off x="4303" y="1356771"/>
          <a:ext cx="2935292" cy="2849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Calibri Light" panose="020F0302020204030204"/>
            </a:rPr>
            <a:t> </a:t>
          </a:r>
          <a:r>
            <a:rPr lang="es-ES" sz="2800" kern="1200" dirty="0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/>
            </a:rPr>
            <a:t> </a:t>
          </a:r>
          <a:r>
            <a:rPr lang="es-ES" sz="2800" b="1" kern="1200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/>
            </a:rPr>
            <a:t>Mayor Motivación e interés en pacientes</a:t>
          </a:r>
          <a:br>
            <a:rPr lang="es-ES" sz="2800" b="1" kern="1200" dirty="0">
              <a:latin typeface="Calibri Light" panose="020F0302020204030204"/>
            </a:rPr>
          </a:br>
          <a:r>
            <a:rPr lang="es-ES" sz="2800" b="1" kern="1200" dirty="0">
              <a:latin typeface="Calibri Light" panose="020F0302020204030204"/>
            </a:rPr>
            <a:t>Mejorando la adherencia al tratamiento</a:t>
          </a:r>
          <a:endParaRPr lang="es-ES" sz="2800" b="1" kern="1200" dirty="0"/>
        </a:p>
      </dsp:txBody>
      <dsp:txXfrm>
        <a:off x="4303" y="1356771"/>
        <a:ext cx="2935292" cy="2849220"/>
      </dsp:txXfrm>
    </dsp:sp>
    <dsp:sp modelId="{A4DE79E4-4423-488D-81C0-0C3E1308A710}">
      <dsp:nvSpPr>
        <dsp:cNvPr id="0" name=""/>
        <dsp:cNvSpPr/>
      </dsp:nvSpPr>
      <dsp:spPr>
        <a:xfrm>
          <a:off x="2939595" y="1356771"/>
          <a:ext cx="2935292" cy="2849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Calibri Light" panose="020F0302020204030204"/>
            </a:rPr>
            <a:t> </a:t>
          </a:r>
          <a:r>
            <a:rPr lang="es-ES" sz="2800" b="1" kern="1200" dirty="0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/>
            </a:rPr>
            <a:t>Terapias más homogeneas</a:t>
          </a:r>
          <a:br>
            <a:rPr lang="es-ES" sz="2800" kern="1200" dirty="0">
              <a:latin typeface="Calibri Light" panose="020F0302020204030204"/>
            </a:rPr>
          </a:br>
          <a:r>
            <a:rPr lang="es-ES" sz="2800" b="1" kern="1200">
              <a:latin typeface="Calibri Light" panose="020F0302020204030204"/>
            </a:rPr>
            <a:t> Recopilación de Datos para pacientes y estadisticas</a:t>
          </a:r>
          <a:endParaRPr lang="es-ES" sz="2800" b="1" kern="1200"/>
        </a:p>
      </dsp:txBody>
      <dsp:txXfrm>
        <a:off x="2939595" y="1356771"/>
        <a:ext cx="2935292" cy="2849220"/>
      </dsp:txXfrm>
    </dsp:sp>
    <dsp:sp modelId="{DC507D36-2A9D-4D6C-8A0E-E362185B7368}">
      <dsp:nvSpPr>
        <dsp:cNvPr id="0" name=""/>
        <dsp:cNvSpPr/>
      </dsp:nvSpPr>
      <dsp:spPr>
        <a:xfrm>
          <a:off x="5874888" y="1356771"/>
          <a:ext cx="2935292" cy="2849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Calibri Light" panose="020F0302020204030204"/>
            </a:rPr>
            <a:t> </a:t>
          </a:r>
          <a:r>
            <a:rPr lang="es-ES" sz="2800" b="1" kern="1200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/>
            </a:rPr>
            <a:t>Terapias funcionales</a:t>
          </a:r>
          <a:br>
            <a:rPr lang="es-ES" sz="2800" kern="1200" dirty="0">
              <a:latin typeface="Calibri Light" panose="020F0302020204030204"/>
            </a:rPr>
          </a:br>
          <a:r>
            <a:rPr lang="es-ES" sz="2800" b="1" kern="1200" dirty="0">
              <a:latin typeface="Calibri Light" panose="020F0302020204030204"/>
            </a:rPr>
            <a:t>Simulaciones y ejercicios con propositos y desafiantes</a:t>
          </a:r>
        </a:p>
      </dsp:txBody>
      <dsp:txXfrm>
        <a:off x="5874888" y="1356771"/>
        <a:ext cx="2935292" cy="2849220"/>
      </dsp:txXfrm>
    </dsp:sp>
    <dsp:sp modelId="{C888F041-0DC6-4883-B88B-12FB698C753D}">
      <dsp:nvSpPr>
        <dsp:cNvPr id="0" name=""/>
        <dsp:cNvSpPr/>
      </dsp:nvSpPr>
      <dsp:spPr>
        <a:xfrm>
          <a:off x="0" y="4205991"/>
          <a:ext cx="8814484" cy="3165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D89CE-833F-4814-89D6-3A57967CE0D7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C666B-B200-4340-B6D8-3AEF724FFA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930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057F0-9B9A-4C51-A42D-15D22E00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490D3-9377-4AEA-AF54-813D8F106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DD62C-B2EE-4D7D-8BE3-DD8C435D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816F9-CC1D-4763-AD2D-D16A69DA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226E8-3FC7-4119-996D-665F5ACF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143EF-E608-42CD-9547-47F26F9C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6C0365-836E-49CC-A32C-49ADB133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B8BCF-2290-46B9-A423-1624EF15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80739-F1C5-438A-8244-90E81678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93040-29C5-4CA2-A127-D087B260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423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E1C83E-1FAD-4EE1-AC00-047D42E8E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E17F5-9592-437F-8987-45646F64F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1E500-31CB-4B3D-AE92-ABE5A89A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CB83F-4612-40D6-B88F-ACA0DE20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6C06A-7966-4543-9D0E-0CC1130C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7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0257A-28E1-46DC-8E41-7DA5556D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21067-F64F-41B4-B262-909A26A6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034B0-D980-4BF5-ACB9-77730D6F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99C77-012B-4E2B-9E74-0CCE57E9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9A0F3-78DA-4324-9BD5-E21EAE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871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325FB-F524-4C47-9A5E-3DDDC3B3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755C9F-2C0F-4537-A513-9428D18D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A99A1C-4D64-4AE5-BB1C-A01753B0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7DDC6-5888-4970-A557-5BDBC87D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19436-601E-4203-822F-86F0D54E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1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67C94-D0E1-44C7-8EA0-41485EDF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89082-9466-420A-BC18-DBCEF03F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2ADEA1-A3DB-4DBD-8958-8C4D145D8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A8435-296C-481F-B071-07419823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2CDD99-1612-41D0-AD9B-D7B153FC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F06A6-7AB3-423F-B749-F8AF5617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11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7776D-CD56-4C37-9AE4-1F13B67E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BE38C-912D-4024-893C-6B3AF0BE9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082007-F605-4407-9E4F-6D1F4D28B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2E29E8-CA1C-47D9-854A-ECAE17D2A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53C7A7-E8C5-42DF-9D1A-D52591B27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BE5525-B560-4092-86BD-1D412535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A41D8-19C9-4FD6-A119-39BEC9DA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F93ECD-5C70-4CAC-AEA3-3C0E521D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816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A8CA4-4620-4C65-A6E1-06F27203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31B5EE-EF88-450A-B66D-CC264440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527D34-B290-47B7-A72A-AF528732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F7F5E-3A8E-4FDF-AAC0-43045C1B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828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D21973-9195-48D0-BFA1-AF8CFD63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6F5D66-9D73-4F28-99AF-C59BD8AC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76543-7757-4A4D-A6D7-A58AA0B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29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F29ED-0482-4DA1-9327-9EA60646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44758-DBBE-4E0B-BB85-47B40BAB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8AA301-D926-4139-9005-0112E5A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92F75-ED7D-4981-B1C3-AE472958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4206B1-3ECA-4AD3-8785-5045ABBF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394733-8A5C-4498-980C-5C957A52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5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A6950-0725-4075-A5D6-0E56B95D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FF29D8-FE89-4266-86E5-065822147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56F7D7-6892-451D-BCB0-2F7BD8C1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1D1A14-ECA4-4FEA-B703-4A0C4626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82A23C-9D82-4AED-A5DA-1B878E47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397EDA-37E9-42CE-8161-3B35974E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884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60DD1F-78D9-42BF-AD0E-BFBC7D99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4BFA7-6440-4A62-8698-80EB1E81A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AB113-D4A5-487A-8DA9-9C539D3F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99FE-4CDB-4954-AAB6-77FF6FF883B6}" type="datetimeFigureOut">
              <a:rPr lang="es-CL" smtClean="0"/>
              <a:t>28-04-2020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37923-E3BF-4299-8AF4-34838A44D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BDC23-6CC7-4BD3-AC2D-544C09B8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BAAD-47FC-4D54-9D8F-7D496008EE0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147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06FBE0-86ED-4822-BB91-E01CBB092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9" y="0"/>
            <a:ext cx="2396335" cy="205365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A17FD21-F234-4322-960E-EB26C4481560}"/>
              </a:ext>
            </a:extLst>
          </p:cNvPr>
          <p:cNvSpPr/>
          <p:nvPr/>
        </p:nvSpPr>
        <p:spPr>
          <a:xfrm>
            <a:off x="510857" y="2801566"/>
            <a:ext cx="5037724" cy="1406018"/>
          </a:xfrm>
          <a:prstGeom prst="rect">
            <a:avLst/>
          </a:prstGeom>
          <a:solidFill>
            <a:srgbClr val="006C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69B380-C89A-407B-A00C-E08B4FD5C1CA}"/>
              </a:ext>
            </a:extLst>
          </p:cNvPr>
          <p:cNvSpPr/>
          <p:nvPr/>
        </p:nvSpPr>
        <p:spPr>
          <a:xfrm>
            <a:off x="510156" y="2693559"/>
            <a:ext cx="4653644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s-CL" sz="3200">
                <a:ea typeface="+mn-lt"/>
                <a:cs typeface="+mn-lt"/>
              </a:rPr>
              <a:t>Realidad virtual aplicada a tratamientos médicos y kinésicos</a:t>
            </a:r>
            <a:endParaRPr lang="es-ES">
              <a:ea typeface="+mn-lt"/>
              <a:cs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FE28A89-4E0F-420D-8FD9-81348106FB38}"/>
              </a:ext>
            </a:extLst>
          </p:cNvPr>
          <p:cNvSpPr/>
          <p:nvPr/>
        </p:nvSpPr>
        <p:spPr>
          <a:xfrm flipH="1">
            <a:off x="420889" y="2801566"/>
            <a:ext cx="48986" cy="1020536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9139C68-EFFC-45E5-A55C-8E89966DE0DB}"/>
              </a:ext>
            </a:extLst>
          </p:cNvPr>
          <p:cNvSpPr/>
          <p:nvPr/>
        </p:nvSpPr>
        <p:spPr>
          <a:xfrm>
            <a:off x="249055" y="4196801"/>
            <a:ext cx="5299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>
                <a:solidFill>
                  <a:srgbClr val="006CB7"/>
                </a:solidFill>
              </a:rPr>
              <a:t>Innova Alta Tecnología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8C0F9DD-F496-4E42-A8B9-D2F5E0182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4" y="6208411"/>
            <a:ext cx="530250" cy="477862"/>
          </a:xfrm>
          <a:prstGeom prst="rect">
            <a:avLst/>
          </a:prstGeom>
        </p:spPr>
      </p:pic>
      <p:pic>
        <p:nvPicPr>
          <p:cNvPr id="21" name="Imagen 20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177CC194-1666-4692-8604-F012831E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71" y="92102"/>
            <a:ext cx="1565424" cy="78460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467820" y="6124176"/>
            <a:ext cx="1062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CL" sz="1200">
                <a:solidFill>
                  <a:srgbClr val="116AAD"/>
                </a:solidFill>
                <a:latin typeface="+mj-lt"/>
                <a:cs typeface="Arial" pitchFamily="34" charset="0"/>
              </a:rPr>
              <a:t>Nota: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CL" sz="1200">
                <a:solidFill>
                  <a:srgbClr val="116AAD"/>
                </a:solidFill>
                <a:latin typeface="+mj-lt"/>
                <a:cs typeface="Arial" pitchFamily="34" charset="0"/>
              </a:rPr>
              <a:t>Debe adjuntar sólo un archivo que permita conocer el proyecto a desarrollar mediante un diagrama, imágenes o figuras.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CL" sz="1200">
                <a:solidFill>
                  <a:srgbClr val="116AAD"/>
                </a:solidFill>
                <a:latin typeface="+mj-lt"/>
                <a:cs typeface="Arial" pitchFamily="34" charset="0"/>
              </a:rPr>
              <a:t>No se considerarán para revisión archivos adjuntos que incorporen texto explicativo.</a:t>
            </a:r>
            <a:endParaRPr lang="es-CL" sz="1200">
              <a:solidFill>
                <a:srgbClr val="116AA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0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CA4EDDAD-75C0-441A-83AC-C9E47AB9C36F}"/>
              </a:ext>
            </a:extLst>
          </p:cNvPr>
          <p:cNvSpPr txBox="1">
            <a:spLocks/>
          </p:cNvSpPr>
          <p:nvPr/>
        </p:nvSpPr>
        <p:spPr>
          <a:xfrm>
            <a:off x="513725" y="399132"/>
            <a:ext cx="5722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800" kern="0" spc="-5">
                <a:solidFill>
                  <a:srgbClr val="116AAD"/>
                </a:solidFill>
                <a:latin typeface="+mn-lt"/>
                <a:sym typeface="Arial"/>
                <a:rtl val="0"/>
              </a:rPr>
              <a:t>Problema que aborda la solución</a:t>
            </a:r>
            <a:endParaRPr lang="es-ES" sz="3200" kern="0" spc="-5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9D517C0-A9E1-4051-B724-C27D47A39A1E}"/>
              </a:ext>
            </a:extLst>
          </p:cNvPr>
          <p:cNvSpPr/>
          <p:nvPr/>
        </p:nvSpPr>
        <p:spPr>
          <a:xfrm>
            <a:off x="338999" y="389476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E34D26-1F29-4C81-A93C-A0BC2B2510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1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B522E379-7909-4046-8915-769043D25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9427" y="399001"/>
            <a:ext cx="284514" cy="56580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C8E81-67C7-4811-A25B-4EC0B3D4B7EF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C4E7CF5-45A3-487C-A552-2ACA360A3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  <p:sp>
        <p:nvSpPr>
          <p:cNvPr id="17" name="5 CuadroTexto"/>
          <p:cNvSpPr txBox="1"/>
          <p:nvPr/>
        </p:nvSpPr>
        <p:spPr>
          <a:xfrm>
            <a:off x="477867" y="825877"/>
            <a:ext cx="1198245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9" indent="-35719" defTabSz="822960">
              <a:defRPr/>
            </a:pPr>
            <a:r>
              <a:rPr lang="es-CL" i="1" kern="0">
                <a:solidFill>
                  <a:srgbClr val="116AAD"/>
                </a:solidFill>
                <a:latin typeface="+mj-lt"/>
                <a:cs typeface="Arial" charset="0"/>
                <a:sym typeface="Tahoma" pitchFamily="34" charset="0"/>
              </a:rPr>
              <a:t>(incluya sólo fotos, imágenes y diagramas) </a:t>
            </a: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lvl="1" indent="0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028700" lvl="1" defTabSz="822960" eaLnBrk="1" hangingPunct="1">
              <a:buFont typeface="Wingdings" panose="05000000000000000000" pitchFamily="2" charset="2"/>
              <a:buChar char="ü"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</p:txBody>
      </p:sp>
      <p:graphicFrame>
        <p:nvGraphicFramePr>
          <p:cNvPr id="2" name="Diagrama 2">
            <a:extLst>
              <a:ext uri="{FF2B5EF4-FFF2-40B4-BE49-F238E27FC236}">
                <a16:creationId xmlns:a16="http://schemas.microsoft.com/office/drawing/2014/main" id="{018BDEBF-A00A-4E81-8942-B2D92DFD18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773500"/>
              </p:ext>
            </p:extLst>
          </p:nvPr>
        </p:nvGraphicFramePr>
        <p:xfrm>
          <a:off x="3476066" y="674595"/>
          <a:ext cx="10443880" cy="593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93" name="Imagen 2993" descr="Imagen que contiene persona, interior, hombre, tabla&#10;&#10;Descripción generada con confianza muy alta">
            <a:extLst>
              <a:ext uri="{FF2B5EF4-FFF2-40B4-BE49-F238E27FC236}">
                <a16:creationId xmlns:a16="http://schemas.microsoft.com/office/drawing/2014/main" id="{A786E3F8-5F6A-4986-8DC5-A9DE2B3D3A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642" y="1716626"/>
            <a:ext cx="4971690" cy="2258149"/>
          </a:xfrm>
          <a:prstGeom prst="rect">
            <a:avLst/>
          </a:prstGeom>
        </p:spPr>
      </p:pic>
      <p:sp>
        <p:nvSpPr>
          <p:cNvPr id="3006" name="CuadroTexto 3005">
            <a:extLst>
              <a:ext uri="{FF2B5EF4-FFF2-40B4-BE49-F238E27FC236}">
                <a16:creationId xmlns:a16="http://schemas.microsoft.com/office/drawing/2014/main" id="{06FCA91D-038A-42FF-8F17-01B048BA8DBE}"/>
              </a:ext>
            </a:extLst>
          </p:cNvPr>
          <p:cNvSpPr txBox="1"/>
          <p:nvPr/>
        </p:nvSpPr>
        <p:spPr>
          <a:xfrm>
            <a:off x="735106" y="4545106"/>
            <a:ext cx="41954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Terapia convencional poco funcional, poco desafiante y sin un factor de diversión o interesante</a:t>
            </a:r>
            <a:endParaRPr lang="es-ES">
              <a:cs typeface="Calibri"/>
            </a:endParaRPr>
          </a:p>
        </p:txBody>
      </p:sp>
      <p:sp>
        <p:nvSpPr>
          <p:cNvPr id="3007" name="Flecha: hacia abajo 3006">
            <a:extLst>
              <a:ext uri="{FF2B5EF4-FFF2-40B4-BE49-F238E27FC236}">
                <a16:creationId xmlns:a16="http://schemas.microsoft.com/office/drawing/2014/main" id="{D704E099-FB24-4547-89A5-6F4CABFB8E79}"/>
              </a:ext>
            </a:extLst>
          </p:cNvPr>
          <p:cNvSpPr/>
          <p:nvPr/>
        </p:nvSpPr>
        <p:spPr>
          <a:xfrm>
            <a:off x="2455500" y="4023966"/>
            <a:ext cx="376519" cy="519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09" name="Flecha: curvada hacia abajo 3008">
            <a:extLst>
              <a:ext uri="{FF2B5EF4-FFF2-40B4-BE49-F238E27FC236}">
                <a16:creationId xmlns:a16="http://schemas.microsoft.com/office/drawing/2014/main" id="{B8BC350D-B121-4E93-9404-219324015841}"/>
              </a:ext>
            </a:extLst>
          </p:cNvPr>
          <p:cNvSpPr/>
          <p:nvPr/>
        </p:nvSpPr>
        <p:spPr>
          <a:xfrm rot="12300000">
            <a:off x="3726727" y="5867131"/>
            <a:ext cx="2994211" cy="6275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7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CA4EDDAD-75C0-441A-83AC-C9E47AB9C36F}"/>
              </a:ext>
            </a:extLst>
          </p:cNvPr>
          <p:cNvSpPr txBox="1">
            <a:spLocks/>
          </p:cNvSpPr>
          <p:nvPr/>
        </p:nvSpPr>
        <p:spPr>
          <a:xfrm>
            <a:off x="433043" y="426026"/>
            <a:ext cx="5722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800" kern="0" spc="-5">
                <a:solidFill>
                  <a:srgbClr val="116AAD"/>
                </a:solidFill>
                <a:latin typeface="+mn-lt"/>
                <a:sym typeface="Arial"/>
                <a:rtl val="0"/>
              </a:rPr>
              <a:t>Estado actual de la solución</a:t>
            </a:r>
            <a:endParaRPr lang="es-ES" sz="3200" kern="0" spc="-5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9D517C0-A9E1-4051-B724-C27D47A39A1E}"/>
              </a:ext>
            </a:extLst>
          </p:cNvPr>
          <p:cNvSpPr/>
          <p:nvPr/>
        </p:nvSpPr>
        <p:spPr>
          <a:xfrm>
            <a:off x="338999" y="389476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E34D26-1F29-4C81-A93C-A0BC2B2510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1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B522E379-7909-4046-8915-769043D25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9427" y="399001"/>
            <a:ext cx="284514" cy="56580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C8E81-67C7-4811-A25B-4EC0B3D4B7EF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C4E7CF5-45A3-487C-A552-2ACA360A3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  <p:sp>
        <p:nvSpPr>
          <p:cNvPr id="17" name="5 CuadroTexto"/>
          <p:cNvSpPr txBox="1"/>
          <p:nvPr/>
        </p:nvSpPr>
        <p:spPr>
          <a:xfrm>
            <a:off x="433043" y="852771"/>
            <a:ext cx="1198245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9" indent="-35719" defTabSz="822960">
              <a:defRPr/>
            </a:pPr>
            <a:r>
              <a:rPr lang="es-CL" i="1" kern="0">
                <a:solidFill>
                  <a:srgbClr val="116AAD"/>
                </a:solidFill>
                <a:latin typeface="+mj-lt"/>
                <a:cs typeface="Arial" charset="0"/>
                <a:sym typeface="Tahoma" pitchFamily="34" charset="0"/>
              </a:rPr>
              <a:t>(incluya sólo fotos, imágenes y diagramas) </a:t>
            </a: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lvl="1" indent="0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028700" lvl="1" defTabSz="822960" eaLnBrk="1" hangingPunct="1">
              <a:buFont typeface="Wingdings" panose="05000000000000000000" pitchFamily="2" charset="2"/>
              <a:buChar char="ü"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</p:txBody>
      </p:sp>
      <p:pic>
        <p:nvPicPr>
          <p:cNvPr id="2" name="Imagen 2" descr="Imagen que contiene persona, interior, hombre, monitor&#10;&#10;Descripción generada con confianza muy alta">
            <a:extLst>
              <a:ext uri="{FF2B5EF4-FFF2-40B4-BE49-F238E27FC236}">
                <a16:creationId xmlns:a16="http://schemas.microsoft.com/office/drawing/2014/main" id="{F295F2FD-182C-4920-B833-B2AF9AB5A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75" y="1346571"/>
            <a:ext cx="5914767" cy="36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0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CA4EDDAD-75C0-441A-83AC-C9E47AB9C36F}"/>
              </a:ext>
            </a:extLst>
          </p:cNvPr>
          <p:cNvSpPr txBox="1">
            <a:spLocks/>
          </p:cNvSpPr>
          <p:nvPr/>
        </p:nvSpPr>
        <p:spPr>
          <a:xfrm>
            <a:off x="433043" y="426026"/>
            <a:ext cx="5722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800" kern="0" spc="-5">
                <a:solidFill>
                  <a:srgbClr val="116AAD"/>
                </a:solidFill>
                <a:latin typeface="+mn-lt"/>
                <a:sym typeface="Arial"/>
                <a:rtl val="0"/>
              </a:rPr>
              <a:t>Solución Propuesta</a:t>
            </a:r>
            <a:endParaRPr lang="es-ES" sz="3200" kern="0" spc="-5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9D517C0-A9E1-4051-B724-C27D47A39A1E}"/>
              </a:ext>
            </a:extLst>
          </p:cNvPr>
          <p:cNvSpPr/>
          <p:nvPr/>
        </p:nvSpPr>
        <p:spPr>
          <a:xfrm>
            <a:off x="338999" y="389476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E34D26-1F29-4C81-A93C-A0BC2B2510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1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B522E379-7909-4046-8915-769043D25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9427" y="399001"/>
            <a:ext cx="284514" cy="56580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C8E81-67C7-4811-A25B-4EC0B3D4B7EF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C4E7CF5-45A3-487C-A552-2ACA360A3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  <p:sp>
        <p:nvSpPr>
          <p:cNvPr id="17" name="5 CuadroTexto"/>
          <p:cNvSpPr txBox="1"/>
          <p:nvPr/>
        </p:nvSpPr>
        <p:spPr>
          <a:xfrm>
            <a:off x="433043" y="852771"/>
            <a:ext cx="1198245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9" indent="-35719" defTabSz="822960">
              <a:defRPr/>
            </a:pPr>
            <a:r>
              <a:rPr lang="es-CL" i="1" kern="0">
                <a:solidFill>
                  <a:srgbClr val="116AAD"/>
                </a:solidFill>
                <a:latin typeface="+mj-lt"/>
                <a:cs typeface="Arial" charset="0"/>
                <a:sym typeface="Tahoma" pitchFamily="34" charset="0"/>
              </a:rPr>
              <a:t>(incluya sólo fotos, imágenes y diagramas) </a:t>
            </a: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lvl="1" indent="0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028700" lvl="1" defTabSz="822960" eaLnBrk="1" hangingPunct="1">
              <a:buFont typeface="Wingdings" panose="05000000000000000000" pitchFamily="2" charset="2"/>
              <a:buChar char="ü"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</p:txBody>
      </p:sp>
      <p:graphicFrame>
        <p:nvGraphicFramePr>
          <p:cNvPr id="2" name="Diagrama 2">
            <a:extLst>
              <a:ext uri="{FF2B5EF4-FFF2-40B4-BE49-F238E27FC236}">
                <a16:creationId xmlns:a16="http://schemas.microsoft.com/office/drawing/2014/main" id="{A66D71A9-48E4-4A6C-8523-22293ED98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665847"/>
              </p:ext>
            </p:extLst>
          </p:nvPr>
        </p:nvGraphicFramePr>
        <p:xfrm>
          <a:off x="1750542" y="1517823"/>
          <a:ext cx="8814484" cy="452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5243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CA4EDDAD-75C0-441A-83AC-C9E47AB9C36F}"/>
              </a:ext>
            </a:extLst>
          </p:cNvPr>
          <p:cNvSpPr txBox="1">
            <a:spLocks/>
          </p:cNvSpPr>
          <p:nvPr/>
        </p:nvSpPr>
        <p:spPr>
          <a:xfrm>
            <a:off x="433043" y="426026"/>
            <a:ext cx="889006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800" kern="0" spc="-5">
                <a:solidFill>
                  <a:srgbClr val="116AAD"/>
                </a:solidFill>
                <a:latin typeface="+mn-lt"/>
                <a:sym typeface="Arial"/>
                <a:rtl val="0"/>
              </a:rPr>
              <a:t>Cuadro comparativo de solución y alternativas</a:t>
            </a:r>
            <a:endParaRPr lang="es-ES" sz="3200" kern="0" spc="-5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9D517C0-A9E1-4051-B724-C27D47A39A1E}"/>
              </a:ext>
            </a:extLst>
          </p:cNvPr>
          <p:cNvSpPr/>
          <p:nvPr/>
        </p:nvSpPr>
        <p:spPr>
          <a:xfrm>
            <a:off x="338999" y="389476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E34D26-1F29-4C81-A93C-A0BC2B2510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1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B522E379-7909-4046-8915-769043D25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9427" y="399001"/>
            <a:ext cx="284514" cy="56580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C8E81-67C7-4811-A25B-4EC0B3D4B7EF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C4E7CF5-45A3-487C-A552-2ACA360A3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  <p:sp>
        <p:nvSpPr>
          <p:cNvPr id="17" name="5 CuadroTexto"/>
          <p:cNvSpPr txBox="1"/>
          <p:nvPr/>
        </p:nvSpPr>
        <p:spPr>
          <a:xfrm>
            <a:off x="433043" y="772089"/>
            <a:ext cx="1164269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9" indent="-35719" defTabSz="822960">
              <a:defRPr/>
            </a:pPr>
            <a:r>
              <a:rPr lang="es-CL" i="1" kern="0">
                <a:solidFill>
                  <a:srgbClr val="116AAD"/>
                </a:solidFill>
                <a:latin typeface="+mj-lt"/>
                <a:cs typeface="Arial" charset="0"/>
                <a:sym typeface="Tahoma" pitchFamily="34" charset="0"/>
              </a:rPr>
              <a:t>Presente en el siguiente cuadro los atributos de la solución propuesta, comparándola con las alternativas existentes actualmente para abordar el desafío identificado</a:t>
            </a: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028700" lvl="1" defTabSz="822960" eaLnBrk="1" hangingPunct="1">
              <a:buFont typeface="Wingdings" panose="05000000000000000000" pitchFamily="2" charset="2"/>
              <a:buChar char="ü"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614"/>
              </p:ext>
            </p:extLst>
          </p:nvPr>
        </p:nvGraphicFramePr>
        <p:xfrm>
          <a:off x="412376" y="1362635"/>
          <a:ext cx="11292149" cy="5244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6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94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Análisis cualitativo de tratamiento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Propuesta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XBOX Kinect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Nintendo (WII, </a:t>
                      </a:r>
                      <a:r>
                        <a:rPr lang="es-CL" sz="1200" dirty="0" err="1">
                          <a:effectLst/>
                        </a:rPr>
                        <a:t>Switch</a:t>
                      </a:r>
                      <a:r>
                        <a:rPr lang="es-CL" sz="1200" dirty="0">
                          <a:effectLst/>
                        </a:rPr>
                        <a:t>)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 err="1">
                          <a:effectLst/>
                        </a:rPr>
                        <a:t>GonioVR</a:t>
                      </a:r>
                      <a:endParaRPr lang="es-CL" sz="1200" dirty="0" err="1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s-CL" sz="1200" dirty="0">
                          <a:effectLst/>
                        </a:rPr>
                        <a:t>VR </a:t>
                      </a:r>
                      <a:r>
                        <a:rPr lang="es-CL" sz="1200" dirty="0" err="1">
                          <a:effectLst/>
                        </a:rPr>
                        <a:t>Phobia</a:t>
                      </a:r>
                      <a:r>
                        <a:rPr lang="es-CL" sz="1200" dirty="0">
                          <a:effectLst/>
                        </a:rPr>
                        <a:t> / Tratamiento convencional / Etc.</a:t>
                      </a:r>
                      <a:endParaRPr lang="en-US" dirty="0"/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48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b="1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s-CL" sz="1200" b="1" dirty="0">
                          <a:effectLst/>
                        </a:rPr>
                        <a:t>Viene dado por la medición de los 6 grados de libertad que ofrece la realidad </a:t>
                      </a:r>
                      <a:r>
                        <a:rPr lang="es-CL" sz="1200" b="1" dirty="0" err="1">
                          <a:effectLst/>
                        </a:rPr>
                        <a:t>virutal</a:t>
                      </a:r>
                      <a:r>
                        <a:rPr lang="es-CL" sz="1200" b="1" dirty="0">
                          <a:effectLst/>
                        </a:rPr>
                        <a:t> </a:t>
                      </a:r>
                      <a:r>
                        <a:rPr lang="es-CL" sz="1200" b="1" dirty="0" err="1">
                          <a:effectLst/>
                        </a:rPr>
                        <a:t>etc</a:t>
                      </a:r>
                      <a:r>
                        <a:rPr lang="es-CL" sz="1200" b="1" dirty="0">
                          <a:effectLst/>
                        </a:rPr>
                        <a:t> </a:t>
                      </a:r>
                      <a:r>
                        <a:rPr lang="es-CL" sz="1200" b="1" dirty="0" err="1">
                          <a:effectLst/>
                        </a:rPr>
                        <a:t>etc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s-CL" sz="1200" b="1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s-CL" sz="1200" b="1" dirty="0">
                          <a:effectLst/>
                        </a:rPr>
                        <a:t> Buena portabilidad</a:t>
                      </a:r>
                      <a:r>
                        <a:rPr lang="es-CL" sz="1200" dirty="0">
                          <a:effectLst/>
                        </a:rPr>
                        <a:t> Transporte de una única herramienta de trabajo y algunos accesorios extras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0" i="0" u="none" strike="noStrike" noProof="0" dirty="0">
                          <a:effectLst/>
                          <a:latin typeface="Calibri"/>
                        </a:rPr>
                        <a:t>Equipamiento clásico Kinésico que usualmente son un balón medicinal, bandas elásticas, pesas livianas, en general, </a:t>
                      </a:r>
                      <a:r>
                        <a:rPr lang="es-CL" sz="1200" b="1" i="0" u="none" strike="noStrike" noProof="0" dirty="0">
                          <a:effectLst/>
                          <a:latin typeface="Calibri"/>
                        </a:rPr>
                        <a:t>herramientas más aparatosas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Recopilación de data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effectLst/>
                        </a:rPr>
                        <a:t>Amplia gama de simulaciones</a:t>
                      </a:r>
                      <a:r>
                        <a:rPr lang="es-CL" sz="1200" dirty="0">
                          <a:effectLst/>
                        </a:rPr>
                        <a:t> </a:t>
                      </a:r>
                      <a:r>
                        <a:rPr lang="es-CL" sz="1200" b="1" dirty="0">
                          <a:effectLst/>
                        </a:rPr>
                        <a:t>interactivas</a:t>
                      </a:r>
                      <a:r>
                        <a:rPr lang="es-CL" sz="1200" dirty="0">
                          <a:effectLst/>
                        </a:rPr>
                        <a:t> que mantengan la atención e interés de los pacientes asegurando la adherencia al tratamiento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effectLst/>
                        </a:rPr>
                        <a:t>Terapias entretenidas grupales</a:t>
                      </a:r>
                      <a:r>
                        <a:rPr lang="es-CL" sz="1200" dirty="0">
                          <a:effectLst/>
                        </a:rPr>
                        <a:t> funcionales o terapias personalizadas con circuitos o tareas funcionales interesantes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Visualización de data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Las simulaciones contarán siempre con a</a:t>
                      </a:r>
                      <a:r>
                        <a:rPr lang="es-CL" sz="1200" b="1" dirty="0">
                          <a:effectLst/>
                        </a:rPr>
                        <a:t>ctividades funcionales con propósitos</a:t>
                      </a:r>
                      <a:r>
                        <a:rPr lang="es-CL" sz="1200" dirty="0">
                          <a:effectLst/>
                        </a:rPr>
                        <a:t> por los cuales trabajar y moverse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Terapias</a:t>
                      </a:r>
                      <a:r>
                        <a:rPr lang="es-CL" sz="1200" b="1" dirty="0">
                          <a:effectLst/>
                        </a:rPr>
                        <a:t> simulando actividades de la vida diaria</a:t>
                      </a:r>
                      <a:r>
                        <a:rPr lang="es-CL" sz="1200" dirty="0">
                          <a:effectLst/>
                        </a:rPr>
                        <a:t> o ideando un propósito para realizarlas.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Actividades en grupo o con accesorios externos, terapias no convencionales.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2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Portabilidad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Nuestra propuesta </a:t>
                      </a:r>
                      <a:r>
                        <a:rPr lang="es-C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disminuye el factor de dependencia y "</a:t>
                      </a:r>
                      <a:r>
                        <a:rPr lang="es-C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expertise</a:t>
                      </a:r>
                      <a:r>
                        <a:rPr lang="es-C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" del terapeuta</a:t>
                      </a:r>
                      <a:r>
                        <a:rPr lang="es-C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 al homogeneizar en un grado la terapia con nuestros programas guiados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Protocolos clínicos</a:t>
                      </a:r>
                      <a:r>
                        <a:rPr lang="es-C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 para las terapias que pueden seguir terapeutas para homogeneizar los tipos de rehabilitación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Guías clínicas generales</a:t>
                      </a:r>
                      <a:r>
                        <a:rPr lang="es-C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 para diferentes tratamientos más comunes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8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9E7A398A-B717-4F30-83EA-3593CAFA3497}"/>
              </a:ext>
            </a:extLst>
          </p:cNvPr>
          <p:cNvSpPr txBox="1">
            <a:spLocks/>
          </p:cNvSpPr>
          <p:nvPr/>
        </p:nvSpPr>
        <p:spPr>
          <a:xfrm>
            <a:off x="433043" y="426026"/>
            <a:ext cx="889006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800" kern="0" spc="-5">
                <a:solidFill>
                  <a:srgbClr val="116AAD"/>
                </a:solidFill>
                <a:latin typeface="+mn-lt"/>
                <a:sym typeface="Arial"/>
                <a:rtl val="0"/>
              </a:rPr>
              <a:t>Cuadro comparativo de solución y alternativas</a:t>
            </a:r>
            <a:endParaRPr lang="es-ES" sz="3200" kern="0" spc="-5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F6B01E-0BCD-493C-8A5A-8F8C88C33678}"/>
              </a:ext>
            </a:extLst>
          </p:cNvPr>
          <p:cNvSpPr/>
          <p:nvPr/>
        </p:nvSpPr>
        <p:spPr>
          <a:xfrm>
            <a:off x="338999" y="389476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4" name="Imagen 13">
            <a:extLst>
              <a:ext uri="{FF2B5EF4-FFF2-40B4-BE49-F238E27FC236}">
                <a16:creationId xmlns:a16="http://schemas.microsoft.com/office/drawing/2014/main" id="{71263E5D-0777-4D9E-9FE7-57996A982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A2693A80-5E08-485E-A8CE-A962035D2E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9427" y="399001"/>
            <a:ext cx="284514" cy="565802"/>
          </a:xfrm>
          <a:prstGeom prst="rect">
            <a:avLst/>
          </a:prstGeom>
        </p:spPr>
      </p:pic>
      <p:sp>
        <p:nvSpPr>
          <p:cNvPr id="6" name="Rectángulo 15">
            <a:extLst>
              <a:ext uri="{FF2B5EF4-FFF2-40B4-BE49-F238E27FC236}">
                <a16:creationId xmlns:a16="http://schemas.microsoft.com/office/drawing/2014/main" id="{5AFA57D5-8BD2-44B6-8C66-6596340D09EC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7" name="Imagen 17">
            <a:extLst>
              <a:ext uri="{FF2B5EF4-FFF2-40B4-BE49-F238E27FC236}">
                <a16:creationId xmlns:a16="http://schemas.microsoft.com/office/drawing/2014/main" id="{3D1D565B-9260-480A-AA1C-ED1D7F258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43EF2A99-C9EB-4C36-8AB3-191D77E512C0}"/>
              </a:ext>
            </a:extLst>
          </p:cNvPr>
          <p:cNvSpPr txBox="1"/>
          <p:nvPr/>
        </p:nvSpPr>
        <p:spPr>
          <a:xfrm>
            <a:off x="433043" y="772089"/>
            <a:ext cx="1164269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9" indent="-35719" defTabSz="822960">
              <a:defRPr/>
            </a:pPr>
            <a:r>
              <a:rPr lang="es-CL" i="1" kern="0">
                <a:solidFill>
                  <a:srgbClr val="116AAD"/>
                </a:solidFill>
                <a:latin typeface="+mj-lt"/>
                <a:cs typeface="Arial" charset="0"/>
                <a:sym typeface="Tahoma" pitchFamily="34" charset="0"/>
              </a:rPr>
              <a:t>Presente en el siguiente cuadro los atributos de la solución propuesta, comparándola con las alternativas existentes actualmente para abordar el desafío identificado</a:t>
            </a: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028700" lvl="1" defTabSz="822960" eaLnBrk="1" hangingPunct="1">
              <a:buFont typeface="Wingdings" panose="05000000000000000000" pitchFamily="2" charset="2"/>
              <a:buChar char="ü"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  <a:p>
            <a:pPr marL="1588" lvl="1" indent="0" algn="ctr" defTabSz="822960" eaLnBrk="1" hangingPunct="1">
              <a:buFont typeface="Times New Roman" panose="02020603050405020304" pitchFamily="18" charset="0"/>
              <a:buNone/>
              <a:defRPr/>
            </a:pPr>
            <a:endParaRPr lang="es-CL" sz="1600" b="1" i="1" kern="0">
              <a:solidFill>
                <a:srgbClr val="116AAD"/>
              </a:solidFill>
              <a:latin typeface="+mj-lt"/>
              <a:cs typeface="Arial" charset="0"/>
              <a:sym typeface="Tahoma" pitchFamily="34" charset="0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B18C8F0-7938-45E0-AE96-5A7FC9AA7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42141"/>
              </p:ext>
            </p:extLst>
          </p:nvPr>
        </p:nvGraphicFramePr>
        <p:xfrm>
          <a:off x="412376" y="1362635"/>
          <a:ext cx="11292149" cy="5244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6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94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Análisis cualitativo de tratamiento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Propuesta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Tratamiento convencional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Tratamiento con pantallas curvas gigantes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 err="1">
                          <a:effectLst/>
                        </a:rPr>
                        <a:t>etc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s-CL" sz="1200" dirty="0" err="1">
                          <a:effectLst/>
                        </a:rPr>
                        <a:t>etc</a:t>
                      </a:r>
                      <a:endParaRPr lang="en-US" dirty="0"/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48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b="1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s-CL" sz="1200" b="1" dirty="0">
                          <a:effectLst/>
                        </a:rPr>
                        <a:t>Viene dado por la medición de los 6 grados de libertad que ofrece la realidad </a:t>
                      </a:r>
                      <a:r>
                        <a:rPr lang="es-CL" sz="1200" b="1" dirty="0" err="1">
                          <a:effectLst/>
                        </a:rPr>
                        <a:t>virutal</a:t>
                      </a:r>
                      <a:r>
                        <a:rPr lang="es-CL" sz="1200" b="1" dirty="0">
                          <a:effectLst/>
                        </a:rPr>
                        <a:t> </a:t>
                      </a:r>
                      <a:r>
                        <a:rPr lang="es-CL" sz="1200" b="1" dirty="0" err="1">
                          <a:effectLst/>
                        </a:rPr>
                        <a:t>etc</a:t>
                      </a:r>
                      <a:r>
                        <a:rPr lang="es-CL" sz="1200" b="1" dirty="0">
                          <a:effectLst/>
                        </a:rPr>
                        <a:t> </a:t>
                      </a:r>
                      <a:r>
                        <a:rPr lang="es-CL" sz="1200" b="1" dirty="0" err="1">
                          <a:effectLst/>
                        </a:rPr>
                        <a:t>etc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s-CL" sz="1200" b="1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s-CL" sz="1200" b="1" dirty="0">
                          <a:effectLst/>
                        </a:rPr>
                        <a:t> Buena portabilidad</a:t>
                      </a:r>
                      <a:r>
                        <a:rPr lang="es-CL" sz="1200" dirty="0">
                          <a:effectLst/>
                        </a:rPr>
                        <a:t> Transporte de una única herramienta de trabajo y algunos accesorios extras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0" i="0" u="none" strike="noStrike" noProof="0" dirty="0">
                          <a:effectLst/>
                          <a:latin typeface="Calibri"/>
                        </a:rPr>
                        <a:t>Equipamiento clásico Kinésico que usualmente son un balón medicinal, bandas elásticas, pesas livianas, en general, </a:t>
                      </a:r>
                      <a:r>
                        <a:rPr lang="es-CL" sz="1200" b="1" i="0" u="none" strike="noStrike" noProof="0" dirty="0">
                          <a:effectLst/>
                          <a:latin typeface="Calibri"/>
                        </a:rPr>
                        <a:t>herramientas más aparatosas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Recopilación de data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effectLst/>
                        </a:rPr>
                        <a:t>Amplia gama de simulaciones</a:t>
                      </a:r>
                      <a:r>
                        <a:rPr lang="es-CL" sz="1200" dirty="0">
                          <a:effectLst/>
                        </a:rPr>
                        <a:t> </a:t>
                      </a:r>
                      <a:r>
                        <a:rPr lang="es-CL" sz="1200" b="1" dirty="0">
                          <a:effectLst/>
                        </a:rPr>
                        <a:t>interactivas</a:t>
                      </a:r>
                      <a:r>
                        <a:rPr lang="es-CL" sz="1200" dirty="0">
                          <a:effectLst/>
                        </a:rPr>
                        <a:t> que mantengan la atención e interés de los pacientes asegurando la adherencia al tratamiento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effectLst/>
                        </a:rPr>
                        <a:t>Terapias entretenidas grupales</a:t>
                      </a:r>
                      <a:r>
                        <a:rPr lang="es-CL" sz="1200" dirty="0">
                          <a:effectLst/>
                        </a:rPr>
                        <a:t> funcionales o terapias personalizadas con circuitos o tareas funcionales interesantes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Visualización de data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Las simulaciones contarán siempre con a</a:t>
                      </a:r>
                      <a:r>
                        <a:rPr lang="es-CL" sz="1200" b="1" dirty="0">
                          <a:effectLst/>
                        </a:rPr>
                        <a:t>ctividades funcionales con propósitos</a:t>
                      </a:r>
                      <a:r>
                        <a:rPr lang="es-CL" sz="1200" dirty="0">
                          <a:effectLst/>
                        </a:rPr>
                        <a:t> por los cuales trabajar y moverse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Terapias</a:t>
                      </a:r>
                      <a:r>
                        <a:rPr lang="es-CL" sz="1200" b="1" dirty="0">
                          <a:effectLst/>
                        </a:rPr>
                        <a:t> simulando actividades de la vida diaria</a:t>
                      </a:r>
                      <a:r>
                        <a:rPr lang="es-CL" sz="1200" dirty="0">
                          <a:effectLst/>
                        </a:rPr>
                        <a:t> o ideando un propósito para realizarlas.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Actividades en grupo o con accesorios externos, terapias no convencionales.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2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</a:rPr>
                        <a:t>Portabilidad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Nuestra propuesta </a:t>
                      </a:r>
                      <a:r>
                        <a:rPr lang="es-C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disminuye el factor de dependencia y "</a:t>
                      </a:r>
                      <a:r>
                        <a:rPr lang="es-CL" sz="1200" b="1" dirty="0" err="1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expertise</a:t>
                      </a:r>
                      <a:r>
                        <a:rPr lang="es-C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" del terapeuta</a:t>
                      </a:r>
                      <a:r>
                        <a:rPr lang="es-C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 al homogeneizar en un grado la terapia con nuestros programas guiados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Protocolos clínicos</a:t>
                      </a:r>
                      <a:r>
                        <a:rPr lang="es-C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 para las terapias que pueden seguir terapeutas para homogeneizar los tipos de rehabilitación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200" b="1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Guías clínicas generales</a:t>
                      </a:r>
                      <a:r>
                        <a:rPr lang="es-CL" sz="1200" dirty="0">
                          <a:effectLst/>
                          <a:latin typeface="+mj-lt"/>
                          <a:ea typeface="Calibri" panose="020F0502020204030204" pitchFamily="34" charset="0"/>
                          <a:cs typeface="Arial"/>
                        </a:rPr>
                        <a:t> para diferentes tratamientos más comunes </a:t>
                      </a: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21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Widescreen</PresentationFormat>
  <Paragraphs>157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Times New Roman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Cárdenas Bustamante</dc:creator>
  <cp:lastModifiedBy>Luis Egan</cp:lastModifiedBy>
  <cp:revision>269</cp:revision>
  <dcterms:created xsi:type="dcterms:W3CDTF">2019-04-12T04:08:10Z</dcterms:created>
  <dcterms:modified xsi:type="dcterms:W3CDTF">2020-04-29T03:00:18Z</dcterms:modified>
</cp:coreProperties>
</file>