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96" r:id="rId3"/>
    <p:sldId id="299" r:id="rId4"/>
    <p:sldId id="297" r:id="rId5"/>
    <p:sldId id="298" r:id="rId6"/>
    <p:sldId id="309" r:id="rId7"/>
    <p:sldId id="301" r:id="rId8"/>
    <p:sldId id="302" r:id="rId9"/>
    <p:sldId id="303" r:id="rId10"/>
    <p:sldId id="308" r:id="rId11"/>
    <p:sldId id="304" r:id="rId12"/>
    <p:sldId id="305" r:id="rId13"/>
    <p:sldId id="306" r:id="rId14"/>
    <p:sldId id="312" r:id="rId15"/>
    <p:sldId id="311" r:id="rId16"/>
    <p:sldId id="314" r:id="rId17"/>
    <p:sldId id="313" r:id="rId18"/>
    <p:sldId id="317" r:id="rId19"/>
    <p:sldId id="316" r:id="rId20"/>
    <p:sldId id="315" r:id="rId21"/>
    <p:sldId id="318" r:id="rId22"/>
    <p:sldId id="319" r:id="rId23"/>
    <p:sldId id="321" r:id="rId24"/>
    <p:sldId id="320" r:id="rId25"/>
    <p:sldId id="324" r:id="rId26"/>
    <p:sldId id="325" r:id="rId27"/>
    <p:sldId id="307" r:id="rId28"/>
    <p:sldId id="310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oiCByaQNDG0dFEqjn/yQyfuFE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AF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1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1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1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1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4210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1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06C46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1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1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16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Calibri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Calibri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Calibri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Calibri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Calibri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07" name="Google Shape;107;p2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0">
                <a:solidFill>
                  <a:srgbClr val="F06C4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2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0">
                <a:solidFill>
                  <a:srgbClr val="F06C4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F06C4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Calibri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Calibri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Calibri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Calibri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Calibri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22" name="Google Shape;122;p2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0">
                <a:solidFill>
                  <a:srgbClr val="F06C4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0">
                <a:solidFill>
                  <a:srgbClr val="F06C4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Calibri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Calibri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Calibri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Calibri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Calibri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4210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06C46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wWBy6J5gz8" TargetMode="External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tal.com/developers/sorting-algorithm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oscarislas/Bubble-sor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oscarislas/Selection-So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MX" dirty="0"/>
              <a:t>Desarrollo Web Full-</a:t>
            </a:r>
            <a:r>
              <a:rPr lang="es-MX" dirty="0" err="1"/>
              <a:t>Stack</a:t>
            </a:r>
            <a:r>
              <a:rPr lang="es-MX" dirty="0"/>
              <a:t> y Ciencias de la computación</a:t>
            </a: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MX" dirty="0"/>
              <a:t>Algoritmos de ordenamiento</a:t>
            </a:r>
            <a:endParaRPr dirty="0"/>
          </a:p>
        </p:txBody>
      </p:sp>
      <p:pic>
        <p:nvPicPr>
          <p:cNvPr id="148" name="Google Shape;14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4163" y="1392988"/>
            <a:ext cx="6339840" cy="2393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Implementación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AB9027-D0C1-48B6-BA04-84BEC742B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51" y="1563946"/>
            <a:ext cx="83153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05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Insertion</a:t>
            </a:r>
            <a:r>
              <a:rPr lang="es-MX" dirty="0"/>
              <a:t> </a:t>
            </a:r>
            <a:r>
              <a:rPr lang="es-MX" dirty="0" err="1"/>
              <a:t>Sort</a:t>
            </a:r>
            <a:r>
              <a:rPr lang="es-MX" dirty="0"/>
              <a:t> (Ordenamiento por inserción)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3C1D5-E233-4E55-812A-AB1E6B925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1. Recorremos cada elemento del arreglo</a:t>
            </a:r>
          </a:p>
          <a:p>
            <a:r>
              <a:rPr lang="es-MX" dirty="0"/>
              <a:t>2. Cada elemento del arreglo se ordena: si a su izquierda tienen un elemento mayor que él, entonces los intercambiamos de sitio. Seguimos moviendo el elemento de sitio hasta que a su izquierda se encuentre un elemento menor o hayamos llegado a la posición 0.</a:t>
            </a:r>
          </a:p>
        </p:txBody>
      </p:sp>
      <p:pic>
        <p:nvPicPr>
          <p:cNvPr id="8194" name="Picture 2" descr="gif of insertion sort">
            <a:extLst>
              <a:ext uri="{FF2B5EF4-FFF2-40B4-BE49-F238E27FC236}">
                <a16:creationId xmlns:a16="http://schemas.microsoft.com/office/drawing/2014/main" id="{AC4C980D-FEA9-48BB-B0E6-CB01E87212C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899" y="3872204"/>
            <a:ext cx="311750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69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Insertion</a:t>
            </a:r>
            <a:r>
              <a:rPr lang="es-MX" dirty="0"/>
              <a:t> </a:t>
            </a:r>
            <a:r>
              <a:rPr lang="es-MX" dirty="0" err="1"/>
              <a:t>Sort</a:t>
            </a:r>
            <a:r>
              <a:rPr lang="es-MX" dirty="0"/>
              <a:t> (Ordenamiento por inserción)</a:t>
            </a:r>
          </a:p>
        </p:txBody>
      </p:sp>
      <p:pic>
        <p:nvPicPr>
          <p:cNvPr id="9218" name="Picture 2" descr="insertion sort step-by-step example">
            <a:extLst>
              <a:ext uri="{FF2B5EF4-FFF2-40B4-BE49-F238E27FC236}">
                <a16:creationId xmlns:a16="http://schemas.microsoft.com/office/drawing/2014/main" id="{2CB3FA58-77BC-4434-AA43-A651B87FD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431" y="2103762"/>
            <a:ext cx="7042474" cy="349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040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Insertion</a:t>
            </a:r>
            <a:r>
              <a:rPr lang="es-MX" dirty="0"/>
              <a:t> </a:t>
            </a:r>
            <a:r>
              <a:rPr lang="es-MX" dirty="0" err="1"/>
              <a:t>Sort</a:t>
            </a:r>
            <a:r>
              <a:rPr lang="es-MX" dirty="0"/>
              <a:t> (Ordenamiento por inserción)</a:t>
            </a:r>
          </a:p>
        </p:txBody>
      </p:sp>
      <p:pic>
        <p:nvPicPr>
          <p:cNvPr id="10242" name="Picture 2" descr="gif of insertion sort process">
            <a:extLst>
              <a:ext uri="{FF2B5EF4-FFF2-40B4-BE49-F238E27FC236}">
                <a16:creationId xmlns:a16="http://schemas.microsoft.com/office/drawing/2014/main" id="{F8414D0B-577E-4764-8E34-7CABE45BB5C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68" y="2336801"/>
            <a:ext cx="8382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126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Insertion</a:t>
            </a:r>
            <a:r>
              <a:rPr lang="es-MX" dirty="0"/>
              <a:t> </a:t>
            </a:r>
            <a:r>
              <a:rPr lang="es-MX" dirty="0" err="1"/>
              <a:t>Sort</a:t>
            </a:r>
            <a:r>
              <a:rPr lang="es-MX" dirty="0"/>
              <a:t> (Ordenamiento por inserción)</a:t>
            </a:r>
          </a:p>
        </p:txBody>
      </p:sp>
      <p:pic>
        <p:nvPicPr>
          <p:cNvPr id="12290" name="Picture 2" descr="insertion-sort">
            <a:extLst>
              <a:ext uri="{FF2B5EF4-FFF2-40B4-BE49-F238E27FC236}">
                <a16:creationId xmlns:a16="http://schemas.microsoft.com/office/drawing/2014/main" id="{5EA202B5-994F-4F8A-91C4-05D1F9C7F23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986" y="1503201"/>
            <a:ext cx="262890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261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Implementación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D726C6-9546-4C62-A14B-E72A54F7C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393" y="1585167"/>
            <a:ext cx="7761213" cy="480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02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Algoritmos de ordenamiento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385BD2-918F-4B64-B068-EA6E8A2052AD}"/>
              </a:ext>
            </a:extLst>
          </p:cNvPr>
          <p:cNvSpPr txBox="1"/>
          <p:nvPr/>
        </p:nvSpPr>
        <p:spPr>
          <a:xfrm>
            <a:off x="4035276" y="1582052"/>
            <a:ext cx="3015575" cy="4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Bubble</a:t>
            </a:r>
            <a:r>
              <a:rPr lang="es-MX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MX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Sort</a:t>
            </a:r>
            <a:endParaRPr lang="es-MX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s-MX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Insertion</a:t>
            </a:r>
            <a:r>
              <a:rPr lang="es-MX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MX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Sort</a:t>
            </a:r>
            <a:endParaRPr lang="es-MX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s-MX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Selection</a:t>
            </a:r>
            <a:r>
              <a:rPr lang="es-MX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MX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Sort</a:t>
            </a:r>
            <a:endParaRPr lang="es-MX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s-MX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s-MX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Merge</a:t>
            </a:r>
            <a:r>
              <a:rPr lang="es-MX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MX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Sort</a:t>
            </a:r>
            <a:endParaRPr lang="es-MX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s-MX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Quick </a:t>
            </a:r>
            <a:r>
              <a:rPr lang="es-MX" sz="3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Sort</a:t>
            </a:r>
            <a:endParaRPr lang="es-MX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C85FA60-B399-4955-B5E6-8C0415807A45}"/>
              </a:ext>
            </a:extLst>
          </p:cNvPr>
          <p:cNvSpPr/>
          <p:nvPr/>
        </p:nvSpPr>
        <p:spPr>
          <a:xfrm>
            <a:off x="3881336" y="1582052"/>
            <a:ext cx="3015575" cy="2309012"/>
          </a:xfrm>
          <a:custGeom>
            <a:avLst/>
            <a:gdLst>
              <a:gd name="connsiteX0" fmla="*/ 0 w 3015575"/>
              <a:gd name="connsiteY0" fmla="*/ 0 h 2309012"/>
              <a:gd name="connsiteX1" fmla="*/ 572959 w 3015575"/>
              <a:gd name="connsiteY1" fmla="*/ 0 h 2309012"/>
              <a:gd name="connsiteX2" fmla="*/ 1085607 w 3015575"/>
              <a:gd name="connsiteY2" fmla="*/ 0 h 2309012"/>
              <a:gd name="connsiteX3" fmla="*/ 1749033 w 3015575"/>
              <a:gd name="connsiteY3" fmla="*/ 0 h 2309012"/>
              <a:gd name="connsiteX4" fmla="*/ 2321993 w 3015575"/>
              <a:gd name="connsiteY4" fmla="*/ 0 h 2309012"/>
              <a:gd name="connsiteX5" fmla="*/ 3015575 w 3015575"/>
              <a:gd name="connsiteY5" fmla="*/ 0 h 2309012"/>
              <a:gd name="connsiteX6" fmla="*/ 3015575 w 3015575"/>
              <a:gd name="connsiteY6" fmla="*/ 623433 h 2309012"/>
              <a:gd name="connsiteX7" fmla="*/ 3015575 w 3015575"/>
              <a:gd name="connsiteY7" fmla="*/ 1200686 h 2309012"/>
              <a:gd name="connsiteX8" fmla="*/ 3015575 w 3015575"/>
              <a:gd name="connsiteY8" fmla="*/ 1777939 h 2309012"/>
              <a:gd name="connsiteX9" fmla="*/ 3015575 w 3015575"/>
              <a:gd name="connsiteY9" fmla="*/ 2309012 h 2309012"/>
              <a:gd name="connsiteX10" fmla="*/ 2472772 w 3015575"/>
              <a:gd name="connsiteY10" fmla="*/ 2309012 h 2309012"/>
              <a:gd name="connsiteX11" fmla="*/ 1869657 w 3015575"/>
              <a:gd name="connsiteY11" fmla="*/ 2309012 h 2309012"/>
              <a:gd name="connsiteX12" fmla="*/ 1296697 w 3015575"/>
              <a:gd name="connsiteY12" fmla="*/ 2309012 h 2309012"/>
              <a:gd name="connsiteX13" fmla="*/ 633271 w 3015575"/>
              <a:gd name="connsiteY13" fmla="*/ 2309012 h 2309012"/>
              <a:gd name="connsiteX14" fmla="*/ 0 w 3015575"/>
              <a:gd name="connsiteY14" fmla="*/ 2309012 h 2309012"/>
              <a:gd name="connsiteX15" fmla="*/ 0 w 3015575"/>
              <a:gd name="connsiteY15" fmla="*/ 1777939 h 2309012"/>
              <a:gd name="connsiteX16" fmla="*/ 0 w 3015575"/>
              <a:gd name="connsiteY16" fmla="*/ 1200686 h 2309012"/>
              <a:gd name="connsiteX17" fmla="*/ 0 w 3015575"/>
              <a:gd name="connsiteY17" fmla="*/ 646523 h 2309012"/>
              <a:gd name="connsiteX18" fmla="*/ 0 w 3015575"/>
              <a:gd name="connsiteY18" fmla="*/ 0 h 230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15575" h="2309012" extrusionOk="0">
                <a:moveTo>
                  <a:pt x="0" y="0"/>
                </a:moveTo>
                <a:cubicBezTo>
                  <a:pt x="123163" y="-23936"/>
                  <a:pt x="300381" y="7194"/>
                  <a:pt x="572959" y="0"/>
                </a:cubicBezTo>
                <a:cubicBezTo>
                  <a:pt x="845537" y="-7194"/>
                  <a:pt x="902961" y="-8301"/>
                  <a:pt x="1085607" y="0"/>
                </a:cubicBezTo>
                <a:cubicBezTo>
                  <a:pt x="1268253" y="8301"/>
                  <a:pt x="1601248" y="-22620"/>
                  <a:pt x="1749033" y="0"/>
                </a:cubicBezTo>
                <a:cubicBezTo>
                  <a:pt x="1896818" y="22620"/>
                  <a:pt x="2101586" y="4109"/>
                  <a:pt x="2321993" y="0"/>
                </a:cubicBezTo>
                <a:cubicBezTo>
                  <a:pt x="2542400" y="-4109"/>
                  <a:pt x="2811259" y="5492"/>
                  <a:pt x="3015575" y="0"/>
                </a:cubicBezTo>
                <a:cubicBezTo>
                  <a:pt x="3008237" y="143783"/>
                  <a:pt x="2997446" y="350837"/>
                  <a:pt x="3015575" y="623433"/>
                </a:cubicBezTo>
                <a:cubicBezTo>
                  <a:pt x="3033704" y="896029"/>
                  <a:pt x="3038824" y="1029532"/>
                  <a:pt x="3015575" y="1200686"/>
                </a:cubicBezTo>
                <a:cubicBezTo>
                  <a:pt x="2992326" y="1371840"/>
                  <a:pt x="3000754" y="1567712"/>
                  <a:pt x="3015575" y="1777939"/>
                </a:cubicBezTo>
                <a:cubicBezTo>
                  <a:pt x="3030396" y="1988166"/>
                  <a:pt x="3038389" y="2047357"/>
                  <a:pt x="3015575" y="2309012"/>
                </a:cubicBezTo>
                <a:cubicBezTo>
                  <a:pt x="2752281" y="2295024"/>
                  <a:pt x="2707656" y="2308869"/>
                  <a:pt x="2472772" y="2309012"/>
                </a:cubicBezTo>
                <a:cubicBezTo>
                  <a:pt x="2237888" y="2309155"/>
                  <a:pt x="2104343" y="2333652"/>
                  <a:pt x="1869657" y="2309012"/>
                </a:cubicBezTo>
                <a:cubicBezTo>
                  <a:pt x="1634971" y="2284372"/>
                  <a:pt x="1426052" y="2283650"/>
                  <a:pt x="1296697" y="2309012"/>
                </a:cubicBezTo>
                <a:cubicBezTo>
                  <a:pt x="1167342" y="2334374"/>
                  <a:pt x="910479" y="2276268"/>
                  <a:pt x="633271" y="2309012"/>
                </a:cubicBezTo>
                <a:cubicBezTo>
                  <a:pt x="356063" y="2341756"/>
                  <a:pt x="280671" y="2316155"/>
                  <a:pt x="0" y="2309012"/>
                </a:cubicBezTo>
                <a:cubicBezTo>
                  <a:pt x="5263" y="2145167"/>
                  <a:pt x="-4071" y="1995012"/>
                  <a:pt x="0" y="1777939"/>
                </a:cubicBezTo>
                <a:cubicBezTo>
                  <a:pt x="4071" y="1560866"/>
                  <a:pt x="26547" y="1393445"/>
                  <a:pt x="0" y="1200686"/>
                </a:cubicBezTo>
                <a:cubicBezTo>
                  <a:pt x="-26547" y="1007927"/>
                  <a:pt x="-808" y="877844"/>
                  <a:pt x="0" y="646523"/>
                </a:cubicBezTo>
                <a:cubicBezTo>
                  <a:pt x="808" y="415202"/>
                  <a:pt x="18970" y="278936"/>
                  <a:pt x="0" y="0"/>
                </a:cubicBezTo>
                <a:close/>
              </a:path>
            </a:pathLst>
          </a:cu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EDDC864-B1A7-494C-BF31-4306CBD9A729}"/>
              </a:ext>
            </a:extLst>
          </p:cNvPr>
          <p:cNvSpPr/>
          <p:nvPr/>
        </p:nvSpPr>
        <p:spPr>
          <a:xfrm>
            <a:off x="3881335" y="4259428"/>
            <a:ext cx="3015575" cy="2309012"/>
          </a:xfrm>
          <a:custGeom>
            <a:avLst/>
            <a:gdLst>
              <a:gd name="connsiteX0" fmla="*/ 0 w 3015575"/>
              <a:gd name="connsiteY0" fmla="*/ 0 h 2309012"/>
              <a:gd name="connsiteX1" fmla="*/ 572959 w 3015575"/>
              <a:gd name="connsiteY1" fmla="*/ 0 h 2309012"/>
              <a:gd name="connsiteX2" fmla="*/ 1085607 w 3015575"/>
              <a:gd name="connsiteY2" fmla="*/ 0 h 2309012"/>
              <a:gd name="connsiteX3" fmla="*/ 1749033 w 3015575"/>
              <a:gd name="connsiteY3" fmla="*/ 0 h 2309012"/>
              <a:gd name="connsiteX4" fmla="*/ 2321993 w 3015575"/>
              <a:gd name="connsiteY4" fmla="*/ 0 h 2309012"/>
              <a:gd name="connsiteX5" fmla="*/ 3015575 w 3015575"/>
              <a:gd name="connsiteY5" fmla="*/ 0 h 2309012"/>
              <a:gd name="connsiteX6" fmla="*/ 3015575 w 3015575"/>
              <a:gd name="connsiteY6" fmla="*/ 623433 h 2309012"/>
              <a:gd name="connsiteX7" fmla="*/ 3015575 w 3015575"/>
              <a:gd name="connsiteY7" fmla="*/ 1200686 h 2309012"/>
              <a:gd name="connsiteX8" fmla="*/ 3015575 w 3015575"/>
              <a:gd name="connsiteY8" fmla="*/ 1777939 h 2309012"/>
              <a:gd name="connsiteX9" fmla="*/ 3015575 w 3015575"/>
              <a:gd name="connsiteY9" fmla="*/ 2309012 h 2309012"/>
              <a:gd name="connsiteX10" fmla="*/ 2472772 w 3015575"/>
              <a:gd name="connsiteY10" fmla="*/ 2309012 h 2309012"/>
              <a:gd name="connsiteX11" fmla="*/ 1869657 w 3015575"/>
              <a:gd name="connsiteY11" fmla="*/ 2309012 h 2309012"/>
              <a:gd name="connsiteX12" fmla="*/ 1296697 w 3015575"/>
              <a:gd name="connsiteY12" fmla="*/ 2309012 h 2309012"/>
              <a:gd name="connsiteX13" fmla="*/ 633271 w 3015575"/>
              <a:gd name="connsiteY13" fmla="*/ 2309012 h 2309012"/>
              <a:gd name="connsiteX14" fmla="*/ 0 w 3015575"/>
              <a:gd name="connsiteY14" fmla="*/ 2309012 h 2309012"/>
              <a:gd name="connsiteX15" fmla="*/ 0 w 3015575"/>
              <a:gd name="connsiteY15" fmla="*/ 1777939 h 2309012"/>
              <a:gd name="connsiteX16" fmla="*/ 0 w 3015575"/>
              <a:gd name="connsiteY16" fmla="*/ 1200686 h 2309012"/>
              <a:gd name="connsiteX17" fmla="*/ 0 w 3015575"/>
              <a:gd name="connsiteY17" fmla="*/ 646523 h 2309012"/>
              <a:gd name="connsiteX18" fmla="*/ 0 w 3015575"/>
              <a:gd name="connsiteY18" fmla="*/ 0 h 230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15575" h="2309012" extrusionOk="0">
                <a:moveTo>
                  <a:pt x="0" y="0"/>
                </a:moveTo>
                <a:cubicBezTo>
                  <a:pt x="123163" y="-23936"/>
                  <a:pt x="300381" y="7194"/>
                  <a:pt x="572959" y="0"/>
                </a:cubicBezTo>
                <a:cubicBezTo>
                  <a:pt x="845537" y="-7194"/>
                  <a:pt x="902961" y="-8301"/>
                  <a:pt x="1085607" y="0"/>
                </a:cubicBezTo>
                <a:cubicBezTo>
                  <a:pt x="1268253" y="8301"/>
                  <a:pt x="1601248" y="-22620"/>
                  <a:pt x="1749033" y="0"/>
                </a:cubicBezTo>
                <a:cubicBezTo>
                  <a:pt x="1896818" y="22620"/>
                  <a:pt x="2101586" y="4109"/>
                  <a:pt x="2321993" y="0"/>
                </a:cubicBezTo>
                <a:cubicBezTo>
                  <a:pt x="2542400" y="-4109"/>
                  <a:pt x="2811259" y="5492"/>
                  <a:pt x="3015575" y="0"/>
                </a:cubicBezTo>
                <a:cubicBezTo>
                  <a:pt x="3008237" y="143783"/>
                  <a:pt x="2997446" y="350837"/>
                  <a:pt x="3015575" y="623433"/>
                </a:cubicBezTo>
                <a:cubicBezTo>
                  <a:pt x="3033704" y="896029"/>
                  <a:pt x="3038824" y="1029532"/>
                  <a:pt x="3015575" y="1200686"/>
                </a:cubicBezTo>
                <a:cubicBezTo>
                  <a:pt x="2992326" y="1371840"/>
                  <a:pt x="3000754" y="1567712"/>
                  <a:pt x="3015575" y="1777939"/>
                </a:cubicBezTo>
                <a:cubicBezTo>
                  <a:pt x="3030396" y="1988166"/>
                  <a:pt x="3038389" y="2047357"/>
                  <a:pt x="3015575" y="2309012"/>
                </a:cubicBezTo>
                <a:cubicBezTo>
                  <a:pt x="2752281" y="2295024"/>
                  <a:pt x="2707656" y="2308869"/>
                  <a:pt x="2472772" y="2309012"/>
                </a:cubicBezTo>
                <a:cubicBezTo>
                  <a:pt x="2237888" y="2309155"/>
                  <a:pt x="2104343" y="2333652"/>
                  <a:pt x="1869657" y="2309012"/>
                </a:cubicBezTo>
                <a:cubicBezTo>
                  <a:pt x="1634971" y="2284372"/>
                  <a:pt x="1426052" y="2283650"/>
                  <a:pt x="1296697" y="2309012"/>
                </a:cubicBezTo>
                <a:cubicBezTo>
                  <a:pt x="1167342" y="2334374"/>
                  <a:pt x="910479" y="2276268"/>
                  <a:pt x="633271" y="2309012"/>
                </a:cubicBezTo>
                <a:cubicBezTo>
                  <a:pt x="356063" y="2341756"/>
                  <a:pt x="280671" y="2316155"/>
                  <a:pt x="0" y="2309012"/>
                </a:cubicBezTo>
                <a:cubicBezTo>
                  <a:pt x="5263" y="2145167"/>
                  <a:pt x="-4071" y="1995012"/>
                  <a:pt x="0" y="1777939"/>
                </a:cubicBezTo>
                <a:cubicBezTo>
                  <a:pt x="4071" y="1560866"/>
                  <a:pt x="26547" y="1393445"/>
                  <a:pt x="0" y="1200686"/>
                </a:cubicBezTo>
                <a:cubicBezTo>
                  <a:pt x="-26547" y="1007927"/>
                  <a:pt x="-808" y="877844"/>
                  <a:pt x="0" y="646523"/>
                </a:cubicBezTo>
                <a:cubicBezTo>
                  <a:pt x="808" y="415202"/>
                  <a:pt x="18970" y="278936"/>
                  <a:pt x="0" y="0"/>
                </a:cubicBezTo>
                <a:close/>
              </a:path>
            </a:pathLst>
          </a:cu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4A6E534A-156B-4DA6-B2D7-9A91C6D3EACD}"/>
              </a:ext>
            </a:extLst>
          </p:cNvPr>
          <p:cNvSpPr/>
          <p:nvPr/>
        </p:nvSpPr>
        <p:spPr>
          <a:xfrm rot="10800000">
            <a:off x="7303770" y="5122469"/>
            <a:ext cx="1028700" cy="582930"/>
          </a:xfrm>
          <a:custGeom>
            <a:avLst/>
            <a:gdLst>
              <a:gd name="connsiteX0" fmla="*/ 0 w 1028700"/>
              <a:gd name="connsiteY0" fmla="*/ 145733 h 582930"/>
              <a:gd name="connsiteX1" fmla="*/ 375990 w 1028700"/>
              <a:gd name="connsiteY1" fmla="*/ 145733 h 582930"/>
              <a:gd name="connsiteX2" fmla="*/ 737235 w 1028700"/>
              <a:gd name="connsiteY2" fmla="*/ 145733 h 582930"/>
              <a:gd name="connsiteX3" fmla="*/ 737235 w 1028700"/>
              <a:gd name="connsiteY3" fmla="*/ 0 h 582930"/>
              <a:gd name="connsiteX4" fmla="*/ 1028700 w 1028700"/>
              <a:gd name="connsiteY4" fmla="*/ 291465 h 582930"/>
              <a:gd name="connsiteX5" fmla="*/ 737235 w 1028700"/>
              <a:gd name="connsiteY5" fmla="*/ 582930 h 582930"/>
              <a:gd name="connsiteX6" fmla="*/ 737235 w 1028700"/>
              <a:gd name="connsiteY6" fmla="*/ 437198 h 582930"/>
              <a:gd name="connsiteX7" fmla="*/ 368618 w 1028700"/>
              <a:gd name="connsiteY7" fmla="*/ 437198 h 582930"/>
              <a:gd name="connsiteX8" fmla="*/ 0 w 1028700"/>
              <a:gd name="connsiteY8" fmla="*/ 437198 h 582930"/>
              <a:gd name="connsiteX9" fmla="*/ 0 w 1028700"/>
              <a:gd name="connsiteY9" fmla="*/ 145733 h 58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28700" h="582930" fill="none" extrusionOk="0">
                <a:moveTo>
                  <a:pt x="0" y="145733"/>
                </a:moveTo>
                <a:cubicBezTo>
                  <a:pt x="133597" y="131431"/>
                  <a:pt x="191763" y="163002"/>
                  <a:pt x="375990" y="145733"/>
                </a:cubicBezTo>
                <a:cubicBezTo>
                  <a:pt x="560217" y="128465"/>
                  <a:pt x="645533" y="137279"/>
                  <a:pt x="737235" y="145733"/>
                </a:cubicBezTo>
                <a:cubicBezTo>
                  <a:pt x="731958" y="76925"/>
                  <a:pt x="735140" y="69214"/>
                  <a:pt x="737235" y="0"/>
                </a:cubicBezTo>
                <a:cubicBezTo>
                  <a:pt x="821582" y="85210"/>
                  <a:pt x="951440" y="213867"/>
                  <a:pt x="1028700" y="291465"/>
                </a:cubicBezTo>
                <a:cubicBezTo>
                  <a:pt x="968110" y="377539"/>
                  <a:pt x="801270" y="525499"/>
                  <a:pt x="737235" y="582930"/>
                </a:cubicBezTo>
                <a:cubicBezTo>
                  <a:pt x="741061" y="535635"/>
                  <a:pt x="733934" y="505156"/>
                  <a:pt x="737235" y="437198"/>
                </a:cubicBezTo>
                <a:cubicBezTo>
                  <a:pt x="633033" y="424040"/>
                  <a:pt x="549968" y="447136"/>
                  <a:pt x="368618" y="437198"/>
                </a:cubicBezTo>
                <a:cubicBezTo>
                  <a:pt x="187268" y="427260"/>
                  <a:pt x="149786" y="441865"/>
                  <a:pt x="0" y="437198"/>
                </a:cubicBezTo>
                <a:cubicBezTo>
                  <a:pt x="826" y="339168"/>
                  <a:pt x="4231" y="211256"/>
                  <a:pt x="0" y="145733"/>
                </a:cubicBezTo>
                <a:close/>
              </a:path>
              <a:path w="1028700" h="582930" stroke="0" extrusionOk="0">
                <a:moveTo>
                  <a:pt x="0" y="145733"/>
                </a:moveTo>
                <a:cubicBezTo>
                  <a:pt x="105276" y="132077"/>
                  <a:pt x="278601" y="146090"/>
                  <a:pt x="361245" y="145733"/>
                </a:cubicBezTo>
                <a:cubicBezTo>
                  <a:pt x="443890" y="145376"/>
                  <a:pt x="656735" y="127674"/>
                  <a:pt x="737235" y="145733"/>
                </a:cubicBezTo>
                <a:cubicBezTo>
                  <a:pt x="738121" y="113616"/>
                  <a:pt x="738873" y="51032"/>
                  <a:pt x="737235" y="0"/>
                </a:cubicBezTo>
                <a:cubicBezTo>
                  <a:pt x="892551" y="129864"/>
                  <a:pt x="938587" y="200771"/>
                  <a:pt x="1028700" y="291465"/>
                </a:cubicBezTo>
                <a:cubicBezTo>
                  <a:pt x="938790" y="387470"/>
                  <a:pt x="817632" y="511759"/>
                  <a:pt x="737235" y="582930"/>
                </a:cubicBezTo>
                <a:cubicBezTo>
                  <a:pt x="744507" y="540992"/>
                  <a:pt x="738156" y="467209"/>
                  <a:pt x="737235" y="437198"/>
                </a:cubicBezTo>
                <a:cubicBezTo>
                  <a:pt x="579700" y="445987"/>
                  <a:pt x="473477" y="439049"/>
                  <a:pt x="383362" y="437198"/>
                </a:cubicBezTo>
                <a:cubicBezTo>
                  <a:pt x="293247" y="435347"/>
                  <a:pt x="84722" y="433134"/>
                  <a:pt x="0" y="437198"/>
                </a:cubicBezTo>
                <a:cubicBezTo>
                  <a:pt x="43" y="339414"/>
                  <a:pt x="2050" y="205553"/>
                  <a:pt x="0" y="145733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E4A5BB5-0122-4ADA-BE51-E15CFF43F7CF}"/>
              </a:ext>
            </a:extLst>
          </p:cNvPr>
          <p:cNvSpPr txBox="1"/>
          <p:nvPr/>
        </p:nvSpPr>
        <p:spPr>
          <a:xfrm>
            <a:off x="8653969" y="5120625"/>
            <a:ext cx="3223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Divide y Vencerás</a:t>
            </a:r>
          </a:p>
        </p:txBody>
      </p:sp>
    </p:spTree>
    <p:extLst>
      <p:ext uri="{BB962C8B-B14F-4D97-AF65-F5344CB8AC3E}">
        <p14:creationId xmlns:p14="http://schemas.microsoft.com/office/powerpoint/2010/main" val="2919574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Merge</a:t>
            </a:r>
            <a:r>
              <a:rPr lang="es-MX" dirty="0"/>
              <a:t> </a:t>
            </a:r>
            <a:r>
              <a:rPr lang="es-MX" dirty="0" err="1"/>
              <a:t>Sort</a:t>
            </a:r>
            <a:r>
              <a:rPr lang="es-MX" dirty="0"/>
              <a:t> (Ordenamiento por mezcla)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3C1D5-E233-4E55-812A-AB1E6B925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Es un algoritmo basado en el método de divide y vencerás.</a:t>
            </a:r>
          </a:p>
          <a:p>
            <a:r>
              <a:rPr lang="es-MX" dirty="0"/>
              <a:t>La idea principal es dividir la lista en sub listas hasta que cada lista contenga un solo elemento.</a:t>
            </a:r>
          </a:p>
          <a:p>
            <a:r>
              <a:rPr lang="es-MX" dirty="0"/>
              <a:t>Al final se hará una mezcla de esas </a:t>
            </a:r>
            <a:r>
              <a:rPr lang="es-MX" dirty="0" err="1"/>
              <a:t>sublistas</a:t>
            </a:r>
            <a:r>
              <a:rPr lang="es-MX" dirty="0"/>
              <a:t> de tal forma que al mezclarlas estás terminen ordenadas.</a:t>
            </a:r>
          </a:p>
        </p:txBody>
      </p:sp>
    </p:spTree>
    <p:extLst>
      <p:ext uri="{BB962C8B-B14F-4D97-AF65-F5344CB8AC3E}">
        <p14:creationId xmlns:p14="http://schemas.microsoft.com/office/powerpoint/2010/main" val="2375845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Merge</a:t>
            </a:r>
            <a:r>
              <a:rPr lang="es-MX" dirty="0"/>
              <a:t> </a:t>
            </a:r>
            <a:r>
              <a:rPr lang="es-MX" dirty="0" err="1"/>
              <a:t>Sort</a:t>
            </a:r>
            <a:r>
              <a:rPr lang="es-MX" dirty="0"/>
              <a:t> (Ordenamiento por mezcla)</a:t>
            </a:r>
          </a:p>
        </p:txBody>
      </p:sp>
      <p:pic>
        <p:nvPicPr>
          <p:cNvPr id="2050" name="Picture 2" descr="Merge Sort Algorithm | 101 Computing">
            <a:extLst>
              <a:ext uri="{FF2B5EF4-FFF2-40B4-BE49-F238E27FC236}">
                <a16:creationId xmlns:a16="http://schemas.microsoft.com/office/drawing/2014/main" id="{E05D7923-6A9B-4024-AE3E-A13673262A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3" r="13191"/>
          <a:stretch/>
        </p:blipFill>
        <p:spPr bwMode="auto">
          <a:xfrm>
            <a:off x="3073940" y="1809344"/>
            <a:ext cx="5594068" cy="409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030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Merge</a:t>
            </a:r>
            <a:r>
              <a:rPr lang="es-MX" dirty="0"/>
              <a:t> </a:t>
            </a:r>
            <a:r>
              <a:rPr lang="es-MX" dirty="0" err="1"/>
              <a:t>Sort</a:t>
            </a:r>
            <a:r>
              <a:rPr lang="es-MX" dirty="0"/>
              <a:t> (Explicación)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3C1D5-E233-4E55-812A-AB1E6B925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693662"/>
            <a:ext cx="8596668" cy="4930874"/>
          </a:xfrm>
        </p:spPr>
        <p:txBody>
          <a:bodyPr>
            <a:normAutofit/>
          </a:bodyPr>
          <a:lstStyle/>
          <a:p>
            <a:r>
              <a:rPr lang="es-MX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Divide:</a:t>
            </a:r>
            <a:r>
              <a:rPr lang="es-MX" dirty="0"/>
              <a:t> </a:t>
            </a:r>
            <a:r>
              <a:rPr lang="es-MX" dirty="0">
                <a:latin typeface="Segoe UI" panose="020B0502040204020203" pitchFamily="34" charset="0"/>
                <a:cs typeface="Segoe UI" panose="020B0502040204020203" pitchFamily="34" charset="0"/>
              </a:rPr>
              <a:t>Encontrar el punto intermedio de la lista y divídelo en </a:t>
            </a:r>
            <a:r>
              <a:rPr lang="es-MX" dirty="0" err="1">
                <a:latin typeface="Segoe UI" panose="020B0502040204020203" pitchFamily="34" charset="0"/>
                <a:cs typeface="Segoe UI" panose="020B0502040204020203" pitchFamily="34" charset="0"/>
              </a:rPr>
              <a:t>sublistas</a:t>
            </a:r>
            <a:r>
              <a:rPr lang="es-MX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37160" indent="0">
              <a:buNone/>
            </a:pPr>
            <a:endParaRPr lang="es-MX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37160" indent="0">
              <a:buNone/>
            </a:pPr>
            <a:endParaRPr lang="es-MX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MX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Vencerás:</a:t>
            </a:r>
            <a:r>
              <a:rPr lang="es-MX" dirty="0"/>
              <a:t> </a:t>
            </a:r>
            <a:r>
              <a:rPr lang="es-MX" dirty="0">
                <a:latin typeface="Segoe UI" panose="020B0502040204020203" pitchFamily="34" charset="0"/>
                <a:cs typeface="Segoe UI" panose="020B0502040204020203" pitchFamily="34" charset="0"/>
              </a:rPr>
              <a:t>De forma recursiva ordena cada </a:t>
            </a:r>
            <a:r>
              <a:rPr lang="es-MX" dirty="0" err="1">
                <a:latin typeface="Segoe UI" panose="020B0502040204020203" pitchFamily="34" charset="0"/>
                <a:cs typeface="Segoe UI" panose="020B0502040204020203" pitchFamily="34" charset="0"/>
              </a:rPr>
              <a:t>sub-arreglo</a:t>
            </a:r>
            <a:r>
              <a:rPr lang="es-MX" dirty="0">
                <a:latin typeface="Segoe UI" panose="020B0502040204020203" pitchFamily="34" charset="0"/>
                <a:cs typeface="Segoe UI" panose="020B0502040204020203" pitchFamily="34" charset="0"/>
              </a:rPr>
              <a:t> (izquierda, derecha).</a:t>
            </a:r>
          </a:p>
          <a:p>
            <a:pPr marL="137160" indent="0">
              <a:buNone/>
            </a:pPr>
            <a:endParaRPr lang="es-MX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37160" indent="0">
              <a:buNone/>
            </a:pPr>
            <a:endParaRPr lang="es-MX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MX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Combina:</a:t>
            </a:r>
            <a:r>
              <a:rPr lang="es-MX" dirty="0"/>
              <a:t> </a:t>
            </a:r>
            <a:r>
              <a:rPr lang="es-MX" dirty="0">
                <a:latin typeface="Segoe UI" panose="020B0502040204020203" pitchFamily="34" charset="0"/>
                <a:cs typeface="Segoe UI" panose="020B0502040204020203" pitchFamily="34" charset="0"/>
              </a:rPr>
              <a:t>Mezclando los dos </a:t>
            </a:r>
            <a:r>
              <a:rPr lang="es-MX" dirty="0" err="1">
                <a:latin typeface="Segoe UI" panose="020B0502040204020203" pitchFamily="34" charset="0"/>
                <a:cs typeface="Segoe UI" panose="020B0502040204020203" pitchFamily="34" charset="0"/>
              </a:rPr>
              <a:t>sub-arreglos</a:t>
            </a:r>
            <a:r>
              <a:rPr lang="es-MX" dirty="0">
                <a:latin typeface="Segoe UI" panose="020B0502040204020203" pitchFamily="34" charset="0"/>
                <a:cs typeface="Segoe UI" panose="020B0502040204020203" pitchFamily="34" charset="0"/>
              </a:rPr>
              <a:t> de vuelta en uno sólo.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D748DA-4DA4-4E69-8E97-099AEA6C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714" y="2419350"/>
            <a:ext cx="5268236" cy="7407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589951E-BBBE-439B-B39D-6A54F67228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750"/>
          <a:stretch/>
        </p:blipFill>
        <p:spPr>
          <a:xfrm>
            <a:off x="3945468" y="3623144"/>
            <a:ext cx="2560728" cy="7407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95E044E-883E-420C-A2A0-E4033AEB1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807" y="4945097"/>
            <a:ext cx="19240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9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6449"/>
            <a:ext cx="8596668" cy="1320800"/>
          </a:xfrm>
        </p:spPr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r>
              <a:rPr lang="es-MX" dirty="0"/>
              <a:t> (Ordenamiento de burbuja)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3C1D5-E233-4E55-812A-AB1E6B925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Itera a través de un arreglo de números y toma </a:t>
            </a:r>
            <a:r>
              <a:rPr lang="es-MX" b="1" dirty="0">
                <a:effectLst/>
              </a:rPr>
              <a:t>cada par de números adyacentes</a:t>
            </a:r>
            <a:r>
              <a:rPr lang="es-MX" dirty="0"/>
              <a:t>. </a:t>
            </a:r>
          </a:p>
          <a:p>
            <a:r>
              <a:rPr lang="es-MX" dirty="0"/>
              <a:t>Se posicionará en el par de números y colocará el número más bajo a la </a:t>
            </a:r>
            <a:r>
              <a:rPr lang="es-MX" b="1" dirty="0"/>
              <a:t>izquierda</a:t>
            </a:r>
            <a:r>
              <a:rPr lang="es-MX" dirty="0"/>
              <a:t> y el numero más alto a la </a:t>
            </a:r>
            <a:r>
              <a:rPr lang="es-MX" b="1" dirty="0"/>
              <a:t>derecha</a:t>
            </a:r>
            <a:r>
              <a:rPr lang="es-MX" dirty="0"/>
              <a:t>, a este proceso se le conoce como intercambio “</a:t>
            </a:r>
            <a:r>
              <a:rPr lang="es-MX" b="1" dirty="0"/>
              <a:t>swap</a:t>
            </a:r>
            <a:r>
              <a:rPr lang="es-MX" dirty="0"/>
              <a:t>”.</a:t>
            </a:r>
          </a:p>
        </p:txBody>
      </p:sp>
      <p:pic>
        <p:nvPicPr>
          <p:cNvPr id="2050" name="Picture 2" descr="bubble">
            <a:extLst>
              <a:ext uri="{FF2B5EF4-FFF2-40B4-BE49-F238E27FC236}">
                <a16:creationId xmlns:a16="http://schemas.microsoft.com/office/drawing/2014/main" id="{96F847B9-7E7F-4BD0-AD2C-FEEB1D47A60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78" y="3861920"/>
            <a:ext cx="3212841" cy="240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181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Merge</a:t>
            </a:r>
            <a:r>
              <a:rPr lang="es-MX" dirty="0"/>
              <a:t> </a:t>
            </a:r>
            <a:r>
              <a:rPr lang="es-MX" dirty="0" err="1"/>
              <a:t>Sort</a:t>
            </a:r>
            <a:r>
              <a:rPr lang="es-MX" dirty="0"/>
              <a:t> (Ordenamiento por mezcla)</a:t>
            </a:r>
          </a:p>
        </p:txBody>
      </p:sp>
      <p:pic>
        <p:nvPicPr>
          <p:cNvPr id="1026" name="Picture 2" descr="Merge sort - Wikipedia">
            <a:extLst>
              <a:ext uri="{FF2B5EF4-FFF2-40B4-BE49-F238E27FC236}">
                <a16:creationId xmlns:a16="http://schemas.microsoft.com/office/drawing/2014/main" id="{DFE86C4F-63B6-4BE5-B8E5-481FD9E3870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446" y="1930400"/>
            <a:ext cx="6120724" cy="367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430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Merge</a:t>
            </a:r>
            <a:r>
              <a:rPr lang="es-MX" dirty="0"/>
              <a:t> </a:t>
            </a:r>
            <a:r>
              <a:rPr lang="es-MX" dirty="0" err="1"/>
              <a:t>Sort</a:t>
            </a:r>
            <a:r>
              <a:rPr lang="es-MX" dirty="0"/>
              <a:t> (Implementación)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0D119E-1B45-44C2-8D37-91410FD5A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870" y="1418360"/>
            <a:ext cx="6706260" cy="520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54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Algoritmos estables vs inestables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3C1D5-E233-4E55-812A-AB1E6B925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5418666" cy="3880773"/>
          </a:xfrm>
        </p:spPr>
        <p:txBody>
          <a:bodyPr>
            <a:normAutofit/>
          </a:bodyPr>
          <a:lstStyle/>
          <a:p>
            <a:r>
              <a:rPr lang="es-MX" dirty="0"/>
              <a:t>Un algoritmo es aquel que ordena elementos idénticos en el mismo orden que aparecen como entrada.</a:t>
            </a:r>
          </a:p>
          <a:p>
            <a:endParaRPr lang="es-MX" dirty="0"/>
          </a:p>
          <a:p>
            <a:pPr marL="137160" indent="0">
              <a:buNone/>
            </a:pPr>
            <a:endParaRPr lang="es-MX" dirty="0"/>
          </a:p>
          <a:p>
            <a:r>
              <a:rPr lang="es-MX" dirty="0"/>
              <a:t>Mientras que un algoritmo es inestable cuando puede intercambiar de posición original los elementos que son idénticos de una entrada.</a:t>
            </a:r>
          </a:p>
        </p:txBody>
      </p:sp>
      <p:pic>
        <p:nvPicPr>
          <p:cNvPr id="3074" name="Picture 2" descr="enter image description here">
            <a:extLst>
              <a:ext uri="{FF2B5EF4-FFF2-40B4-BE49-F238E27FC236}">
                <a16:creationId xmlns:a16="http://schemas.microsoft.com/office/drawing/2014/main" id="{2A247800-BD88-4EC9-8FAD-5D1EE0846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88" y="2160588"/>
            <a:ext cx="4783126" cy="381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346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Algoritmos estables vs inestables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3C1D5-E233-4E55-812A-AB1E6B925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949823"/>
            <a:ext cx="8962777" cy="4298577"/>
          </a:xfrm>
        </p:spPr>
        <p:txBody>
          <a:bodyPr numCol="2">
            <a:normAutofit fontScale="92500" lnSpcReduction="10000"/>
          </a:bodyPr>
          <a:lstStyle/>
          <a:p>
            <a:pPr algn="l" fontAlgn="base"/>
            <a:r>
              <a:rPr lang="es-MX" sz="1700" b="1" i="0" dirty="0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Algoritmos de ordenamiento estables: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MX" sz="1700" b="1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Insertion</a:t>
            </a:r>
            <a:r>
              <a:rPr lang="es-MX" sz="1700" b="1" i="0" dirty="0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1700" b="1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Sort</a:t>
            </a:r>
            <a:endParaRPr lang="es-MX" sz="1700" b="1" i="0" dirty="0">
              <a:solidFill>
                <a:srgbClr val="2326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MX" sz="1700" b="1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Merge</a:t>
            </a:r>
            <a:r>
              <a:rPr lang="es-MX" sz="1700" b="1" i="0" dirty="0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1700" b="1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Sort</a:t>
            </a:r>
            <a:endParaRPr lang="es-MX" sz="1700" b="1" i="0" dirty="0">
              <a:solidFill>
                <a:srgbClr val="2326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MX" sz="1700" b="1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Bubble</a:t>
            </a:r>
            <a:r>
              <a:rPr lang="es-MX" sz="1700" b="1" i="0" dirty="0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1700" b="1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Sort</a:t>
            </a:r>
            <a:endParaRPr lang="es-MX" sz="1700" b="1" i="0" dirty="0">
              <a:solidFill>
                <a:srgbClr val="2326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MX" sz="1700" b="0" i="0" dirty="0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Tim </a:t>
            </a:r>
            <a:r>
              <a:rPr lang="es-MX" sz="1700" b="0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Sort</a:t>
            </a:r>
            <a:endParaRPr lang="es-MX" sz="1700" b="0" i="0" dirty="0">
              <a:solidFill>
                <a:srgbClr val="2326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MX" sz="1700" b="0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Counting</a:t>
            </a:r>
            <a:r>
              <a:rPr lang="es-MX" sz="1700" b="0" i="0" dirty="0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1700" b="0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Sort</a:t>
            </a:r>
            <a:endParaRPr lang="es-MX" sz="1700" b="0" i="0" dirty="0">
              <a:solidFill>
                <a:srgbClr val="2326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MX" sz="1700" b="0" i="0" dirty="0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Block </a:t>
            </a:r>
            <a:r>
              <a:rPr lang="es-MX" sz="1700" b="0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Sort</a:t>
            </a:r>
            <a:endParaRPr lang="es-MX" sz="1700" b="0" i="0" dirty="0">
              <a:solidFill>
                <a:srgbClr val="2326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MX" sz="1700" b="0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Quadsort</a:t>
            </a:r>
            <a:endParaRPr lang="es-MX" sz="1700" b="0" i="0" dirty="0">
              <a:solidFill>
                <a:srgbClr val="2326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MX" sz="1700" b="0" i="0" dirty="0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Library </a:t>
            </a:r>
            <a:r>
              <a:rPr lang="es-MX" sz="1700" b="0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Sort</a:t>
            </a:r>
            <a:endParaRPr lang="es-MX" sz="1700" b="0" i="0" dirty="0">
              <a:solidFill>
                <a:srgbClr val="2326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MX" sz="1700" b="0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Cocktail</a:t>
            </a:r>
            <a:r>
              <a:rPr lang="es-MX" sz="1700" b="0" i="0" dirty="0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1700" b="0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shaker</a:t>
            </a:r>
            <a:r>
              <a:rPr lang="es-MX" sz="1700" b="0" i="0" dirty="0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1700" b="0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Sort</a:t>
            </a:r>
            <a:endParaRPr lang="es-MX" sz="1700" b="0" i="0" dirty="0">
              <a:solidFill>
                <a:srgbClr val="2326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MX" sz="1700" b="0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Gnome</a:t>
            </a:r>
            <a:r>
              <a:rPr lang="es-MX" sz="1700" b="0" i="0" dirty="0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1700" b="0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Sort</a:t>
            </a:r>
            <a:endParaRPr lang="es-MX" sz="1700" b="0" i="0" dirty="0">
              <a:solidFill>
                <a:srgbClr val="2326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MX" sz="1700" b="0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Odd</a:t>
            </a:r>
            <a:r>
              <a:rPr lang="es-MX" sz="1700" b="0" i="0" dirty="0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–</a:t>
            </a:r>
            <a:r>
              <a:rPr lang="es-MX" sz="1700" b="0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es-MX" sz="1700" b="0" i="0" dirty="0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1700" b="0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Sort</a:t>
            </a:r>
            <a:endParaRPr lang="es-MX" sz="1700" b="0" i="0" dirty="0">
              <a:solidFill>
                <a:srgbClr val="2326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 fontAlgn="base"/>
            <a:r>
              <a:rPr lang="es-MX" sz="1700" b="1" i="0" dirty="0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Algoritmos de ordenamiento inestables: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MX" sz="1700" b="0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Heap</a:t>
            </a:r>
            <a:r>
              <a:rPr lang="es-MX" sz="1700" b="0" i="0" dirty="0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1700" b="0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sort</a:t>
            </a:r>
            <a:endParaRPr lang="es-MX" sz="1700" b="0" i="0" dirty="0">
              <a:solidFill>
                <a:srgbClr val="2326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MX" sz="1700" b="0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Selection</a:t>
            </a:r>
            <a:r>
              <a:rPr lang="es-MX" sz="1700" b="0" i="0" dirty="0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1700" b="0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sort</a:t>
            </a:r>
            <a:endParaRPr lang="es-MX" sz="1700" b="0" i="0" dirty="0">
              <a:solidFill>
                <a:srgbClr val="2326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MX" sz="1700" b="0" i="0" dirty="0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Shell </a:t>
            </a:r>
            <a:r>
              <a:rPr lang="es-MX" sz="1700" b="0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sort</a:t>
            </a:r>
            <a:endParaRPr lang="es-MX" sz="1700" b="0" i="0" dirty="0">
              <a:solidFill>
                <a:srgbClr val="2326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MX" sz="1700" b="1" i="0" dirty="0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Quick </a:t>
            </a:r>
            <a:r>
              <a:rPr lang="es-MX" sz="1700" b="1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sort</a:t>
            </a:r>
            <a:endParaRPr lang="es-MX" sz="1700" b="1" i="0" dirty="0">
              <a:solidFill>
                <a:srgbClr val="2326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MX" sz="1700" b="0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Introsort</a:t>
            </a:r>
            <a:r>
              <a:rPr lang="es-MX" sz="1700" b="0" i="0" dirty="0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s-MX" sz="1700" b="0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subject</a:t>
            </a:r>
            <a:r>
              <a:rPr lang="es-MX" sz="1700" b="0" i="0" dirty="0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1700" b="0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es-MX" sz="1700" b="0" i="0" dirty="0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Quicksort)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MX" sz="1700" b="0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Tree</a:t>
            </a:r>
            <a:r>
              <a:rPr lang="es-MX" sz="1700" b="0" i="0" dirty="0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1700" b="0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sort</a:t>
            </a:r>
            <a:endParaRPr lang="es-MX" sz="1700" b="0" i="0" dirty="0">
              <a:solidFill>
                <a:srgbClr val="2326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MX" sz="1700" b="0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Cycle</a:t>
            </a:r>
            <a:r>
              <a:rPr lang="es-MX" sz="1700" b="0" i="0" dirty="0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1700" b="0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sort</a:t>
            </a:r>
            <a:endParaRPr lang="es-MX" sz="1700" b="0" i="0" dirty="0">
              <a:solidFill>
                <a:srgbClr val="2326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MX" sz="1700" b="0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Smoothsort</a:t>
            </a:r>
            <a:endParaRPr lang="es-MX" sz="1700" b="0" i="0" dirty="0">
              <a:solidFill>
                <a:srgbClr val="2326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MX" sz="1700" b="0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Tournament</a:t>
            </a:r>
            <a:r>
              <a:rPr lang="es-MX" sz="1700" b="0" i="0" dirty="0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1700" b="0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sort</a:t>
            </a:r>
            <a:r>
              <a:rPr lang="es-MX" sz="1700" b="0" i="0" dirty="0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s-MX" sz="1700" b="0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subject</a:t>
            </a:r>
            <a:r>
              <a:rPr lang="es-MX" sz="1700" b="0" i="0" dirty="0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1700" b="0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es-MX" sz="1700" b="0" i="0" dirty="0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1700" b="0" i="0" dirty="0" err="1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Hesapsort</a:t>
            </a:r>
            <a:r>
              <a:rPr lang="es-MX" sz="1700" b="0" i="0" dirty="0">
                <a:solidFill>
                  <a:srgbClr val="2326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26313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Quick </a:t>
            </a:r>
            <a:r>
              <a:rPr lang="es-MX" dirty="0" err="1"/>
              <a:t>Sort</a:t>
            </a:r>
            <a:r>
              <a:rPr lang="es-MX" dirty="0"/>
              <a:t> (Ordenamiento rápido)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3C1D5-E233-4E55-812A-AB1E6B925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5606734" cy="3880773"/>
          </a:xfrm>
        </p:spPr>
        <p:txBody>
          <a:bodyPr>
            <a:normAutofit/>
          </a:bodyPr>
          <a:lstStyle/>
          <a:p>
            <a:r>
              <a:rPr lang="es-MX" dirty="0"/>
              <a:t>Es un algoritmo basado en el método de divide y vencerás.</a:t>
            </a:r>
          </a:p>
          <a:p>
            <a:endParaRPr lang="es-MX" dirty="0"/>
          </a:p>
          <a:p>
            <a:r>
              <a:rPr lang="es-MX" dirty="0"/>
              <a:t>Un algoritmo recursivo que descompone un problema en dos o más subproblemas, hasta que estos se vuelven lo suficientemente simple para resolverse directamente.</a:t>
            </a:r>
          </a:p>
          <a:p>
            <a:endParaRPr lang="es-MX" dirty="0"/>
          </a:p>
        </p:txBody>
      </p:sp>
      <p:pic>
        <p:nvPicPr>
          <p:cNvPr id="4098" name="Picture 2" descr="Algoritmos de Ordenación en Javascript (revisión ES6) | EtnasSoft">
            <a:extLst>
              <a:ext uri="{FF2B5EF4-FFF2-40B4-BE49-F238E27FC236}">
                <a16:creationId xmlns:a16="http://schemas.microsoft.com/office/drawing/2014/main" id="{8C3E48C4-AECE-4049-8232-B5ED46ADF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737" y="1930400"/>
            <a:ext cx="48577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387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Quick </a:t>
            </a:r>
            <a:r>
              <a:rPr lang="es-MX" dirty="0" err="1"/>
              <a:t>Sort</a:t>
            </a:r>
            <a:r>
              <a:rPr lang="es-MX" dirty="0"/>
              <a:t> (Ordenamiento rápido)</a:t>
            </a:r>
          </a:p>
        </p:txBody>
      </p:sp>
      <p:pic>
        <p:nvPicPr>
          <p:cNvPr id="5122" name="Picture 2" descr="Quick Sort – Six Months Training">
            <a:extLst>
              <a:ext uri="{FF2B5EF4-FFF2-40B4-BE49-F238E27FC236}">
                <a16:creationId xmlns:a16="http://schemas.microsoft.com/office/drawing/2014/main" id="{D430CDD8-FD4C-4C2F-88E0-6CF42E74837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318" y="1930400"/>
            <a:ext cx="8841363" cy="353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76E714A-48AF-483F-8FF0-4B59B415A559}"/>
              </a:ext>
            </a:extLst>
          </p:cNvPr>
          <p:cNvSpPr txBox="1"/>
          <p:nvPr/>
        </p:nvSpPr>
        <p:spPr>
          <a:xfrm>
            <a:off x="1541834" y="6094511"/>
            <a:ext cx="6099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linkClick r:id="rId3"/>
              </a:rPr>
              <a:t>Quick-</a:t>
            </a:r>
            <a:r>
              <a:rPr lang="es-MX" dirty="0" err="1">
                <a:hlinkClick r:id="rId3"/>
              </a:rPr>
              <a:t>sort</a:t>
            </a:r>
            <a:r>
              <a:rPr lang="es-MX" dirty="0">
                <a:hlinkClick r:id="rId3"/>
              </a:rPr>
              <a:t> </a:t>
            </a:r>
            <a:r>
              <a:rPr lang="es-MX" dirty="0" err="1">
                <a:hlinkClick r:id="rId3"/>
              </a:rPr>
              <a:t>with</a:t>
            </a:r>
            <a:r>
              <a:rPr lang="es-MX" dirty="0">
                <a:hlinkClick r:id="rId3"/>
              </a:rPr>
              <a:t> </a:t>
            </a:r>
            <a:r>
              <a:rPr lang="es-MX" dirty="0" err="1">
                <a:hlinkClick r:id="rId3"/>
              </a:rPr>
              <a:t>Hungarian</a:t>
            </a:r>
            <a:r>
              <a:rPr lang="es-MX" dirty="0">
                <a:hlinkClick r:id="rId3"/>
              </a:rPr>
              <a:t> (</a:t>
            </a:r>
            <a:r>
              <a:rPr lang="es-MX" dirty="0" err="1">
                <a:hlinkClick r:id="rId3"/>
              </a:rPr>
              <a:t>Küküllőmenti</a:t>
            </a:r>
            <a:r>
              <a:rPr lang="es-MX" dirty="0">
                <a:hlinkClick r:id="rId3"/>
              </a:rPr>
              <a:t> </a:t>
            </a:r>
            <a:r>
              <a:rPr lang="es-MX" dirty="0" err="1">
                <a:hlinkClick r:id="rId3"/>
              </a:rPr>
              <a:t>legényes</a:t>
            </a:r>
            <a:r>
              <a:rPr lang="es-MX" dirty="0">
                <a:hlinkClick r:id="rId3"/>
              </a:rPr>
              <a:t>) folk dance - YouTube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1427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940" y="403860"/>
            <a:ext cx="5700606" cy="1320800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Quick </a:t>
            </a:r>
            <a:r>
              <a:rPr lang="es-MX" dirty="0" err="1">
                <a:solidFill>
                  <a:schemeClr val="tx1"/>
                </a:solidFill>
              </a:rPr>
              <a:t>Sort</a:t>
            </a:r>
            <a:r>
              <a:rPr lang="es-MX" dirty="0">
                <a:solidFill>
                  <a:schemeClr val="tx1"/>
                </a:solidFill>
              </a:rPr>
              <a:t> (Implementación)</a:t>
            </a: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723652D4-8520-40EB-B178-A0FB62CDB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3" t="5889" r="6872" b="5889"/>
          <a:stretch/>
        </p:blipFill>
        <p:spPr>
          <a:xfrm>
            <a:off x="601981" y="403860"/>
            <a:ext cx="5212080" cy="605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88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Complejidad de los algoritmos</a:t>
            </a:r>
          </a:p>
        </p:txBody>
      </p:sp>
      <p:pic>
        <p:nvPicPr>
          <p:cNvPr id="11266" name="Picture 2" descr="Sorting Algorithms - LAMFO">
            <a:extLst>
              <a:ext uri="{FF2B5EF4-FFF2-40B4-BE49-F238E27FC236}">
                <a16:creationId xmlns:a16="http://schemas.microsoft.com/office/drawing/2014/main" id="{D362A699-79EF-4252-A1EA-BE3AB914B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560" y="1633538"/>
            <a:ext cx="5814921" cy="461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656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Comparación entre los distintos algoritmos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6CF1F2F-9344-41AE-8427-C134220226F1}"/>
              </a:ext>
            </a:extLst>
          </p:cNvPr>
          <p:cNvSpPr txBox="1"/>
          <p:nvPr/>
        </p:nvSpPr>
        <p:spPr>
          <a:xfrm>
            <a:off x="755780" y="1776511"/>
            <a:ext cx="6102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 err="1">
                <a:effectLst/>
                <a:hlinkClick r:id="rId2"/>
              </a:rPr>
              <a:t>Sorting</a:t>
            </a:r>
            <a:r>
              <a:rPr lang="es-MX" dirty="0">
                <a:effectLst/>
                <a:hlinkClick r:id="rId2"/>
              </a:rPr>
              <a:t> </a:t>
            </a:r>
            <a:r>
              <a:rPr lang="es-MX" dirty="0" err="1">
                <a:effectLst/>
                <a:hlinkClick r:id="rId2"/>
              </a:rPr>
              <a:t>Algorithms</a:t>
            </a:r>
            <a:r>
              <a:rPr lang="es-MX" dirty="0">
                <a:effectLst/>
                <a:hlinkClick r:id="rId2"/>
              </a:rPr>
              <a:t> </a:t>
            </a:r>
            <a:r>
              <a:rPr lang="es-MX" dirty="0" err="1">
                <a:effectLst/>
                <a:hlinkClick r:id="rId2"/>
              </a:rPr>
              <a:t>Animations</a:t>
            </a:r>
            <a:r>
              <a:rPr lang="es-MX" dirty="0">
                <a:effectLst/>
                <a:hlinkClick r:id="rId2"/>
              </a:rPr>
              <a:t> | </a:t>
            </a:r>
            <a:r>
              <a:rPr lang="es-MX" dirty="0" err="1">
                <a:effectLst/>
                <a:hlinkClick r:id="rId2"/>
              </a:rPr>
              <a:t>Toptal</a:t>
            </a:r>
            <a:r>
              <a:rPr lang="es-MX" dirty="0">
                <a:effectLst/>
                <a:latin typeface="Apple Color Emoji"/>
                <a:hlinkClick r:id="rId2"/>
              </a:rPr>
              <a:t>®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908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r>
              <a:rPr lang="es-MX" dirty="0"/>
              <a:t> (Ordenamiento de burbuja)</a:t>
            </a:r>
          </a:p>
        </p:txBody>
      </p:sp>
      <p:pic>
        <p:nvPicPr>
          <p:cNvPr id="4098" name="Picture 2" descr="Introducción a la clasificación de burbujas">
            <a:extLst>
              <a:ext uri="{FF2B5EF4-FFF2-40B4-BE49-F238E27FC236}">
                <a16:creationId xmlns:a16="http://schemas.microsoft.com/office/drawing/2014/main" id="{EDE93582-CD41-4B40-8419-35CA95F7E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26" y="1930400"/>
            <a:ext cx="5698283" cy="427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40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r>
              <a:rPr lang="es-MX" dirty="0"/>
              <a:t> (Ordenamiento de burbuja)</a:t>
            </a:r>
          </a:p>
        </p:txBody>
      </p:sp>
      <p:pic>
        <p:nvPicPr>
          <p:cNvPr id="3074" name="Picture 2" descr="'bubble sort in a gif'">
            <a:extLst>
              <a:ext uri="{FF2B5EF4-FFF2-40B4-BE49-F238E27FC236}">
                <a16:creationId xmlns:a16="http://schemas.microsoft.com/office/drawing/2014/main" id="{738EE3FA-EA39-4BA6-9A1D-F755F651701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577" y="1930400"/>
            <a:ext cx="6810181" cy="408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20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3C1D5-E233-4E55-812A-AB1E6B925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Trata de crear tu propio </a:t>
            </a:r>
            <a:r>
              <a:rPr lang="es-MX" dirty="0" err="1"/>
              <a:t>bubble</a:t>
            </a:r>
            <a:r>
              <a:rPr lang="es-MX" dirty="0"/>
              <a:t> </a:t>
            </a:r>
            <a:r>
              <a:rPr lang="es-MX" dirty="0" err="1"/>
              <a:t>sort</a:t>
            </a:r>
            <a:r>
              <a:rPr lang="es-MX" dirty="0"/>
              <a:t> </a:t>
            </a:r>
            <a:r>
              <a:rPr lang="es-MX" dirty="0">
                <a:effectLst/>
                <a:hlinkClick r:id="rId2"/>
              </a:rPr>
              <a:t>https://replit.com/@oscarislas/Bubble-sort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717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Implementación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BE9496-5D39-478A-8C3D-28A48047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06" y="1502229"/>
            <a:ext cx="8611135" cy="495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2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Selection</a:t>
            </a:r>
            <a:r>
              <a:rPr lang="es-MX" dirty="0"/>
              <a:t> </a:t>
            </a:r>
            <a:r>
              <a:rPr lang="es-MX" dirty="0" err="1"/>
              <a:t>Sort</a:t>
            </a:r>
            <a:r>
              <a:rPr lang="es-MX" dirty="0"/>
              <a:t> (Ordenamiento por selección)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3C1D5-E233-4E55-812A-AB1E6B925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1. Buscamos en la lista el elemento más grande</a:t>
            </a:r>
          </a:p>
          <a:p>
            <a:r>
              <a:rPr lang="es-MX" dirty="0"/>
              <a:t>2. Intercambiamos el elemento encontrado en el paso 1 por el último elemento de la lista, ahora podemos decir que el último elemento ya está ordenado</a:t>
            </a:r>
          </a:p>
          <a:p>
            <a:r>
              <a:rPr lang="es-MX" dirty="0"/>
              <a:t>3. Buscamos el siguiente elemento mayor de la lista entre los elementos que aún no están ordenados</a:t>
            </a:r>
          </a:p>
          <a:p>
            <a:r>
              <a:rPr lang="es-MX" dirty="0"/>
              <a:t>4. Lo intercambiamos por el último elemento no ordenado</a:t>
            </a:r>
          </a:p>
          <a:p>
            <a:r>
              <a:rPr lang="es-MX" dirty="0"/>
              <a:t>5. Repetimos el paso 3 y 4 hasta terminar de ordenar la lista</a:t>
            </a:r>
          </a:p>
          <a:p>
            <a:endParaRPr lang="es-MX" dirty="0"/>
          </a:p>
          <a:p>
            <a:r>
              <a:rPr lang="es-MX" dirty="0"/>
              <a:t>* Este mismo algoritmo se puede aplicar en sentido inverso, en lugar de mover el elemento más grande a la derecha, podemos buscar el más pequeño y moverlo a la izquierda, y aplicando la misma lógica llegamos a ordenar los elementos de la lista</a:t>
            </a:r>
          </a:p>
        </p:txBody>
      </p:sp>
    </p:spTree>
    <p:extLst>
      <p:ext uri="{BB962C8B-B14F-4D97-AF65-F5344CB8AC3E}">
        <p14:creationId xmlns:p14="http://schemas.microsoft.com/office/powerpoint/2010/main" val="3796225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Selection</a:t>
            </a:r>
            <a:r>
              <a:rPr lang="es-MX" dirty="0"/>
              <a:t> </a:t>
            </a:r>
            <a:r>
              <a:rPr lang="es-MX" dirty="0" err="1"/>
              <a:t>Sort</a:t>
            </a:r>
            <a:r>
              <a:rPr lang="es-MX" dirty="0"/>
              <a:t> (Ordenamiento por selección)</a:t>
            </a:r>
          </a:p>
        </p:txBody>
      </p:sp>
      <p:pic>
        <p:nvPicPr>
          <p:cNvPr id="5122" name="Picture 2" descr="5.8. El ordenamiento por selección — Solución de problemas con algoritmos y  estructuras de datos">
            <a:extLst>
              <a:ext uri="{FF2B5EF4-FFF2-40B4-BE49-F238E27FC236}">
                <a16:creationId xmlns:a16="http://schemas.microsoft.com/office/drawing/2014/main" id="{C41D6794-36CC-4C5C-B411-00B08892E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558" y="1772816"/>
            <a:ext cx="3701468" cy="457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53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52DE-24A9-4DD8-A913-DCBF4DBA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3C1D5-E233-4E55-812A-AB1E6B925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Trata de crear tu propio </a:t>
            </a:r>
            <a:r>
              <a:rPr lang="es-MX" dirty="0" err="1"/>
              <a:t>selection</a:t>
            </a:r>
            <a:r>
              <a:rPr lang="es-MX" dirty="0"/>
              <a:t> </a:t>
            </a:r>
            <a:r>
              <a:rPr lang="es-MX" dirty="0" err="1"/>
              <a:t>sort</a:t>
            </a:r>
            <a:r>
              <a:rPr lang="es-MX" dirty="0"/>
              <a:t> pero tomando el número más pequeño </a:t>
            </a:r>
            <a:r>
              <a:rPr lang="es-MX" dirty="0">
                <a:effectLst/>
                <a:hlinkClick r:id="rId2"/>
              </a:rPr>
              <a:t>https://replit.com/@oscarislas/Selection-Sort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39648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675</Words>
  <Application>Microsoft Office PowerPoint</Application>
  <PresentationFormat>Panorámica</PresentationFormat>
  <Paragraphs>90</Paragraphs>
  <Slides>28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5" baseType="lpstr">
      <vt:lpstr>Apple Color Emoji</vt:lpstr>
      <vt:lpstr>Arial</vt:lpstr>
      <vt:lpstr>Calibri</vt:lpstr>
      <vt:lpstr>Noto Sans Symbols</vt:lpstr>
      <vt:lpstr>Segoe UI</vt:lpstr>
      <vt:lpstr>Segoe UI Light</vt:lpstr>
      <vt:lpstr>Facet</vt:lpstr>
      <vt:lpstr>Presentación de PowerPoint</vt:lpstr>
      <vt:lpstr>Bubble Sort (Ordenamiento de burbuja)</vt:lpstr>
      <vt:lpstr>Bubble Sort (Ordenamiento de burbuja)</vt:lpstr>
      <vt:lpstr>Bubble Sort (Ordenamiento de burbuja)</vt:lpstr>
      <vt:lpstr>Ejercicio</vt:lpstr>
      <vt:lpstr>Implementación</vt:lpstr>
      <vt:lpstr>Selection Sort (Ordenamiento por selección)</vt:lpstr>
      <vt:lpstr>Selection Sort (Ordenamiento por selección)</vt:lpstr>
      <vt:lpstr>Ejercicio</vt:lpstr>
      <vt:lpstr>Implementación</vt:lpstr>
      <vt:lpstr>Insertion Sort (Ordenamiento por inserción)</vt:lpstr>
      <vt:lpstr>Insertion Sort (Ordenamiento por inserción)</vt:lpstr>
      <vt:lpstr>Insertion Sort (Ordenamiento por inserción)</vt:lpstr>
      <vt:lpstr>Insertion Sort (Ordenamiento por inserción)</vt:lpstr>
      <vt:lpstr>Implementación</vt:lpstr>
      <vt:lpstr>Algoritmos de ordenamiento</vt:lpstr>
      <vt:lpstr>Merge Sort (Ordenamiento por mezcla)</vt:lpstr>
      <vt:lpstr>Merge Sort (Ordenamiento por mezcla)</vt:lpstr>
      <vt:lpstr>Merge Sort (Explicación)</vt:lpstr>
      <vt:lpstr>Merge Sort (Ordenamiento por mezcla)</vt:lpstr>
      <vt:lpstr>Merge Sort (Implementación)</vt:lpstr>
      <vt:lpstr>Algoritmos estables vs inestables</vt:lpstr>
      <vt:lpstr>Algoritmos estables vs inestables</vt:lpstr>
      <vt:lpstr>Quick Sort (Ordenamiento rápido)</vt:lpstr>
      <vt:lpstr>Quick Sort (Ordenamiento rápido)</vt:lpstr>
      <vt:lpstr>Quick Sort (Implementación)</vt:lpstr>
      <vt:lpstr>Complejidad de los algoritmos</vt:lpstr>
      <vt:lpstr>Comparación entre los distintos algoritmos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Islas Reyes</dc:creator>
  <cp:lastModifiedBy>Oscar Islas Reyes</cp:lastModifiedBy>
  <cp:revision>6</cp:revision>
  <dcterms:created xsi:type="dcterms:W3CDTF">2021-01-21T01:09:20Z</dcterms:created>
  <dcterms:modified xsi:type="dcterms:W3CDTF">2021-12-10T03:52:43Z</dcterms:modified>
</cp:coreProperties>
</file>