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37761-2B54-48E8-ACBB-27508475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05CE0-908D-4FBF-BBC8-F2F78B14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0D5F9-6BF0-4669-BC7B-D567FDA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B6C11-8799-42DC-B17E-7789CE6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00074-48F3-42EE-910A-1A8DA244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8DE7-18FF-4C50-A2E6-54D8BBA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34C4ED-A0A2-47C2-9C90-369DE06A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80AC5-2438-452A-AC42-1F94A17A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D662C-4DEB-473D-9FFA-8DF2FAA5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B507E-385F-4C3D-A37E-CF99D2DB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0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57D36-042D-4A26-B218-AF23C4A63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4B1581-A594-4E33-872B-FABB4F07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787FB-5F6B-405D-81F6-AE567BD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F846D-D82C-4262-92A3-1D6CEB11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DB3F7-04CE-418A-9FA5-1C002A99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E6D3-1A6E-48D2-B31A-C3BFFB86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629B-75F3-4C25-AEE7-5CDBA041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5ADB4-B01F-4B8E-9AAC-7F9CBE43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C8557-A862-4520-ADF0-49A69908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9BDF9-EC12-47C3-9A1D-836AD0A6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02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FDFE-A579-44B7-8C6A-8E26393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80DA8-C564-40A7-93F9-5D061FE6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08A98-86F4-4410-B78C-473AA28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6D487-3A1A-449D-B614-1943F6C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E4061-7412-4E91-82C4-4319B8A8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C62FF-FE82-4D25-97E3-BB7AB1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CD022-EF9F-4DDD-820F-D9C4453D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72C33-E567-4222-8165-75D5F7BD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318375-7916-4B7E-AC9D-5E57EFF1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3C026-2860-41AA-8655-33C4B894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63D30-F13E-4C5F-91A6-2F9D0A66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5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24BBE-FA24-4AF4-9BF2-A3A676F5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6866A-667F-426B-97BA-59411A02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78D04-FB64-4927-A7EF-6BA51B78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6143E0-E873-4F18-B093-CA930A43F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0D655F-63A5-4A01-B123-49D34F90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923EE0-2218-4E84-8942-47E47CE0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BCE4A5-E939-4B64-AE14-F210D464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2A1A8-A80D-4885-A842-CD29A84E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3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B7F99-3482-4B09-811E-C7979DBE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5D5B74-A8B6-491A-8F7C-7CF11FD8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196761-1358-4309-9F23-34EBD204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5E9203-218C-4A99-BF1D-7920D05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EFE09-905B-4FD7-97F9-F3B9DA3F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B3A27-59EB-43CF-A7B9-A48D539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FCA3E7-8EEE-434C-8A9F-DCD1F407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7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CFCCF-8594-48B5-AF33-F091A05D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521A8-B12B-4EC2-81AF-E3C2647E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5F5AE-8DB4-49F8-8A0F-C3DC6A7C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74FCAA-DF96-457F-AC21-3B015C71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760BB5-4995-4C59-8847-0BFC361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61220-F250-4196-B408-B75FE91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4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B19DB-A574-4DA7-A57A-DDA88D09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C816E2-D19A-4269-B8D6-1956EF878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AE869-C7DB-43BF-BF5F-3D2863ED4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132B-9C6B-49DA-BF8D-5B229F08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9D610-1136-4BD8-83BE-27130C93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5742DB-937A-42F1-922F-6E67E615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570942-C3D6-4125-9010-305A0775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E8A9F-3ED8-4169-BEFE-BB9C139B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CC292-F791-431F-B54A-30C28EEC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4E19-6A15-4087-AD1B-31A250B3CC1E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A187D-B2E4-4F2D-BE59-7CA8F9542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7CEDA-A56C-4E2E-A2DB-AE02C96EA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E17E-277C-49FD-BF6A-C3CD8D8D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7 Conector recto">
            <a:extLst>
              <a:ext uri="{FF2B5EF4-FFF2-40B4-BE49-F238E27FC236}">
                <a16:creationId xmlns:a16="http://schemas.microsoft.com/office/drawing/2014/main" id="{FE175322-785D-48D6-98D2-A31F99C8CDA6}"/>
              </a:ext>
            </a:extLst>
          </p:cNvPr>
          <p:cNvCxnSpPr>
            <a:cxnSpLocks/>
          </p:cNvCxnSpPr>
          <p:nvPr/>
        </p:nvCxnSpPr>
        <p:spPr>
          <a:xfrm>
            <a:off x="1475656" y="1117816"/>
            <a:ext cx="10545768" cy="0"/>
          </a:xfrm>
          <a:prstGeom prst="line">
            <a:avLst/>
          </a:prstGeom>
          <a:ln w="38100">
            <a:solidFill>
              <a:srgbClr val="4F7C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9 Imagen">
            <a:extLst>
              <a:ext uri="{FF2B5EF4-FFF2-40B4-BE49-F238E27FC236}">
                <a16:creationId xmlns:a16="http://schemas.microsoft.com/office/drawing/2014/main" id="{FD696347-58E1-412C-B0AB-ADBFED988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" y="717421"/>
            <a:ext cx="578263" cy="832444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A2CA412-6607-4F9A-9FA6-D7EDA68010FD}"/>
              </a:ext>
            </a:extLst>
          </p:cNvPr>
          <p:cNvSpPr txBox="1">
            <a:spLocks/>
          </p:cNvSpPr>
          <p:nvPr/>
        </p:nvSpPr>
        <p:spPr>
          <a:xfrm>
            <a:off x="1578496" y="281273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Métricas clave 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B4D9C15-C7E4-40D2-ADAD-3F92444B4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3170" y="5830349"/>
          <a:ext cx="2236491" cy="78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4" imgW="3682440" imgH="1294920" progId="">
                  <p:embed/>
                </p:oleObj>
              </mc:Choice>
              <mc:Fallback>
                <p:oleObj r:id="rId4" imgW="3682440" imgH="1294920" progId="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B4D9C15-C7E4-40D2-ADAD-3F92444B4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3170" y="5830349"/>
                        <a:ext cx="2236491" cy="78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EADF64A-7346-4F77-AAFB-AE368A6D5004}"/>
              </a:ext>
            </a:extLst>
          </p:cNvPr>
          <p:cNvSpPr txBox="1"/>
          <p:nvPr/>
        </p:nvSpPr>
        <p:spPr>
          <a:xfrm>
            <a:off x="1475656" y="1549865"/>
            <a:ext cx="10364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métricas clave,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, son un método clave para conocer la salud de un negocio.</a:t>
            </a:r>
          </a:p>
          <a:p>
            <a:endParaRPr lang="es-ES" dirty="0"/>
          </a:p>
          <a:p>
            <a:r>
              <a:rPr lang="es-ES" dirty="0"/>
              <a:t>Las métricas clave son también conocidas como KPI (</a:t>
            </a:r>
            <a:r>
              <a:rPr lang="es-ES" dirty="0" err="1"/>
              <a:t>key</a:t>
            </a:r>
            <a:r>
              <a:rPr lang="es-ES" dirty="0"/>
              <a:t> performance </a:t>
            </a:r>
            <a:r>
              <a:rPr lang="es-ES" dirty="0" err="1"/>
              <a:t>indicators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Las métrica clave se representan normalmente en una tabla.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9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7 Conector recto">
            <a:extLst>
              <a:ext uri="{FF2B5EF4-FFF2-40B4-BE49-F238E27FC236}">
                <a16:creationId xmlns:a16="http://schemas.microsoft.com/office/drawing/2014/main" id="{FE175322-785D-48D6-98D2-A31F99C8CDA6}"/>
              </a:ext>
            </a:extLst>
          </p:cNvPr>
          <p:cNvCxnSpPr>
            <a:cxnSpLocks/>
          </p:cNvCxnSpPr>
          <p:nvPr/>
        </p:nvCxnSpPr>
        <p:spPr>
          <a:xfrm>
            <a:off x="1475656" y="1117816"/>
            <a:ext cx="10545768" cy="0"/>
          </a:xfrm>
          <a:prstGeom prst="line">
            <a:avLst/>
          </a:prstGeom>
          <a:ln w="38100">
            <a:solidFill>
              <a:srgbClr val="4F7C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9 Imagen">
            <a:extLst>
              <a:ext uri="{FF2B5EF4-FFF2-40B4-BE49-F238E27FC236}">
                <a16:creationId xmlns:a16="http://schemas.microsoft.com/office/drawing/2014/main" id="{FD696347-58E1-412C-B0AB-ADBFED988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" y="717421"/>
            <a:ext cx="578263" cy="832444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A2CA412-6607-4F9A-9FA6-D7EDA68010FD}"/>
              </a:ext>
            </a:extLst>
          </p:cNvPr>
          <p:cNvSpPr txBox="1">
            <a:spLocks/>
          </p:cNvSpPr>
          <p:nvPr/>
        </p:nvSpPr>
        <p:spPr>
          <a:xfrm>
            <a:off x="1578496" y="281273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Métricas clave 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B4D9C15-C7E4-40D2-ADAD-3F92444B4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3170" y="5830349"/>
          <a:ext cx="2236491" cy="78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3682440" imgH="1294920" progId="">
                  <p:embed/>
                </p:oleObj>
              </mc:Choice>
              <mc:Fallback>
                <p:oleObj r:id="rId4" imgW="3682440" imgH="1294920" progId="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B4D9C15-C7E4-40D2-ADAD-3F92444B4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3170" y="5830349"/>
                        <a:ext cx="2236491" cy="78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EADF64A-7346-4F77-AAFB-AE368A6D5004}"/>
              </a:ext>
            </a:extLst>
          </p:cNvPr>
          <p:cNvSpPr txBox="1"/>
          <p:nvPr/>
        </p:nvSpPr>
        <p:spPr>
          <a:xfrm>
            <a:off x="1475656" y="1549865"/>
            <a:ext cx="10364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métricas clave,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, pueden realizar las siguientes mediciones: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Totales. Cuales son las ventas totales o el beneficio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Promedios. Cual es el promedio de beneficio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Conteo. Cuantas órdenes fueros emitidas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Ratios. Un ratio calcula la relación de un elemento respecto a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Máximos. Cual es la mayor cantidad de ventas de un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Mínimos. Cual es la cantidad mínima de ventas de una determinada categoría.</a:t>
            </a:r>
          </a:p>
        </p:txBody>
      </p:sp>
    </p:spTree>
    <p:extLst>
      <p:ext uri="{BB962C8B-B14F-4D97-AF65-F5344CB8AC3E}">
        <p14:creationId xmlns:p14="http://schemas.microsoft.com/office/powerpoint/2010/main" val="4661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7 Conector recto">
            <a:extLst>
              <a:ext uri="{FF2B5EF4-FFF2-40B4-BE49-F238E27FC236}">
                <a16:creationId xmlns:a16="http://schemas.microsoft.com/office/drawing/2014/main" id="{FE175322-785D-48D6-98D2-A31F99C8CDA6}"/>
              </a:ext>
            </a:extLst>
          </p:cNvPr>
          <p:cNvCxnSpPr>
            <a:cxnSpLocks/>
          </p:cNvCxnSpPr>
          <p:nvPr/>
        </p:nvCxnSpPr>
        <p:spPr>
          <a:xfrm>
            <a:off x="1475656" y="1117816"/>
            <a:ext cx="10545768" cy="0"/>
          </a:xfrm>
          <a:prstGeom prst="line">
            <a:avLst/>
          </a:prstGeom>
          <a:ln w="38100">
            <a:solidFill>
              <a:srgbClr val="4F7C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9 Imagen">
            <a:extLst>
              <a:ext uri="{FF2B5EF4-FFF2-40B4-BE49-F238E27FC236}">
                <a16:creationId xmlns:a16="http://schemas.microsoft.com/office/drawing/2014/main" id="{FD696347-58E1-412C-B0AB-ADBFED988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" y="717421"/>
            <a:ext cx="578263" cy="832444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A2CA412-6607-4F9A-9FA6-D7EDA68010FD}"/>
              </a:ext>
            </a:extLst>
          </p:cNvPr>
          <p:cNvSpPr txBox="1">
            <a:spLocks/>
          </p:cNvSpPr>
          <p:nvPr/>
        </p:nvSpPr>
        <p:spPr>
          <a:xfrm>
            <a:off x="1578496" y="281273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Métricas clave 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B4D9C15-C7E4-40D2-ADAD-3F92444B4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3170" y="5830349"/>
          <a:ext cx="2236491" cy="78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3682440" imgH="1294920" progId="">
                  <p:embed/>
                </p:oleObj>
              </mc:Choice>
              <mc:Fallback>
                <p:oleObj r:id="rId4" imgW="3682440" imgH="1294920" progId="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B4D9C15-C7E4-40D2-ADAD-3F92444B4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3170" y="5830349"/>
                        <a:ext cx="2236491" cy="78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EADF64A-7346-4F77-AAFB-AE368A6D5004}"/>
              </a:ext>
            </a:extLst>
          </p:cNvPr>
          <p:cNvSpPr txBox="1"/>
          <p:nvPr/>
        </p:nvSpPr>
        <p:spPr>
          <a:xfrm>
            <a:off x="1475656" y="1549865"/>
            <a:ext cx="10364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Analizaremos los datos de nuestra hoja Excel para conocer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Cuales son las ventas totales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Cual es el total del beneficio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beneficios (beneficios/ventas)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Cual es el número total de órdenes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Valor medio de las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valor de las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Menor valor de las ventas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Añadiremos filtros para poder ver estos datos agrupados por año, país o categoría de producto.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C1F22C2-3ED4-4F23-9849-F54E19461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84825"/>
              </p:ext>
            </p:extLst>
          </p:nvPr>
        </p:nvGraphicFramePr>
        <p:xfrm>
          <a:off x="5724432" y="1894810"/>
          <a:ext cx="5911756" cy="254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6" imgW="11161800" imgH="4812480" progId="">
                  <p:embed/>
                </p:oleObj>
              </mc:Choice>
              <mc:Fallback>
                <p:oleObj r:id="rId6" imgW="11161800" imgH="4812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432" y="1894810"/>
                        <a:ext cx="5911756" cy="2548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7 Conector recto">
            <a:extLst>
              <a:ext uri="{FF2B5EF4-FFF2-40B4-BE49-F238E27FC236}">
                <a16:creationId xmlns:a16="http://schemas.microsoft.com/office/drawing/2014/main" id="{FE175322-785D-48D6-98D2-A31F99C8CDA6}"/>
              </a:ext>
            </a:extLst>
          </p:cNvPr>
          <p:cNvCxnSpPr>
            <a:cxnSpLocks/>
          </p:cNvCxnSpPr>
          <p:nvPr/>
        </p:nvCxnSpPr>
        <p:spPr>
          <a:xfrm>
            <a:off x="1475656" y="1117816"/>
            <a:ext cx="10545768" cy="0"/>
          </a:xfrm>
          <a:prstGeom prst="line">
            <a:avLst/>
          </a:prstGeom>
          <a:ln w="38100">
            <a:solidFill>
              <a:srgbClr val="4F7C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9 Imagen">
            <a:extLst>
              <a:ext uri="{FF2B5EF4-FFF2-40B4-BE49-F238E27FC236}">
                <a16:creationId xmlns:a16="http://schemas.microsoft.com/office/drawing/2014/main" id="{FD696347-58E1-412C-B0AB-ADBFED988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" y="717421"/>
            <a:ext cx="578263" cy="832444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A2CA412-6607-4F9A-9FA6-D7EDA68010FD}"/>
              </a:ext>
            </a:extLst>
          </p:cNvPr>
          <p:cNvSpPr txBox="1">
            <a:spLocks/>
          </p:cNvSpPr>
          <p:nvPr/>
        </p:nvSpPr>
        <p:spPr>
          <a:xfrm>
            <a:off x="1578496" y="281273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Métricas clave 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B4D9C15-C7E4-40D2-ADAD-3F92444B4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3170" y="5830349"/>
          <a:ext cx="2236491" cy="78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3682440" imgH="1294920" progId="">
                  <p:embed/>
                </p:oleObj>
              </mc:Choice>
              <mc:Fallback>
                <p:oleObj r:id="rId4" imgW="3682440" imgH="1294920" progId="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B4D9C15-C7E4-40D2-ADAD-3F92444B4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3170" y="5830349"/>
                        <a:ext cx="2236491" cy="78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EADF64A-7346-4F77-AAFB-AE368A6D5004}"/>
              </a:ext>
            </a:extLst>
          </p:cNvPr>
          <p:cNvSpPr txBox="1"/>
          <p:nvPr/>
        </p:nvSpPr>
        <p:spPr>
          <a:xfrm>
            <a:off x="1475656" y="1549865"/>
            <a:ext cx="103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realizar el análisis de métricas clave utilizaremos las tablas pivotantes de Excel.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D51FAC0-89A9-4785-8245-B68230698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74696"/>
              </p:ext>
            </p:extLst>
          </p:nvPr>
        </p:nvGraphicFramePr>
        <p:xfrm>
          <a:off x="2348042" y="2147573"/>
          <a:ext cx="60833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6" imgW="12101400" imgH="6882480" progId="">
                  <p:embed/>
                </p:oleObj>
              </mc:Choice>
              <mc:Fallback>
                <p:oleObj r:id="rId6" imgW="12101400" imgH="6882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8042" y="2147573"/>
                        <a:ext cx="6083300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6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209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Antxon Pous</dc:creator>
  <cp:lastModifiedBy>Antxon Pous</cp:lastModifiedBy>
  <cp:revision>14</cp:revision>
  <dcterms:created xsi:type="dcterms:W3CDTF">2019-08-05T09:52:25Z</dcterms:created>
  <dcterms:modified xsi:type="dcterms:W3CDTF">2019-10-25T07:48:42Z</dcterms:modified>
</cp:coreProperties>
</file>