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5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cea73a6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cea73a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e1113f45a_1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e1113f45a_1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3ad0cce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3ad0cce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3ad0cce1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3ad0cce1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3ad0cce1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3ad0cce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3ad0cce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3ad0cce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3ad0cce1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3ad0cce1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3ad0cce1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3ad0cce1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4347de06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64347de06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2" name="Google Shape;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7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12" name="Google Shape;112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1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Fuentes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font-family</a:t>
            </a:r>
            <a:endParaRPr/>
          </a:p>
        </p:txBody>
      </p:sp>
      <p:sp>
        <p:nvSpPr>
          <p:cNvPr id="136" name="Google Shape;136;p44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elegir la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familia tipográfica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que queremos usar. Como valor recibe el nombre de la tipografía que queramos usar.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que funcione, la tipografía debe existir en la computadora del usuario o usar una webfont.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Podemos poner más de una tipografía, separando las adicionales por comas. En caso de que la primera no esté disponible, se cargará la segunda y así sucesivamente.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7" name="Google Shape;137;p44"/>
          <p:cNvGrpSpPr/>
          <p:nvPr/>
        </p:nvGrpSpPr>
        <p:grpSpPr>
          <a:xfrm>
            <a:off x="742315" y="3700702"/>
            <a:ext cx="7689521" cy="1208539"/>
            <a:chOff x="1122825" y="2552200"/>
            <a:chExt cx="6630612" cy="530713"/>
          </a:xfrm>
        </p:grpSpPr>
        <p:sp>
          <p:nvSpPr>
            <p:cNvPr id="138" name="Google Shape;138;p44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font-family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Arial, sans-serif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44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font-size</a:t>
            </a:r>
            <a:endParaRPr/>
          </a:p>
        </p:txBody>
      </p:sp>
      <p:sp>
        <p:nvSpPr>
          <p:cNvPr id="145" name="Google Shape;145;p45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definir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tamaño tipográfico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Recibe un valor numérico acompañado de la unidad de medida. Las unidades de medida más habituales suelen ser: px, em y rem.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6" name="Google Shape;146;p45"/>
          <p:cNvGrpSpPr/>
          <p:nvPr/>
        </p:nvGrpSpPr>
        <p:grpSpPr>
          <a:xfrm>
            <a:off x="742312" y="2533372"/>
            <a:ext cx="7689521" cy="1387442"/>
            <a:chOff x="1122825" y="2552200"/>
            <a:chExt cx="6630612" cy="530713"/>
          </a:xfrm>
        </p:grpSpPr>
        <p:sp>
          <p:nvSpPr>
            <p:cNvPr id="147" name="Google Shape;147;p45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font-size: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px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8" name="Google Shape;148;p45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6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font-style</a:t>
            </a:r>
            <a:endParaRPr/>
          </a:p>
        </p:txBody>
      </p:sp>
      <p:sp>
        <p:nvSpPr>
          <p:cNvPr id="154" name="Google Shape;154;p46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Define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estilo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tipografía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Recibe los valores italic, normal y oblique.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algunos elementos, como </a:t>
            </a:r>
            <a:r>
              <a:rPr lang="es" sz="1600">
                <a:solidFill>
                  <a:srgbClr val="EC18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&lt;em&gt;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el valor por defecto será italic.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5" name="Google Shape;155;p46"/>
          <p:cNvGrpSpPr/>
          <p:nvPr/>
        </p:nvGrpSpPr>
        <p:grpSpPr>
          <a:xfrm>
            <a:off x="742312" y="2226297"/>
            <a:ext cx="7689521" cy="1387442"/>
            <a:chOff x="1122825" y="2552200"/>
            <a:chExt cx="6630612" cy="530713"/>
          </a:xfrm>
        </p:grpSpPr>
        <p:sp>
          <p:nvSpPr>
            <p:cNvPr id="156" name="Google Shape;156;p46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font-style: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normal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46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7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font-weight</a:t>
            </a:r>
            <a:endParaRPr/>
          </a:p>
        </p:txBody>
      </p:sp>
      <p:sp>
        <p:nvSpPr>
          <p:cNvPr id="163" name="Google Shape;163;p47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Define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la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tipografía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Recibe los valores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bold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lighter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normal, entre otros. También puede recibir un valor numérico que se irá incrementando de 100 en 100. Para algunos tags el valor por defecto será bold.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4" name="Google Shape;164;p47"/>
          <p:cNvGrpSpPr/>
          <p:nvPr/>
        </p:nvGrpSpPr>
        <p:grpSpPr>
          <a:xfrm>
            <a:off x="742312" y="2533372"/>
            <a:ext cx="7689521" cy="1387442"/>
            <a:chOff x="1122825" y="2552200"/>
            <a:chExt cx="6630612" cy="530713"/>
          </a:xfrm>
        </p:grpSpPr>
        <p:sp>
          <p:nvSpPr>
            <p:cNvPr id="165" name="Google Shape;165;p47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font-weight: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500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47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8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text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-align</a:t>
            </a:r>
            <a:endParaRPr/>
          </a:p>
        </p:txBody>
      </p:sp>
      <p:sp>
        <p:nvSpPr>
          <p:cNvPr id="172" name="Google Shape;172;p48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definir la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alineación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del texto. Los valores que recibe son c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enter, l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eft, right, inherit y justify. El valor por defecto para todos los elementos es left.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3" name="Google Shape;173;p48"/>
          <p:cNvGrpSpPr/>
          <p:nvPr/>
        </p:nvGrpSpPr>
        <p:grpSpPr>
          <a:xfrm>
            <a:off x="742312" y="2226297"/>
            <a:ext cx="7689521" cy="1387442"/>
            <a:chOff x="1122825" y="2552200"/>
            <a:chExt cx="6630612" cy="530713"/>
          </a:xfrm>
        </p:grpSpPr>
        <p:sp>
          <p:nvSpPr>
            <p:cNvPr id="174" name="Google Shape;174;p48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text-align: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justify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48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9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text-decoration</a:t>
            </a:r>
            <a:endParaRPr/>
          </a:p>
        </p:txBody>
      </p:sp>
      <p:sp>
        <p:nvSpPr>
          <p:cNvPr id="181" name="Google Shape;181;p49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elegir un tipo de decoración para el texto. Recibe los valores line-through, underline, overline y none.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algunos elementos, como los enlaces, el valor por defecto será </a:t>
            </a:r>
            <a:r>
              <a:rPr lang="es" sz="1600" u="sng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underline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2" name="Google Shape;182;p49"/>
          <p:cNvGrpSpPr/>
          <p:nvPr/>
        </p:nvGrpSpPr>
        <p:grpSpPr>
          <a:xfrm>
            <a:off x="742312" y="2533372"/>
            <a:ext cx="7689521" cy="1387442"/>
            <a:chOff x="1122825" y="2552200"/>
            <a:chExt cx="6630612" cy="530713"/>
          </a:xfrm>
        </p:grpSpPr>
        <p:sp>
          <p:nvSpPr>
            <p:cNvPr id="183" name="Google Shape;183;p49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text-decoration: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underline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" name="Google Shape;184;p49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0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line-height</a:t>
            </a:r>
            <a:endParaRPr/>
          </a:p>
        </p:txBody>
      </p:sp>
      <p:sp>
        <p:nvSpPr>
          <p:cNvPr id="190" name="Google Shape;190;p50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Permite definir el alto de cada línea de textos. Esto también suele llamarse interlineado.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Recibe un valor numérico acompañado de la unidad de medida y, por lo general, está relacionado con el tamaño de la letra o </a:t>
            </a:r>
            <a:r>
              <a:rPr lang="es" sz="1600">
                <a:solidFill>
                  <a:srgbClr val="EC18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1" name="Google Shape;191;p50"/>
          <p:cNvGrpSpPr/>
          <p:nvPr/>
        </p:nvGrpSpPr>
        <p:grpSpPr>
          <a:xfrm>
            <a:off x="742312" y="2838172"/>
            <a:ext cx="7689521" cy="1387533"/>
            <a:chOff x="742312" y="2533372"/>
            <a:chExt cx="7689521" cy="1387533"/>
          </a:xfrm>
        </p:grpSpPr>
        <p:sp>
          <p:nvSpPr>
            <p:cNvPr id="192" name="Google Shape;192;p50"/>
            <p:cNvSpPr/>
            <p:nvPr/>
          </p:nvSpPr>
          <p:spPr>
            <a:xfrm>
              <a:off x="1420402" y="2533372"/>
              <a:ext cx="7011430" cy="1387409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line-height: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px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50"/>
            <p:cNvSpPr/>
            <p:nvPr/>
          </p:nvSpPr>
          <p:spPr>
            <a:xfrm>
              <a:off x="742312" y="2533404"/>
              <a:ext cx="678000" cy="13875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