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2"/>
  </p:notesMasterIdLst>
  <p:sldIdLst>
    <p:sldId id="256" r:id="rId3"/>
    <p:sldId id="257" r:id="rId4"/>
    <p:sldId id="258" r:id="rId5"/>
    <p:sldId id="259" r:id="rId6"/>
    <p:sldId id="260" r:id="rId7"/>
    <p:sldId id="261" r:id="rId8"/>
    <p:sldId id="281" r:id="rId9"/>
    <p:sldId id="282" r:id="rId10"/>
    <p:sldId id="299" r:id="rId11"/>
  </p:sldIdLst>
  <p:sldSz cx="9144000" cy="5143500" type="screen16x9"/>
  <p:notesSz cx="6858000" cy="9144000"/>
  <p:embeddedFontLst>
    <p:embeddedFont>
      <p:font typeface="Anonymous Pro" panose="020B0604020202020204" charset="0"/>
      <p:regular r:id="rId13"/>
      <p:bold r:id="rId14"/>
      <p:italic r:id="rId15"/>
      <p:boldItalic r:id="rId16"/>
    </p:embeddedFont>
    <p:embeddedFont>
      <p:font typeface="Calibri" panose="020F0502020204030204" pitchFamily="34" charset="0"/>
      <p:regular r:id="rId17"/>
      <p:bold r:id="rId18"/>
      <p:italic r:id="rId19"/>
      <p:boldItalic r:id="rId20"/>
    </p:embeddedFont>
    <p:embeddedFont>
      <p:font typeface="Comic Sans MS" panose="030F0702030302020204" pitchFamily="66" charset="0"/>
      <p:regular r:id="rId21"/>
      <p:bold r:id="rId22"/>
      <p:italic r:id="rId23"/>
      <p:boldItalic r:id="rId24"/>
    </p:embeddedFont>
    <p:embeddedFont>
      <p:font typeface="Coming Soon" panose="020B0604020202020204" charset="0"/>
      <p:regular r:id="rId25"/>
    </p:embeddedFont>
    <p:embeddedFont>
      <p:font typeface="Concert One" panose="020B0604020202020204" charset="0"/>
      <p:regular r:id="rId26"/>
    </p:embeddedFont>
    <p:embeddedFont>
      <p:font typeface="Proxima Nova" panose="020B0604020202020204" charset="0"/>
      <p:regular r:id="rId27"/>
      <p:bold r:id="rId28"/>
      <p:italic r:id="rId29"/>
      <p:boldItalic r:id="rId30"/>
    </p:embeddedFont>
    <p:embeddedFont>
      <p:font typeface="Proxima Nova Semibold" panose="020B0604020202020204" charset="0"/>
      <p:regular r:id="rId31"/>
      <p:bold r:id="rId32"/>
      <p:boldItalic r:id="rId33"/>
    </p:embeddedFont>
    <p:embeddedFont>
      <p:font typeface="Roboto Mono Medium"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1CC33C-7EAF-41CF-A991-921F39FF2E6B}">
  <a:tblStyle styleId="{C41CC33C-7EAF-41CF-A991-921F39FF2E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96"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viewProps" Target="viewProps.xml"/><Relationship Id="rId21" Type="http://schemas.openxmlformats.org/officeDocument/2006/relationships/font" Target="fonts/font9.fntdata"/><Relationship Id="rId34" Type="http://schemas.openxmlformats.org/officeDocument/2006/relationships/font" Target="fonts/font22.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8.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3034354b_0_24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3034354b_0_24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7e3144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7e3144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53034354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53034354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853034354b_0_2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853034354b_0_2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53034354b_0_24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53034354b_0_24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3"/>
        <p:cNvGrpSpPr/>
        <p:nvPr/>
      </p:nvGrpSpPr>
      <p:grpSpPr>
        <a:xfrm>
          <a:off x="0" y="0"/>
          <a:ext cx="0" cy="0"/>
          <a:chOff x="0" y="0"/>
          <a:chExt cx="0" cy="0"/>
        </a:xfrm>
      </p:grpSpPr>
      <p:sp>
        <p:nvSpPr>
          <p:cNvPr id="12814" name="Google Shape;12814;g853034354b_0_24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15" name="Google Shape;12815;g853034354b_0_24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1" name="Google Shape;161;p24"/>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162"/>
        <p:cNvGrpSpPr/>
        <p:nvPr/>
      </p:nvGrpSpPr>
      <p:grpSpPr>
        <a:xfrm>
          <a:off x="0" y="0"/>
          <a:ext cx="0" cy="0"/>
          <a:chOff x="0" y="0"/>
          <a:chExt cx="0" cy="0"/>
        </a:xfrm>
      </p:grpSpPr>
      <p:pic>
        <p:nvPicPr>
          <p:cNvPr id="163" name="Google Shape;163;p2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4" name="Google Shape;164;p25"/>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7" name="Google Shape;167;p26"/>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24" name="Google Shape;24;p4"/>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a:spcBef>
                <a:spcPts val="0"/>
              </a:spcBef>
              <a:spcAft>
                <a:spcPts val="0"/>
              </a:spcAft>
              <a:buClr>
                <a:schemeClr val="dk2"/>
              </a:buClr>
              <a:buSzPts val="950"/>
              <a:buChar char="●"/>
              <a:defRPr sz="950">
                <a:solidFill>
                  <a:schemeClr val="dk2"/>
                </a:solidFill>
              </a:defRPr>
            </a:lvl1pPr>
            <a:lvl2pPr marL="914400" lvl="1" indent="-288925">
              <a:spcBef>
                <a:spcPts val="1600"/>
              </a:spcBef>
              <a:spcAft>
                <a:spcPts val="0"/>
              </a:spcAft>
              <a:buClr>
                <a:schemeClr val="dk2"/>
              </a:buClr>
              <a:buSzPts val="950"/>
              <a:buChar char="○"/>
              <a:defRPr sz="950">
                <a:solidFill>
                  <a:schemeClr val="dk2"/>
                </a:solidFill>
              </a:defRPr>
            </a:lvl2pPr>
            <a:lvl3pPr marL="1371600" lvl="2" indent="-288925">
              <a:spcBef>
                <a:spcPts val="1600"/>
              </a:spcBef>
              <a:spcAft>
                <a:spcPts val="0"/>
              </a:spcAft>
              <a:buClr>
                <a:schemeClr val="dk2"/>
              </a:buClr>
              <a:buSzPts val="950"/>
              <a:buChar char="■"/>
              <a:defRPr sz="950">
                <a:solidFill>
                  <a:schemeClr val="dk2"/>
                </a:solidFill>
              </a:defRPr>
            </a:lvl3pPr>
            <a:lvl4pPr marL="1828800" lvl="3" indent="-288925">
              <a:spcBef>
                <a:spcPts val="1600"/>
              </a:spcBef>
              <a:spcAft>
                <a:spcPts val="0"/>
              </a:spcAft>
              <a:buClr>
                <a:schemeClr val="dk2"/>
              </a:buClr>
              <a:buSzPts val="950"/>
              <a:buChar char="●"/>
              <a:defRPr sz="950">
                <a:solidFill>
                  <a:schemeClr val="dk2"/>
                </a:solidFill>
              </a:defRPr>
            </a:lvl4pPr>
            <a:lvl5pPr marL="2286000" lvl="4" indent="-288925">
              <a:spcBef>
                <a:spcPts val="1600"/>
              </a:spcBef>
              <a:spcAft>
                <a:spcPts val="0"/>
              </a:spcAft>
              <a:buClr>
                <a:schemeClr val="dk2"/>
              </a:buClr>
              <a:buSzPts val="950"/>
              <a:buChar char="○"/>
              <a:defRPr sz="950">
                <a:solidFill>
                  <a:schemeClr val="dk2"/>
                </a:solidFill>
              </a:defRPr>
            </a:lvl5pPr>
            <a:lvl6pPr marL="2743200" lvl="5" indent="-288925">
              <a:spcBef>
                <a:spcPts val="1600"/>
              </a:spcBef>
              <a:spcAft>
                <a:spcPts val="0"/>
              </a:spcAft>
              <a:buClr>
                <a:schemeClr val="dk2"/>
              </a:buClr>
              <a:buSzPts val="950"/>
              <a:buChar char="■"/>
              <a:defRPr sz="950">
                <a:solidFill>
                  <a:schemeClr val="dk2"/>
                </a:solidFill>
              </a:defRPr>
            </a:lvl6pPr>
            <a:lvl7pPr marL="3200400" lvl="6" indent="-288925">
              <a:spcBef>
                <a:spcPts val="1600"/>
              </a:spcBef>
              <a:spcAft>
                <a:spcPts val="0"/>
              </a:spcAft>
              <a:buClr>
                <a:schemeClr val="dk2"/>
              </a:buClr>
              <a:buSzPts val="950"/>
              <a:buChar char="●"/>
              <a:defRPr sz="950">
                <a:solidFill>
                  <a:schemeClr val="dk2"/>
                </a:solidFill>
              </a:defRPr>
            </a:lvl7pPr>
            <a:lvl8pPr marL="3657600" lvl="7" indent="-288925">
              <a:spcBef>
                <a:spcPts val="1600"/>
              </a:spcBef>
              <a:spcAft>
                <a:spcPts val="0"/>
              </a:spcAft>
              <a:buClr>
                <a:schemeClr val="dk2"/>
              </a:buClr>
              <a:buSzPts val="950"/>
              <a:buChar char="○"/>
              <a:defRPr sz="950">
                <a:solidFill>
                  <a:schemeClr val="dk2"/>
                </a:solidFill>
              </a:defRPr>
            </a:lvl8pPr>
            <a:lvl9pPr marL="4114800" lvl="8" indent="-288925">
              <a:spcBef>
                <a:spcPts val="1600"/>
              </a:spcBef>
              <a:spcAft>
                <a:spcPts val="1600"/>
              </a:spcAft>
              <a:buClr>
                <a:schemeClr val="dk2"/>
              </a:buClr>
              <a:buSzPts val="950"/>
              <a:buChar char="■"/>
              <a:defRPr sz="95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31" name="Google Shape;31;p5"/>
          <p:cNvSpPr txBox="1">
            <a:spLocks noGrp="1"/>
          </p:cNvSpPr>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160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a:spLocks noGrp="1"/>
          </p:cNvSpPr>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6" name="Google Shape;66;p13"/>
          <p:cNvSpPr txBox="1">
            <a:spLocks noGrp="1"/>
          </p:cNvSpPr>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7" name="Google Shape;67;p13"/>
          <p:cNvSpPr txBox="1">
            <a:spLocks noGrp="1"/>
          </p:cNvSpPr>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68" name="Google Shape;68;p13"/>
          <p:cNvSpPr txBox="1">
            <a:spLocks noGrp="1"/>
          </p:cNvSpPr>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69" name="Google Shape;69;p13"/>
          <p:cNvSpPr txBox="1">
            <a:spLocks noGrp="1"/>
          </p:cNvSpPr>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0" name="Google Shape;70;p13"/>
          <p:cNvSpPr txBox="1">
            <a:spLocks noGrp="1"/>
          </p:cNvSpPr>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1" name="Google Shape;71;p13"/>
          <p:cNvSpPr txBox="1">
            <a:spLocks noGrp="1"/>
          </p:cNvSpPr>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a:endParaRPr/>
          </a:p>
        </p:txBody>
      </p:sp>
      <p:sp>
        <p:nvSpPr>
          <p:cNvPr id="72" name="Google Shape;72;p13"/>
          <p:cNvSpPr txBox="1">
            <a:spLocks noGrp="1"/>
          </p:cNvSpPr>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73" name="Google Shape;73;p13"/>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84"/>
        <p:cNvGrpSpPr/>
        <p:nvPr/>
      </p:nvGrpSpPr>
      <p:grpSpPr>
        <a:xfrm>
          <a:off x="0" y="0"/>
          <a:ext cx="0" cy="0"/>
          <a:chOff x="0" y="0"/>
          <a:chExt cx="0" cy="0"/>
        </a:xfrm>
      </p:grpSpPr>
      <p:pic>
        <p:nvPicPr>
          <p:cNvPr id="85" name="Google Shape;85;p15"/>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86" name="Google Shape;86;p15"/>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87" name="Google Shape;87;p15"/>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88" name="Google Shape;88;p15"/>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89" name="Google Shape;89;p15"/>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90" name="Google Shape;90;p15"/>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7"/>
        <p:cNvGrpSpPr/>
        <p:nvPr/>
      </p:nvGrpSpPr>
      <p:grpSpPr>
        <a:xfrm>
          <a:off x="0" y="0"/>
          <a:ext cx="0" cy="0"/>
          <a:chOff x="0" y="0"/>
          <a:chExt cx="0" cy="0"/>
        </a:xfrm>
      </p:grpSpPr>
      <p:pic>
        <p:nvPicPr>
          <p:cNvPr id="158" name="Google Shape;158;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 id="2147483659" r:id="rId7"/>
    <p:sldLayoutId id="2147483661"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0" name="Google Shape;170;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ctrTitle"/>
          </p:nvPr>
        </p:nvSpPr>
        <p:spPr>
          <a:xfrm>
            <a:off x="1532100" y="14526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3200" dirty="0">
                <a:solidFill>
                  <a:schemeClr val="bg2">
                    <a:lumMod val="50000"/>
                  </a:schemeClr>
                </a:solidFill>
              </a:rPr>
              <a:t>Videojuego:</a:t>
            </a:r>
            <a:r>
              <a:rPr lang="es-MX" sz="3200" dirty="0"/>
              <a:t> Estrategia de enseñanza para el rápido aprendizaje de calculo diferencial</a:t>
            </a:r>
            <a:endParaRPr lang="es-MX" sz="3200" dirty="0">
              <a:solidFill>
                <a:schemeClr val="accent2"/>
              </a:solidFill>
            </a:endParaRPr>
          </a:p>
        </p:txBody>
      </p:sp>
      <p:sp>
        <p:nvSpPr>
          <p:cNvPr id="177" name="Google Shape;177;p29"/>
          <p:cNvSpPr txBox="1">
            <a:spLocks noGrp="1"/>
          </p:cNvSpPr>
          <p:nvPr>
            <p:ph type="subTitle" idx="1"/>
          </p:nvPr>
        </p:nvSpPr>
        <p:spPr>
          <a:xfrm>
            <a:off x="1643842" y="3791765"/>
            <a:ext cx="1484965"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Algoritmos y Programacion</a:t>
            </a:r>
            <a:endParaRPr b="0" dirty="0"/>
          </a:p>
        </p:txBody>
      </p:sp>
      <p:sp>
        <p:nvSpPr>
          <p:cNvPr id="178" name="Google Shape;178;p29"/>
          <p:cNvSpPr/>
          <p:nvPr/>
        </p:nvSpPr>
        <p:spPr>
          <a:xfrm>
            <a:off x="2689468" y="2983541"/>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79" name="Google Shape;179;p29"/>
          <p:cNvSpPr/>
          <p:nvPr/>
        </p:nvSpPr>
        <p:spPr>
          <a:xfrm>
            <a:off x="5858717" y="2954389"/>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80" name="Google Shape;180;p29"/>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81" name="Google Shape;181;p29"/>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182" name="Google Shape;182;p29"/>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
        <p:nvSpPr>
          <p:cNvPr id="10" name="CuadroTexto 9">
            <a:extLst>
              <a:ext uri="{FF2B5EF4-FFF2-40B4-BE49-F238E27FC236}">
                <a16:creationId xmlns:a16="http://schemas.microsoft.com/office/drawing/2014/main" id="{95417B16-FC5B-47EA-84CE-8B1DA2AB6F69}"/>
              </a:ext>
            </a:extLst>
          </p:cNvPr>
          <p:cNvSpPr txBox="1"/>
          <p:nvPr/>
        </p:nvSpPr>
        <p:spPr>
          <a:xfrm>
            <a:off x="2139696" y="627396"/>
            <a:ext cx="4864608" cy="461665"/>
          </a:xfrm>
          <a:prstGeom prst="rect">
            <a:avLst/>
          </a:prstGeom>
          <a:noFill/>
        </p:spPr>
        <p:txBody>
          <a:bodyPr wrap="square">
            <a:spAutoFit/>
          </a:bodyPr>
          <a:lstStyle/>
          <a:p>
            <a:pPr algn="ctr"/>
            <a:r>
              <a:rPr lang="es-MX" sz="2400" dirty="0">
                <a:solidFill>
                  <a:srgbClr val="002060"/>
                </a:solidFill>
                <a:latin typeface="Concert One" panose="020B0604020202020204" charset="0"/>
              </a:rPr>
              <a:t>PROYECTO INTEGRADOR</a:t>
            </a:r>
          </a:p>
        </p:txBody>
      </p:sp>
      <p:sp>
        <p:nvSpPr>
          <p:cNvPr id="14" name="CuadroTexto 13">
            <a:extLst>
              <a:ext uri="{FF2B5EF4-FFF2-40B4-BE49-F238E27FC236}">
                <a16:creationId xmlns:a16="http://schemas.microsoft.com/office/drawing/2014/main" id="{3FB3B706-EB55-41C8-8E66-F7B2C0B2CCAE}"/>
              </a:ext>
            </a:extLst>
          </p:cNvPr>
          <p:cNvSpPr txBox="1"/>
          <p:nvPr/>
        </p:nvSpPr>
        <p:spPr>
          <a:xfrm>
            <a:off x="2706300" y="3526161"/>
            <a:ext cx="4255383" cy="1456745"/>
          </a:xfrm>
          <a:prstGeom prst="rect">
            <a:avLst/>
          </a:prstGeom>
          <a:noFill/>
        </p:spPr>
        <p:txBody>
          <a:bodyPr wrap="square">
            <a:spAutoFit/>
          </a:bodyPr>
          <a:lstStyle/>
          <a:p>
            <a:pPr algn="ctr">
              <a:lnSpc>
                <a:spcPct val="107000"/>
              </a:lnSpc>
              <a:spcAft>
                <a:spcPts val="800"/>
              </a:spcAft>
            </a:pPr>
            <a:r>
              <a:rPr lang="es-MX" sz="1200" dirty="0">
                <a:solidFill>
                  <a:srgbClr val="002060"/>
                </a:solidFill>
                <a:latin typeface="Concert One" panose="020B0604020202020204" charset="0"/>
              </a:rPr>
              <a:t>INTEGRANTES:  </a:t>
            </a:r>
            <a:r>
              <a:rPr lang="es-MX" sz="1200" b="1" dirty="0">
                <a:effectLst/>
                <a:latin typeface="Calibri" panose="020F0502020204030204" pitchFamily="34" charset="0"/>
                <a:ea typeface="Calibri" panose="020F0502020204030204" pitchFamily="34" charset="0"/>
                <a:cs typeface="Times New Roman" panose="02020603050405020304" pitchFamily="18" charset="0"/>
              </a:rPr>
              <a:t>PAULO ALBERTO LOPEZ RIOS  741876</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200" b="1" dirty="0">
                <a:effectLst/>
                <a:latin typeface="Calibri" panose="020F0502020204030204" pitchFamily="34" charset="0"/>
                <a:ea typeface="Calibri" panose="020F0502020204030204" pitchFamily="34" charset="0"/>
                <a:cs typeface="Times New Roman" panose="02020603050405020304" pitchFamily="18" charset="0"/>
              </a:rPr>
              <a:t>                        YAMILE ALVAREZ GARCIA  738359</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200" b="1" dirty="0">
                <a:effectLst/>
                <a:latin typeface="Calibri" panose="020F0502020204030204" pitchFamily="34" charset="0"/>
                <a:ea typeface="Calibri" panose="020F0502020204030204" pitchFamily="34" charset="0"/>
                <a:cs typeface="Times New Roman" panose="02020603050405020304" pitchFamily="18" charset="0"/>
              </a:rPr>
              <a:t>                                     CARLOS ESTEBAN CALZADA DIAZ  738803</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s-MX" dirty="0">
              <a:solidFill>
                <a:srgbClr val="002060"/>
              </a:solidFill>
              <a:latin typeface="Concert One" panose="020B0604020202020204" charset="0"/>
            </a:endParaRPr>
          </a:p>
          <a:p>
            <a:pPr algn="ctr"/>
            <a:endParaRPr lang="es-MX" sz="1400" dirty="0">
              <a:solidFill>
                <a:srgbClr val="002060"/>
              </a:solidFill>
              <a:latin typeface="Concert One" panose="020B0604020202020204"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1836900" y="711175"/>
            <a:ext cx="5470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INTRODUCCION</a:t>
            </a:r>
            <a:endParaRPr dirty="0"/>
          </a:p>
        </p:txBody>
      </p:sp>
      <p:sp>
        <p:nvSpPr>
          <p:cNvPr id="188" name="Google Shape;188;p30"/>
          <p:cNvSpPr txBox="1">
            <a:spLocks noGrp="1"/>
          </p:cNvSpPr>
          <p:nvPr>
            <p:ph type="body" idx="1"/>
          </p:nvPr>
        </p:nvSpPr>
        <p:spPr>
          <a:xfrm>
            <a:off x="1398275" y="1401825"/>
            <a:ext cx="6963300" cy="3063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MX" sz="20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Hoy en día, las clases de matemáticas son demasiado rígidas y mecánicas, razón por la cual, la mayoría de los estudiantes no toman interés en estas, obligando a los docentes a crear nuevas estrategias de mejoramiento en el desarrollo de estas, buscando captar la total atención e interés de los estudiantes. </a:t>
            </a:r>
            <a:endParaRPr sz="2000" dirty="0">
              <a:latin typeface="Comic Sans MS" panose="030F0702030302020204" pitchFamily="66"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idx="8"/>
          </p:nvPr>
        </p:nvSpPr>
        <p:spPr>
          <a:xfrm>
            <a:off x="712749" y="536747"/>
            <a:ext cx="312808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ALCANCE DEL PROYECTO</a:t>
            </a:r>
            <a:endParaRPr dirty="0"/>
          </a:p>
        </p:txBody>
      </p:sp>
      <p:sp>
        <p:nvSpPr>
          <p:cNvPr id="195" name="Google Shape;195;p31"/>
          <p:cNvSpPr/>
          <p:nvPr/>
        </p:nvSpPr>
        <p:spPr>
          <a:xfrm>
            <a:off x="7639575" y="711175"/>
            <a:ext cx="674863" cy="488424"/>
          </a:xfrm>
          <a:custGeom>
            <a:avLst/>
            <a:gdLst/>
            <a:ahLst/>
            <a:cxnLst/>
            <a:rect l="l" t="t" r="r" b="b"/>
            <a:pathLst>
              <a:path w="35347" h="25582" extrusionOk="0">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1"/>
          <p:cNvSpPr/>
          <p:nvPr/>
        </p:nvSpPr>
        <p:spPr>
          <a:xfrm>
            <a:off x="7125750" y="544900"/>
            <a:ext cx="564034" cy="445373"/>
          </a:xfrm>
          <a:custGeom>
            <a:avLst/>
            <a:gdLst/>
            <a:ahLst/>
            <a:cxnLst/>
            <a:rect l="l" t="t" r="r" b="b"/>
            <a:pathLst>
              <a:path w="39020" h="30811" extrusionOk="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1"/>
          <p:cNvSpPr txBox="1">
            <a:spLocks noGrp="1"/>
          </p:cNvSpPr>
          <p:nvPr>
            <p:ph type="subTitle" idx="3"/>
          </p:nvPr>
        </p:nvSpPr>
        <p:spPr>
          <a:xfrm>
            <a:off x="5021918" y="1341860"/>
            <a:ext cx="3366984" cy="3229057"/>
          </a:xfrm>
          <a:prstGeom prst="rect">
            <a:avLst/>
          </a:prstGeom>
        </p:spPr>
        <p:txBody>
          <a:bodyPr spcFirstLastPara="1" wrap="square" lIns="91425" tIns="91425" rIns="91425" bIns="91425" anchor="t" anchorCtr="0">
            <a:noAutofit/>
          </a:bodyPr>
          <a:lstStyle/>
          <a:p>
            <a:pPr marL="0" indent="0" algn="just">
              <a:buClr>
                <a:schemeClr val="dk1"/>
              </a:buClr>
              <a:buSzPts val="1100"/>
            </a:pPr>
            <a:r>
              <a:rPr lang="es-MX" sz="1800" dirty="0">
                <a:solidFill>
                  <a:srgbClr val="000000"/>
                </a:solidFill>
                <a:latin typeface="Comic Sans MS" panose="030F0702030302020204" pitchFamily="66" charset="0"/>
                <a:ea typeface="Calibri" panose="020F0502020204030204" pitchFamily="34" charset="0"/>
                <a:cs typeface="Times New Roman" panose="02020603050405020304" pitchFamily="18" charset="0"/>
              </a:rPr>
              <a:t>U</a:t>
            </a:r>
            <a:r>
              <a:rPr lang="es-MX" sz="18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tilizamos las principales formulas y palabras fáciles de comprender  y a la vez competitivas para que el proceso de aprendizaje en la materia de Calculo Diferencial sea más fácil de llevar, ya que servirá para incrementar un tanto por ciento el lenguaje y conocimiento matemático de los estudiantes.</a:t>
            </a:r>
            <a:endParaRPr lang="es-MX" sz="1800" dirty="0">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dirty="0"/>
          </a:p>
        </p:txBody>
      </p:sp>
      <p:pic>
        <p:nvPicPr>
          <p:cNvPr id="205" name="Google Shape;205;p31"/>
          <p:cNvPicPr preferRelativeResize="0"/>
          <p:nvPr/>
        </p:nvPicPr>
        <p:blipFill>
          <a:blip r:embed="rId3">
            <a:alphaModFix amt="80000"/>
          </a:blip>
          <a:stretch>
            <a:fillRect/>
          </a:stretch>
        </p:blipFill>
        <p:spPr>
          <a:xfrm rot="-8782544" flipH="1">
            <a:off x="3146880" y="854431"/>
            <a:ext cx="1124399" cy="510031"/>
          </a:xfrm>
          <a:prstGeom prst="rect">
            <a:avLst/>
          </a:prstGeom>
          <a:noFill/>
          <a:ln>
            <a:noFill/>
          </a:ln>
        </p:spPr>
      </p:pic>
      <p:sp>
        <p:nvSpPr>
          <p:cNvPr id="3" name="Subtítulo 2">
            <a:extLst>
              <a:ext uri="{FF2B5EF4-FFF2-40B4-BE49-F238E27FC236}">
                <a16:creationId xmlns:a16="http://schemas.microsoft.com/office/drawing/2014/main" id="{3BE50FF2-B857-402F-B704-E9B22890FC5D}"/>
              </a:ext>
            </a:extLst>
          </p:cNvPr>
          <p:cNvSpPr>
            <a:spLocks noGrp="1"/>
          </p:cNvSpPr>
          <p:nvPr>
            <p:ph type="subTitle" idx="1"/>
          </p:nvPr>
        </p:nvSpPr>
        <p:spPr>
          <a:xfrm>
            <a:off x="368641" y="1682146"/>
            <a:ext cx="3816295" cy="3229057"/>
          </a:xfrm>
        </p:spPr>
        <p:txBody>
          <a:bodyPr/>
          <a:lstStyle/>
          <a:p>
            <a:pPr algn="just"/>
            <a:r>
              <a:rPr lang="es-MX" sz="18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Realizamos este videojuego de memoria como proyecto pedagógico porque es una forma interactiva en la que los estudiantes se pueden relacionar con algún tema, como también es una forma didáctica con la cual se puede facilitar la capacidad de comprensión  al mensaje, </a:t>
            </a:r>
            <a:endParaRPr lang="es-MX" dirty="0">
              <a:latin typeface="Comic Sans MS" panose="030F0702030302020204" pitchFamily="66"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1" name="Google Shape;211;p32"/>
          <p:cNvPicPr preferRelativeResize="0"/>
          <p:nvPr/>
        </p:nvPicPr>
        <p:blipFill>
          <a:blip r:embed="rId3">
            <a:alphaModFix amt="86000"/>
          </a:blip>
          <a:stretch>
            <a:fillRect/>
          </a:stretch>
        </p:blipFill>
        <p:spPr>
          <a:xfrm rot="1344117">
            <a:off x="3823916" y="759030"/>
            <a:ext cx="1496149" cy="1160650"/>
          </a:xfrm>
          <a:prstGeom prst="rect">
            <a:avLst/>
          </a:prstGeom>
          <a:noFill/>
          <a:ln>
            <a:noFill/>
          </a:ln>
        </p:spPr>
      </p:pic>
      <p:pic>
        <p:nvPicPr>
          <p:cNvPr id="212" name="Google Shape;212;p32"/>
          <p:cNvPicPr preferRelativeResize="0"/>
          <p:nvPr/>
        </p:nvPicPr>
        <p:blipFill rotWithShape="1">
          <a:blip r:embed="rId4">
            <a:alphaModFix/>
          </a:blip>
          <a:srcRect t="16970" r="8892" b="21025"/>
          <a:stretch/>
        </p:blipFill>
        <p:spPr>
          <a:xfrm rot="10800000">
            <a:off x="833700" y="1225600"/>
            <a:ext cx="2036850" cy="810276"/>
          </a:xfrm>
          <a:prstGeom prst="rect">
            <a:avLst/>
          </a:prstGeom>
          <a:noFill/>
          <a:ln>
            <a:noFill/>
          </a:ln>
        </p:spPr>
      </p:pic>
      <p:pic>
        <p:nvPicPr>
          <p:cNvPr id="213" name="Google Shape;213;p32"/>
          <p:cNvPicPr preferRelativeResize="0"/>
          <p:nvPr/>
        </p:nvPicPr>
        <p:blipFill rotWithShape="1">
          <a:blip r:embed="rId5">
            <a:alphaModFix/>
          </a:blip>
          <a:srcRect t="16734" r="8892" b="18300"/>
          <a:stretch/>
        </p:blipFill>
        <p:spPr>
          <a:xfrm rot="10800000">
            <a:off x="833700" y="1737957"/>
            <a:ext cx="2036850" cy="846042"/>
          </a:xfrm>
          <a:prstGeom prst="rect">
            <a:avLst/>
          </a:prstGeom>
          <a:noFill/>
          <a:ln>
            <a:noFill/>
          </a:ln>
        </p:spPr>
      </p:pic>
      <p:sp>
        <p:nvSpPr>
          <p:cNvPr id="214" name="Google Shape;214;p32"/>
          <p:cNvSpPr txBox="1">
            <a:spLocks noGrp="1"/>
          </p:cNvSpPr>
          <p:nvPr>
            <p:ph type="title"/>
          </p:nvPr>
        </p:nvSpPr>
        <p:spPr>
          <a:xfrm>
            <a:off x="2555691" y="922257"/>
            <a:ext cx="4032600" cy="81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REQUERIMIENTOS</a:t>
            </a:r>
            <a:endParaRPr dirty="0"/>
          </a:p>
        </p:txBody>
      </p:sp>
      <p:sp>
        <p:nvSpPr>
          <p:cNvPr id="215" name="Google Shape;215;p32"/>
          <p:cNvSpPr txBox="1">
            <a:spLocks noGrp="1"/>
          </p:cNvSpPr>
          <p:nvPr>
            <p:ph type="subTitle" idx="1"/>
          </p:nvPr>
        </p:nvSpPr>
        <p:spPr>
          <a:xfrm>
            <a:off x="2694432" y="1737957"/>
            <a:ext cx="4275907" cy="236199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18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El videojuego se desarrolla con ayuda de la librería </a:t>
            </a:r>
            <a:r>
              <a:rPr lang="es-MX" sz="1800" dirty="0" err="1">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PyGame</a:t>
            </a:r>
            <a:r>
              <a:rPr lang="es-MX" sz="18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 </a:t>
            </a:r>
          </a:p>
          <a:p>
            <a:pPr marL="0" lvl="0" indent="0" algn="just" rtl="0">
              <a:spcBef>
                <a:spcPts val="0"/>
              </a:spcBef>
              <a:spcAft>
                <a:spcPts val="0"/>
              </a:spcAft>
              <a:buNone/>
            </a:pPr>
            <a:r>
              <a:rPr lang="es-MX" sz="18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Utiliza imágenes de formularios </a:t>
            </a:r>
            <a:endParaRPr lang="es-MX" sz="1800" dirty="0">
              <a:solidFill>
                <a:srgbClr val="000000"/>
              </a:solidFill>
              <a:latin typeface="Comic Sans MS" panose="030F0702030302020204" pitchFamily="66" charset="0"/>
              <a:ea typeface="Calibri" panose="020F0502020204030204" pitchFamily="34" charset="0"/>
              <a:cs typeface="Times New Roman" panose="02020603050405020304" pitchFamily="18" charset="0"/>
            </a:endParaRPr>
          </a:p>
          <a:p>
            <a:pPr marL="0" lvl="0" indent="0" algn="just" rtl="0">
              <a:spcBef>
                <a:spcPts val="0"/>
              </a:spcBef>
              <a:spcAft>
                <a:spcPts val="0"/>
              </a:spcAft>
              <a:buNone/>
            </a:pPr>
            <a:r>
              <a:rPr lang="es-MX" sz="18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En el inicio del juego deberá mostrar todas las imágenes del formulario originales y sin ser ocultadas esto para que el jugador pueda estudiar o repasarlas</a:t>
            </a:r>
          </a:p>
          <a:p>
            <a:pPr marL="0" lvl="0" indent="0" algn="just" rtl="0">
              <a:spcBef>
                <a:spcPts val="0"/>
              </a:spcBef>
              <a:spcAft>
                <a:spcPts val="0"/>
              </a:spcAft>
              <a:buNone/>
            </a:pPr>
            <a:r>
              <a:rPr lang="es-MX" sz="1800" dirty="0">
                <a:solidFill>
                  <a:srgbClr val="000000"/>
                </a:solidFill>
                <a:latin typeface="Comic Sans MS" panose="030F0702030302020204" pitchFamily="66" charset="0"/>
                <a:cs typeface="Times New Roman" panose="02020603050405020304" pitchFamily="18" charset="0"/>
              </a:rPr>
              <a:t>Entre otros mas…</a:t>
            </a:r>
            <a:endParaRPr lang="es-MX" dirty="0">
              <a:latin typeface="Comic Sans MS" panose="030F0702030302020204" pitchFamily="66" charset="0"/>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body" idx="1"/>
          </p:nvPr>
        </p:nvSpPr>
        <p:spPr>
          <a:xfrm>
            <a:off x="439396" y="815364"/>
            <a:ext cx="4062487" cy="3212317"/>
          </a:xfrm>
          <a:prstGeom prst="rect">
            <a:avLst/>
          </a:prstGeom>
        </p:spPr>
        <p:txBody>
          <a:bodyPr spcFirstLastPara="1" wrap="square" lIns="91425" tIns="91425" rIns="91425" bIns="91425" anchor="t" anchorCtr="0">
            <a:noAutofit/>
          </a:bodyPr>
          <a:lstStyle/>
          <a:p>
            <a:pPr marL="127000" indent="0" algn="just">
              <a:lnSpc>
                <a:spcPct val="107000"/>
              </a:lnSpc>
              <a:spcAft>
                <a:spcPts val="800"/>
              </a:spcAft>
              <a:buNone/>
            </a:pPr>
            <a:r>
              <a:rPr lang="es-MX" sz="14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En el inicio del juego deberá mostrar todas las imágenes del formulario originales y sin ser ocultadas esto para que el jugador pueda estudiar o repasarlas.</a:t>
            </a:r>
            <a:endParaRPr lang="es-MX" sz="1400" dirty="0">
              <a:effectLst/>
              <a:latin typeface="Comic Sans MS" panose="030F0702030302020204" pitchFamily="66" charset="0"/>
              <a:ea typeface="Calibri" panose="020F0502020204030204" pitchFamily="34" charset="0"/>
              <a:cs typeface="Times New Roman" panose="02020603050405020304" pitchFamily="18" charset="0"/>
            </a:endParaRPr>
          </a:p>
          <a:p>
            <a:pPr marL="127000" indent="0" algn="just">
              <a:lnSpc>
                <a:spcPct val="107000"/>
              </a:lnSpc>
              <a:spcAft>
                <a:spcPts val="800"/>
              </a:spcAft>
              <a:buNone/>
            </a:pPr>
            <a:r>
              <a:rPr lang="es-MX" sz="14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En cuanto se hace clic en el botón de “Iniciar juego” </a:t>
            </a:r>
            <a:r>
              <a:rPr lang="es-MX" sz="1400" b="1"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las imágenes son mezcladas</a:t>
            </a:r>
            <a:r>
              <a:rPr lang="es-MX" sz="14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 y ahora se muestra el lado oculto de cada tarjeta o carta.</a:t>
            </a:r>
            <a:endParaRPr lang="es-MX" sz="1400" dirty="0">
              <a:effectLst/>
              <a:latin typeface="Comic Sans MS" panose="030F0702030302020204" pitchFamily="66" charset="0"/>
              <a:ea typeface="Calibri" panose="020F0502020204030204" pitchFamily="34" charset="0"/>
              <a:cs typeface="Times New Roman" panose="02020603050405020304" pitchFamily="18" charset="0"/>
            </a:endParaRPr>
          </a:p>
          <a:p>
            <a:pPr marL="127000" indent="0" algn="just">
              <a:lnSpc>
                <a:spcPct val="107000"/>
              </a:lnSpc>
              <a:spcAft>
                <a:spcPts val="800"/>
              </a:spcAft>
              <a:buNone/>
            </a:pPr>
            <a:r>
              <a:rPr lang="es-MX" sz="14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Al hacer clic en cada imagen, la misma gira o “se voltea” para mostrar la imagen real. Y después se puede buscar su pareja.</a:t>
            </a:r>
            <a:endParaRPr lang="es-MX" sz="1400" dirty="0">
              <a:effectLst/>
              <a:latin typeface="Comic Sans MS" panose="030F0702030302020204" pitchFamily="66" charset="0"/>
              <a:ea typeface="Calibri" panose="020F0502020204030204" pitchFamily="34" charset="0"/>
              <a:cs typeface="Times New Roman" panose="02020603050405020304" pitchFamily="18" charset="0"/>
            </a:endParaRPr>
          </a:p>
          <a:p>
            <a:pPr marL="127000" indent="0">
              <a:buNone/>
            </a:pPr>
            <a:r>
              <a:rPr lang="es-MX" sz="1400" dirty="0">
                <a:solidFill>
                  <a:srgbClr val="000000"/>
                </a:solidFill>
                <a:effectLst/>
                <a:latin typeface="Comic Sans MS" panose="030F0702030302020204" pitchFamily="66" charset="0"/>
                <a:ea typeface="Calibri" panose="020F0502020204030204" pitchFamily="34" charset="0"/>
                <a:cs typeface="Times New Roman" panose="02020603050405020304" pitchFamily="18" charset="0"/>
              </a:rPr>
              <a:t>El jugador gana cuando ya no hay tarjetas ocultas; y puede volver a iniciar el juego. Cuando el juego de memoria es reiniciado, se mezclan y ocultan las imágenes. Así de manera infinita.</a:t>
            </a:r>
            <a:endParaRPr sz="1400" dirty="0">
              <a:latin typeface="Comic Sans MS" panose="030F0702030302020204" pitchFamily="66" charset="0"/>
            </a:endParaRPr>
          </a:p>
        </p:txBody>
      </p:sp>
      <p:sp>
        <p:nvSpPr>
          <p:cNvPr id="221" name="Google Shape;221;p33"/>
          <p:cNvSpPr txBox="1">
            <a:spLocks noGrp="1"/>
          </p:cNvSpPr>
          <p:nvPr>
            <p:ph type="title"/>
          </p:nvPr>
        </p:nvSpPr>
        <p:spPr>
          <a:xfrm>
            <a:off x="646913" y="304860"/>
            <a:ext cx="373075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Diseño de la solucion</a:t>
            </a:r>
            <a:endParaRPr dirty="0"/>
          </a:p>
        </p:txBody>
      </p:sp>
      <p:sp>
        <p:nvSpPr>
          <p:cNvPr id="226" name="Google Shape;226;p33"/>
          <p:cNvSpPr/>
          <p:nvPr/>
        </p:nvSpPr>
        <p:spPr>
          <a:xfrm rot="-2148808">
            <a:off x="3914689" y="537831"/>
            <a:ext cx="647414" cy="266322"/>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chemeClr val="dk1">
              <a:alpha val="26789"/>
            </a:scheme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27" name="Google Shape;227;p33"/>
          <p:cNvSpPr/>
          <p:nvPr/>
        </p:nvSpPr>
        <p:spPr>
          <a:xfrm>
            <a:off x="491746" y="3900917"/>
            <a:ext cx="504629" cy="656495"/>
          </a:xfrm>
          <a:custGeom>
            <a:avLst/>
            <a:gdLst/>
            <a:ahLst/>
            <a:cxnLst/>
            <a:rect l="l" t="t" r="r" b="b"/>
            <a:pathLst>
              <a:path w="28231" h="36727" extrusionOk="0">
                <a:moveTo>
                  <a:pt x="9835" y="1"/>
                </a:moveTo>
                <a:cubicBezTo>
                  <a:pt x="9835" y="1"/>
                  <a:pt x="9694" y="1552"/>
                  <a:pt x="8877" y="2031"/>
                </a:cubicBezTo>
                <a:cubicBezTo>
                  <a:pt x="8631" y="2175"/>
                  <a:pt x="8359" y="2226"/>
                  <a:pt x="8099" y="2226"/>
                </a:cubicBezTo>
                <a:cubicBezTo>
                  <a:pt x="7495" y="2226"/>
                  <a:pt x="6956" y="1955"/>
                  <a:pt x="6956" y="1955"/>
                </a:cubicBezTo>
                <a:cubicBezTo>
                  <a:pt x="6956" y="1955"/>
                  <a:pt x="6815" y="3468"/>
                  <a:pt x="5944" y="3979"/>
                </a:cubicBezTo>
                <a:cubicBezTo>
                  <a:pt x="5694" y="4127"/>
                  <a:pt x="5367" y="4179"/>
                  <a:pt x="5027" y="4179"/>
                </a:cubicBezTo>
                <a:cubicBezTo>
                  <a:pt x="4189" y="4179"/>
                  <a:pt x="3277" y="3860"/>
                  <a:pt x="3277" y="3860"/>
                </a:cubicBezTo>
                <a:cubicBezTo>
                  <a:pt x="3277" y="3860"/>
                  <a:pt x="2940" y="5492"/>
                  <a:pt x="2363" y="5830"/>
                </a:cubicBezTo>
                <a:cubicBezTo>
                  <a:pt x="2184" y="5936"/>
                  <a:pt x="1888" y="5973"/>
                  <a:pt x="1566" y="5973"/>
                </a:cubicBezTo>
                <a:cubicBezTo>
                  <a:pt x="850" y="5973"/>
                  <a:pt x="1" y="5792"/>
                  <a:pt x="1" y="5792"/>
                </a:cubicBezTo>
                <a:lnTo>
                  <a:pt x="1" y="5792"/>
                </a:lnTo>
                <a:lnTo>
                  <a:pt x="18233" y="36726"/>
                </a:lnTo>
                <a:cubicBezTo>
                  <a:pt x="18569" y="35013"/>
                  <a:pt x="19849" y="34712"/>
                  <a:pt x="20707" y="34712"/>
                </a:cubicBezTo>
                <a:cubicBezTo>
                  <a:pt x="21170" y="34712"/>
                  <a:pt x="21509" y="34800"/>
                  <a:pt x="21509" y="34800"/>
                </a:cubicBezTo>
                <a:cubicBezTo>
                  <a:pt x="21509" y="34800"/>
                  <a:pt x="22048" y="33624"/>
                  <a:pt x="22685" y="33053"/>
                </a:cubicBezTo>
                <a:cubicBezTo>
                  <a:pt x="22886" y="32873"/>
                  <a:pt x="23195" y="32811"/>
                  <a:pt x="23525" y="32811"/>
                </a:cubicBezTo>
                <a:cubicBezTo>
                  <a:pt x="24241" y="32811"/>
                  <a:pt x="25052" y="33102"/>
                  <a:pt x="25052" y="33102"/>
                </a:cubicBezTo>
                <a:cubicBezTo>
                  <a:pt x="25052" y="33102"/>
                  <a:pt x="25237" y="31431"/>
                  <a:pt x="25961" y="31006"/>
                </a:cubicBezTo>
                <a:cubicBezTo>
                  <a:pt x="26140" y="30901"/>
                  <a:pt x="26369" y="30861"/>
                  <a:pt x="26614" y="30861"/>
                </a:cubicBezTo>
                <a:cubicBezTo>
                  <a:pt x="27354" y="30861"/>
                  <a:pt x="28231" y="31224"/>
                  <a:pt x="28231" y="31224"/>
                </a:cubicBezTo>
                <a:lnTo>
                  <a:pt x="9835" y="1"/>
                </a:ln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228" name="Google Shape;228;p33"/>
          <p:cNvPicPr preferRelativeResize="0"/>
          <p:nvPr/>
        </p:nvPicPr>
        <p:blipFill>
          <a:blip r:embed="rId3">
            <a:alphaModFix amt="80000"/>
          </a:blip>
          <a:stretch>
            <a:fillRect/>
          </a:stretch>
        </p:blipFill>
        <p:spPr>
          <a:xfrm rot="9697911" flipH="1">
            <a:off x="4148899" y="225495"/>
            <a:ext cx="1579416" cy="916953"/>
          </a:xfrm>
          <a:prstGeom prst="rect">
            <a:avLst/>
          </a:prstGeom>
          <a:noFill/>
          <a:ln>
            <a:noFill/>
          </a:ln>
        </p:spPr>
      </p:pic>
      <p:pic>
        <p:nvPicPr>
          <p:cNvPr id="11" name="Imagen 10" descr="Diagrama&#10;&#10;Descripción generada automáticamente">
            <a:extLst>
              <a:ext uri="{FF2B5EF4-FFF2-40B4-BE49-F238E27FC236}">
                <a16:creationId xmlns:a16="http://schemas.microsoft.com/office/drawing/2014/main" id="{43C9342B-8815-4764-96EA-9FBCDF9714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1673" y="373591"/>
            <a:ext cx="3635414" cy="43429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4" name="Google Shape;234;p34"/>
          <p:cNvSpPr txBox="1">
            <a:spLocks noGrp="1"/>
          </p:cNvSpPr>
          <p:nvPr>
            <p:ph type="subTitle" idx="1"/>
          </p:nvPr>
        </p:nvSpPr>
        <p:spPr>
          <a:xfrm>
            <a:off x="3250024" y="288273"/>
            <a:ext cx="2573784"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IMPLEMENTACIÓN</a:t>
            </a:r>
          </a:p>
        </p:txBody>
      </p:sp>
      <p:pic>
        <p:nvPicPr>
          <p:cNvPr id="235" name="Google Shape;235;p34"/>
          <p:cNvPicPr preferRelativeResize="0"/>
          <p:nvPr/>
        </p:nvPicPr>
        <p:blipFill>
          <a:blip r:embed="rId3">
            <a:alphaModFix/>
          </a:blip>
          <a:stretch>
            <a:fillRect/>
          </a:stretch>
        </p:blipFill>
        <p:spPr>
          <a:xfrm rot="-695460">
            <a:off x="7314564" y="-251191"/>
            <a:ext cx="1796100" cy="2099898"/>
          </a:xfrm>
          <a:prstGeom prst="rect">
            <a:avLst/>
          </a:prstGeom>
          <a:noFill/>
          <a:ln>
            <a:noFill/>
          </a:ln>
          <a:effectLst>
            <a:outerShdw blurRad="57150" dist="19050" dir="5400000" algn="bl" rotWithShape="0">
              <a:srgbClr val="000000">
                <a:alpha val="50000"/>
              </a:srgbClr>
            </a:outerShdw>
          </a:effectLst>
        </p:spPr>
      </p:pic>
      <p:grpSp>
        <p:nvGrpSpPr>
          <p:cNvPr id="236" name="Google Shape;236;p34"/>
          <p:cNvGrpSpPr/>
          <p:nvPr/>
        </p:nvGrpSpPr>
        <p:grpSpPr>
          <a:xfrm>
            <a:off x="7894886" y="516236"/>
            <a:ext cx="824184" cy="712067"/>
            <a:chOff x="2341425" y="238100"/>
            <a:chExt cx="1328900" cy="1148125"/>
          </a:xfrm>
        </p:grpSpPr>
        <p:sp>
          <p:nvSpPr>
            <p:cNvPr id="237" name="Google Shape;237;p34"/>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Imagen 6">
            <a:extLst>
              <a:ext uri="{FF2B5EF4-FFF2-40B4-BE49-F238E27FC236}">
                <a16:creationId xmlns:a16="http://schemas.microsoft.com/office/drawing/2014/main" id="{F4768151-77F2-40A3-AE5F-6A077C809F80}"/>
              </a:ext>
            </a:extLst>
          </p:cNvPr>
          <p:cNvPicPr>
            <a:picLocks noChangeAspect="1"/>
          </p:cNvPicPr>
          <p:nvPr/>
        </p:nvPicPr>
        <p:blipFill>
          <a:blip r:embed="rId4"/>
          <a:stretch>
            <a:fillRect/>
          </a:stretch>
        </p:blipFill>
        <p:spPr>
          <a:xfrm>
            <a:off x="1372077" y="1198233"/>
            <a:ext cx="1409897" cy="962159"/>
          </a:xfrm>
          <a:prstGeom prst="rect">
            <a:avLst/>
          </a:prstGeom>
        </p:spPr>
      </p:pic>
      <p:pic>
        <p:nvPicPr>
          <p:cNvPr id="9" name="Imagen 8">
            <a:extLst>
              <a:ext uri="{FF2B5EF4-FFF2-40B4-BE49-F238E27FC236}">
                <a16:creationId xmlns:a16="http://schemas.microsoft.com/office/drawing/2014/main" id="{014978DE-6451-4818-909B-B19CC0F69AE8}"/>
              </a:ext>
            </a:extLst>
          </p:cNvPr>
          <p:cNvPicPr>
            <a:picLocks noChangeAspect="1"/>
          </p:cNvPicPr>
          <p:nvPr/>
        </p:nvPicPr>
        <p:blipFill>
          <a:blip r:embed="rId5"/>
          <a:stretch>
            <a:fillRect/>
          </a:stretch>
        </p:blipFill>
        <p:spPr>
          <a:xfrm>
            <a:off x="3041282" y="1716019"/>
            <a:ext cx="5468113" cy="1848108"/>
          </a:xfrm>
          <a:prstGeom prst="rect">
            <a:avLst/>
          </a:prstGeom>
        </p:spPr>
      </p:pic>
      <p:pic>
        <p:nvPicPr>
          <p:cNvPr id="11" name="Imagen 10">
            <a:extLst>
              <a:ext uri="{FF2B5EF4-FFF2-40B4-BE49-F238E27FC236}">
                <a16:creationId xmlns:a16="http://schemas.microsoft.com/office/drawing/2014/main" id="{CC097016-4C54-49F1-BBB4-D1447C79B169}"/>
              </a:ext>
            </a:extLst>
          </p:cNvPr>
          <p:cNvPicPr>
            <a:picLocks noChangeAspect="1"/>
          </p:cNvPicPr>
          <p:nvPr/>
        </p:nvPicPr>
        <p:blipFill>
          <a:blip r:embed="rId6"/>
          <a:stretch>
            <a:fillRect/>
          </a:stretch>
        </p:blipFill>
        <p:spPr>
          <a:xfrm>
            <a:off x="1372077" y="3889455"/>
            <a:ext cx="4858428" cy="78115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54"/>
          <p:cNvSpPr txBox="1">
            <a:spLocks noGrp="1"/>
          </p:cNvSpPr>
          <p:nvPr>
            <p:ph type="title"/>
          </p:nvPr>
        </p:nvSpPr>
        <p:spPr>
          <a:xfrm>
            <a:off x="1741675" y="508065"/>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CÓDIGO</a:t>
            </a:r>
            <a:endParaRPr dirty="0"/>
          </a:p>
        </p:txBody>
      </p:sp>
      <p:sp>
        <p:nvSpPr>
          <p:cNvPr id="582" name="Google Shape;582;p54"/>
          <p:cNvSpPr txBox="1">
            <a:spLocks noGrp="1"/>
          </p:cNvSpPr>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583" name="Google Shape;583;p54"/>
          <p:cNvSpPr txBox="1">
            <a:spLocks noGrp="1"/>
          </p:cNvSpPr>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p>
            <a:pPr marL="457200" lvl="0" indent="-317500" algn="l" rtl="0">
              <a:spcBef>
                <a:spcPts val="0"/>
              </a:spcBef>
              <a:spcAft>
                <a:spcPts val="0"/>
              </a:spcAft>
              <a:buSzPts val="1400"/>
              <a:buChar char="●"/>
            </a:pPr>
            <a:endParaRPr dirty="0"/>
          </a:p>
        </p:txBody>
      </p:sp>
      <p:pic>
        <p:nvPicPr>
          <p:cNvPr id="3" name="Imagen 2">
            <a:extLst>
              <a:ext uri="{FF2B5EF4-FFF2-40B4-BE49-F238E27FC236}">
                <a16:creationId xmlns:a16="http://schemas.microsoft.com/office/drawing/2014/main" id="{AD9CA8C2-DAC8-4535-8FED-9469BE37B65C}"/>
              </a:ext>
            </a:extLst>
          </p:cNvPr>
          <p:cNvPicPr>
            <a:picLocks noChangeAspect="1"/>
          </p:cNvPicPr>
          <p:nvPr/>
        </p:nvPicPr>
        <p:blipFill>
          <a:blip r:embed="rId3"/>
          <a:stretch>
            <a:fillRect/>
          </a:stretch>
        </p:blipFill>
        <p:spPr>
          <a:xfrm>
            <a:off x="744675" y="1079669"/>
            <a:ext cx="3400900" cy="1057423"/>
          </a:xfrm>
          <a:prstGeom prst="rect">
            <a:avLst/>
          </a:prstGeom>
        </p:spPr>
      </p:pic>
      <p:pic>
        <p:nvPicPr>
          <p:cNvPr id="5" name="Imagen 4">
            <a:extLst>
              <a:ext uri="{FF2B5EF4-FFF2-40B4-BE49-F238E27FC236}">
                <a16:creationId xmlns:a16="http://schemas.microsoft.com/office/drawing/2014/main" id="{A25B3CC7-1CDD-4BFB-BBE7-BBED3B621692}"/>
              </a:ext>
            </a:extLst>
          </p:cNvPr>
          <p:cNvPicPr>
            <a:picLocks noChangeAspect="1"/>
          </p:cNvPicPr>
          <p:nvPr/>
        </p:nvPicPr>
        <p:blipFill>
          <a:blip r:embed="rId4"/>
          <a:stretch>
            <a:fillRect/>
          </a:stretch>
        </p:blipFill>
        <p:spPr>
          <a:xfrm>
            <a:off x="4796651" y="1079669"/>
            <a:ext cx="3602674" cy="1426606"/>
          </a:xfrm>
          <a:prstGeom prst="rect">
            <a:avLst/>
          </a:prstGeom>
        </p:spPr>
      </p:pic>
      <p:sp>
        <p:nvSpPr>
          <p:cNvPr id="10" name="CuadroTexto 9">
            <a:extLst>
              <a:ext uri="{FF2B5EF4-FFF2-40B4-BE49-F238E27FC236}">
                <a16:creationId xmlns:a16="http://schemas.microsoft.com/office/drawing/2014/main" id="{C367E40F-24FC-4AF0-8B02-47168084DBEC}"/>
              </a:ext>
            </a:extLst>
          </p:cNvPr>
          <p:cNvSpPr txBox="1"/>
          <p:nvPr/>
        </p:nvSpPr>
        <p:spPr>
          <a:xfrm>
            <a:off x="5966368" y="508065"/>
            <a:ext cx="4865914" cy="523220"/>
          </a:xfrm>
          <a:prstGeom prst="rect">
            <a:avLst/>
          </a:prstGeom>
          <a:noFill/>
        </p:spPr>
        <p:txBody>
          <a:bodyPr wrap="square">
            <a:spAutoFit/>
          </a:bodyPr>
          <a:lstStyle/>
          <a:p>
            <a:r>
              <a:rPr lang="en" sz="2800" b="1" dirty="0">
                <a:solidFill>
                  <a:schemeClr val="accent2"/>
                </a:solidFill>
                <a:latin typeface="Concert One" panose="020B0604020202020204" charset="0"/>
              </a:rPr>
              <a:t>CÓDIGO</a:t>
            </a:r>
            <a:endParaRPr lang="es-MX" sz="2800" b="1" dirty="0">
              <a:solidFill>
                <a:schemeClr val="accent2"/>
              </a:solidFill>
              <a:latin typeface="Concert One" panose="020B0604020202020204" charset="0"/>
            </a:endParaRPr>
          </a:p>
        </p:txBody>
      </p:sp>
      <p:pic>
        <p:nvPicPr>
          <p:cNvPr id="8" name="Imagen 7">
            <a:extLst>
              <a:ext uri="{FF2B5EF4-FFF2-40B4-BE49-F238E27FC236}">
                <a16:creationId xmlns:a16="http://schemas.microsoft.com/office/drawing/2014/main" id="{9580C9B6-316C-43B0-BEE7-25FB9BC2C84E}"/>
              </a:ext>
            </a:extLst>
          </p:cNvPr>
          <p:cNvPicPr>
            <a:picLocks noChangeAspect="1"/>
          </p:cNvPicPr>
          <p:nvPr/>
        </p:nvPicPr>
        <p:blipFill>
          <a:blip r:embed="rId5"/>
          <a:stretch>
            <a:fillRect/>
          </a:stretch>
        </p:blipFill>
        <p:spPr>
          <a:xfrm>
            <a:off x="730385" y="2215103"/>
            <a:ext cx="3429479" cy="924054"/>
          </a:xfrm>
          <a:prstGeom prst="rect">
            <a:avLst/>
          </a:prstGeom>
        </p:spPr>
      </p:pic>
      <p:pic>
        <p:nvPicPr>
          <p:cNvPr id="11" name="Imagen 10">
            <a:extLst>
              <a:ext uri="{FF2B5EF4-FFF2-40B4-BE49-F238E27FC236}">
                <a16:creationId xmlns:a16="http://schemas.microsoft.com/office/drawing/2014/main" id="{863781C6-0975-412A-8055-49ACB338D3DA}"/>
              </a:ext>
            </a:extLst>
          </p:cNvPr>
          <p:cNvPicPr>
            <a:picLocks noChangeAspect="1"/>
          </p:cNvPicPr>
          <p:nvPr/>
        </p:nvPicPr>
        <p:blipFill>
          <a:blip r:embed="rId6"/>
          <a:stretch>
            <a:fillRect/>
          </a:stretch>
        </p:blipFill>
        <p:spPr>
          <a:xfrm>
            <a:off x="4805925" y="2588923"/>
            <a:ext cx="2953162" cy="1200318"/>
          </a:xfrm>
          <a:prstGeom prst="rect">
            <a:avLst/>
          </a:prstGeom>
        </p:spPr>
      </p:pic>
      <p:pic>
        <p:nvPicPr>
          <p:cNvPr id="13" name="Imagen 12">
            <a:extLst>
              <a:ext uri="{FF2B5EF4-FFF2-40B4-BE49-F238E27FC236}">
                <a16:creationId xmlns:a16="http://schemas.microsoft.com/office/drawing/2014/main" id="{65F26A6B-E340-4E7E-ACAF-30257C8B051C}"/>
              </a:ext>
            </a:extLst>
          </p:cNvPr>
          <p:cNvPicPr>
            <a:picLocks noChangeAspect="1"/>
          </p:cNvPicPr>
          <p:nvPr/>
        </p:nvPicPr>
        <p:blipFill>
          <a:blip r:embed="rId7"/>
          <a:stretch>
            <a:fillRect/>
          </a:stretch>
        </p:blipFill>
        <p:spPr>
          <a:xfrm>
            <a:off x="4805925" y="3909792"/>
            <a:ext cx="2162477" cy="609685"/>
          </a:xfrm>
          <a:prstGeom prst="rect">
            <a:avLst/>
          </a:prstGeom>
        </p:spPr>
      </p:pic>
      <p:pic>
        <p:nvPicPr>
          <p:cNvPr id="15" name="Imagen 14">
            <a:extLst>
              <a:ext uri="{FF2B5EF4-FFF2-40B4-BE49-F238E27FC236}">
                <a16:creationId xmlns:a16="http://schemas.microsoft.com/office/drawing/2014/main" id="{89E50A4E-9B55-4359-9BFE-9D6E55F1BAA6}"/>
              </a:ext>
            </a:extLst>
          </p:cNvPr>
          <p:cNvPicPr>
            <a:picLocks noChangeAspect="1"/>
          </p:cNvPicPr>
          <p:nvPr/>
        </p:nvPicPr>
        <p:blipFill>
          <a:blip r:embed="rId8"/>
          <a:stretch>
            <a:fillRect/>
          </a:stretch>
        </p:blipFill>
        <p:spPr>
          <a:xfrm>
            <a:off x="744675" y="3217168"/>
            <a:ext cx="3096057" cy="1533739"/>
          </a:xfrm>
          <a:prstGeom prst="rect">
            <a:avLst/>
          </a:prstGeom>
        </p:spPr>
      </p:pic>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5"/>
          <p:cNvSpPr txBox="1">
            <a:spLocks noGrp="1"/>
          </p:cNvSpPr>
          <p:nvPr>
            <p:ph type="title"/>
          </p:nvPr>
        </p:nvSpPr>
        <p:spPr>
          <a:xfrm>
            <a:off x="1720782" y="656880"/>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PRUEBAS</a:t>
            </a:r>
            <a:endParaRPr dirty="0"/>
          </a:p>
        </p:txBody>
      </p:sp>
      <p:sp>
        <p:nvSpPr>
          <p:cNvPr id="589" name="Google Shape;589;p55"/>
          <p:cNvSpPr txBox="1">
            <a:spLocks noGrp="1"/>
          </p:cNvSpPr>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590" name="Google Shape;590;p55"/>
          <p:cNvSpPr txBox="1">
            <a:spLocks noGrp="1"/>
          </p:cNvSpPr>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p>
            <a:pPr marL="139700" lvl="0" indent="0" algn="l" rtl="0">
              <a:spcBef>
                <a:spcPts val="0"/>
              </a:spcBef>
              <a:spcAft>
                <a:spcPts val="0"/>
              </a:spcAft>
              <a:buSzPts val="1400"/>
              <a:buNone/>
            </a:pPr>
            <a:endParaRPr dirty="0"/>
          </a:p>
        </p:txBody>
      </p:sp>
      <p:pic>
        <p:nvPicPr>
          <p:cNvPr id="3" name="Imagen 2">
            <a:extLst>
              <a:ext uri="{FF2B5EF4-FFF2-40B4-BE49-F238E27FC236}">
                <a16:creationId xmlns:a16="http://schemas.microsoft.com/office/drawing/2014/main" id="{2093255F-E3BE-4236-BA8F-3FF52E034FDD}"/>
              </a:ext>
            </a:extLst>
          </p:cNvPr>
          <p:cNvPicPr>
            <a:picLocks noChangeAspect="1"/>
          </p:cNvPicPr>
          <p:nvPr/>
        </p:nvPicPr>
        <p:blipFill>
          <a:blip r:embed="rId3"/>
          <a:stretch>
            <a:fillRect/>
          </a:stretch>
        </p:blipFill>
        <p:spPr>
          <a:xfrm>
            <a:off x="1203507" y="1541421"/>
            <a:ext cx="2635023" cy="2832404"/>
          </a:xfrm>
          <a:prstGeom prst="rect">
            <a:avLst/>
          </a:prstGeom>
        </p:spPr>
      </p:pic>
      <p:pic>
        <p:nvPicPr>
          <p:cNvPr id="5" name="Imagen 4">
            <a:extLst>
              <a:ext uri="{FF2B5EF4-FFF2-40B4-BE49-F238E27FC236}">
                <a16:creationId xmlns:a16="http://schemas.microsoft.com/office/drawing/2014/main" id="{398B8E4D-8408-49D8-90DC-11C5573E446A}"/>
              </a:ext>
            </a:extLst>
          </p:cNvPr>
          <p:cNvPicPr>
            <a:picLocks noChangeAspect="1"/>
          </p:cNvPicPr>
          <p:nvPr/>
        </p:nvPicPr>
        <p:blipFill>
          <a:blip r:embed="rId4"/>
          <a:stretch>
            <a:fillRect/>
          </a:stretch>
        </p:blipFill>
        <p:spPr>
          <a:xfrm>
            <a:off x="5433866" y="1551725"/>
            <a:ext cx="2635023" cy="2822300"/>
          </a:xfrm>
          <a:prstGeom prst="rect">
            <a:avLst/>
          </a:prstGeom>
        </p:spPr>
      </p:pic>
      <p:sp>
        <p:nvSpPr>
          <p:cNvPr id="10" name="CuadroTexto 9">
            <a:extLst>
              <a:ext uri="{FF2B5EF4-FFF2-40B4-BE49-F238E27FC236}">
                <a16:creationId xmlns:a16="http://schemas.microsoft.com/office/drawing/2014/main" id="{E81BDF02-5910-4E64-9BD3-A653A2BCF9D8}"/>
              </a:ext>
            </a:extLst>
          </p:cNvPr>
          <p:cNvSpPr txBox="1"/>
          <p:nvPr/>
        </p:nvSpPr>
        <p:spPr>
          <a:xfrm>
            <a:off x="5868405" y="656880"/>
            <a:ext cx="4865914" cy="523220"/>
          </a:xfrm>
          <a:prstGeom prst="rect">
            <a:avLst/>
          </a:prstGeom>
          <a:noFill/>
        </p:spPr>
        <p:txBody>
          <a:bodyPr wrap="square">
            <a:spAutoFit/>
          </a:bodyPr>
          <a:lstStyle/>
          <a:p>
            <a:r>
              <a:rPr lang="en" sz="2800" b="1" dirty="0">
                <a:solidFill>
                  <a:schemeClr val="accent2"/>
                </a:solidFill>
                <a:latin typeface="Concert One" panose="020B0604020202020204" charset="0"/>
              </a:rPr>
              <a:t>PRUEBAS</a:t>
            </a:r>
            <a:endParaRPr lang="es-MX" sz="2800" b="1" dirty="0">
              <a:solidFill>
                <a:schemeClr val="accent2"/>
              </a:solidFill>
              <a:latin typeface="Concert One"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816"/>
        <p:cNvGrpSpPr/>
        <p:nvPr/>
      </p:nvGrpSpPr>
      <p:grpSpPr>
        <a:xfrm>
          <a:off x="0" y="0"/>
          <a:ext cx="0" cy="0"/>
          <a:chOff x="0" y="0"/>
          <a:chExt cx="0" cy="0"/>
        </a:xfrm>
      </p:grpSpPr>
      <p:pic>
        <p:nvPicPr>
          <p:cNvPr id="1026" name="Picture 2" descr="Gifs animados de mario bros | Mario y luigi, Arte de mickey mouse, Mario  bros.">
            <a:extLst>
              <a:ext uri="{FF2B5EF4-FFF2-40B4-BE49-F238E27FC236}">
                <a16:creationId xmlns:a16="http://schemas.microsoft.com/office/drawing/2014/main" id="{D5F48395-26E1-46E5-82FE-BE9BA62AE69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108413" y="1370696"/>
            <a:ext cx="4927174" cy="350291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D2A70721-21CE-4475-8B68-5EF89E094379}"/>
              </a:ext>
            </a:extLst>
          </p:cNvPr>
          <p:cNvSpPr txBox="1"/>
          <p:nvPr/>
        </p:nvSpPr>
        <p:spPr>
          <a:xfrm>
            <a:off x="1313688" y="269891"/>
            <a:ext cx="6516624" cy="707886"/>
          </a:xfrm>
          <a:prstGeom prst="rect">
            <a:avLst/>
          </a:prstGeom>
          <a:noFill/>
        </p:spPr>
        <p:txBody>
          <a:bodyPr wrap="square">
            <a:spAutoFit/>
          </a:bodyPr>
          <a:lstStyle/>
          <a:p>
            <a:r>
              <a:rPr lang="es-MX" sz="4000" dirty="0">
                <a:solidFill>
                  <a:schemeClr val="bg1"/>
                </a:solidFill>
                <a:latin typeface="Concert One" panose="020B0604020202020204" charset="0"/>
              </a:rPr>
              <a:t>GRACIAS POR SU ATENCIÓN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373</Words>
  <Application>Microsoft Office PowerPoint</Application>
  <PresentationFormat>Presentación en pantalla (16:9)</PresentationFormat>
  <Paragraphs>27</Paragraphs>
  <Slides>9</Slides>
  <Notes>9</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9</vt:i4>
      </vt:variant>
    </vt:vector>
  </HeadingPairs>
  <TitlesOfParts>
    <vt:vector size="20" baseType="lpstr">
      <vt:lpstr>Concert One</vt:lpstr>
      <vt:lpstr>Proxima Nova Semibold</vt:lpstr>
      <vt:lpstr>Comic Sans MS</vt:lpstr>
      <vt:lpstr>Arial</vt:lpstr>
      <vt:lpstr>Anonymous Pro</vt:lpstr>
      <vt:lpstr>Coming Soon</vt:lpstr>
      <vt:lpstr>Proxima Nova</vt:lpstr>
      <vt:lpstr>Calibri</vt:lpstr>
      <vt:lpstr>Roboto Mono Medium</vt:lpstr>
      <vt:lpstr>Notebook Lesson by Slidesgo</vt:lpstr>
      <vt:lpstr>Slidesgo Final Pages</vt:lpstr>
      <vt:lpstr>Videojuego: Estrategia de enseñanza para el rápido aprendizaje de calculo diferencial</vt:lpstr>
      <vt:lpstr>INTRODUCCION</vt:lpstr>
      <vt:lpstr>ALCANCE DEL PROYECTO</vt:lpstr>
      <vt:lpstr>REQUERIMIENTOS</vt:lpstr>
      <vt:lpstr>Diseño de la solucion</vt:lpstr>
      <vt:lpstr>Presentación de PowerPoint</vt:lpstr>
      <vt:lpstr>CÓDIGO</vt:lpstr>
      <vt:lpstr>PRUEBAS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Videojuego: Estrategia de enseñanza para el rápido aprendizaje de calculo diferencial</dc:title>
  <dc:creator>PAULOBETO lopez</dc:creator>
  <cp:lastModifiedBy>PAULOBETO lopez</cp:lastModifiedBy>
  <cp:revision>1</cp:revision>
  <dcterms:modified xsi:type="dcterms:W3CDTF">2021-12-02T07:56:17Z</dcterms:modified>
</cp:coreProperties>
</file>