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0DA6-1E06-1D48-1812-CADB9039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3F3C52-0B74-E1AA-E97C-F7791003B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10D6-1E4D-7454-D174-434035EA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6CC8B-56EB-AD50-B7E8-93C81DF7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A625A-CB9E-D58B-C7F4-E29B63E5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A689-5181-DB4F-5790-FE01DF1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C6859C-AC41-6B45-8A7B-4545FB3E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3F800-364C-FBE0-EDAB-0AE39D8F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EC31B-770A-6756-C9F3-9B056BE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48848-D707-16E5-36D4-7D3B0030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F59C6-6C9D-093B-4248-49DC921E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67A14-F128-93BB-9A1C-0A6609EA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E828C-C1F4-997B-6034-41215D30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155E1-9F55-36D9-E04B-1CD5988A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1DEB1-A626-111B-9E81-BC882FB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D266-9D1A-60D5-B890-D27C174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705C4-6C48-CA03-4961-68DFF8CE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022FD-26CB-14D3-CF6D-BF4A1172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0316B-32BA-85DE-6043-67EAD91E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F1094-E2E2-8EB5-2CE8-B6B10ACB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C071-8DBF-0519-7D3B-C28798FE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D3EBD-5970-B5DE-A45D-AC317203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2E960-0FEF-C73D-17CE-43192909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7C937A-CA6B-FB32-17AE-9B0FAB28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26D61-5DC6-18B8-CC21-D04CA078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6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8471C-3F21-B406-C62E-BF7CD61E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922B4-B330-A219-FF6F-0CDCF27A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840B62-3AF4-3D68-8772-D98A262D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D6F981-6F76-BCEB-1C89-90FB1B51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DB95B-A5C8-6C05-9D1B-A21112BE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A64C71-A2AB-59C2-DEFA-EBCE02C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7995-B728-2AF3-FF68-6D46C84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75EF5C-796D-58CD-DF3B-3C80DD21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94F0FF-A69D-4A0B-7DC8-A8079CAF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8A76FF-F4FA-B4C4-9D45-B127D813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19439-2ED4-376E-8145-B6D408116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524A0-9AFF-5C0D-F238-FCA3C2E3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1EC9D4-5851-BED9-4A6D-E7A0C07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498217-65EC-C43C-3488-E135B40A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BB263-6E9E-F392-57AA-95E9DAF2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7ECB49-02CC-28CE-BDCE-A5824FE4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1201FC-5C6A-E8A2-4408-6D70AD3D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7F0B43-6C29-309D-87BB-AEE100D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7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E94245-B454-528D-ADF9-E56E43A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7F97E-D464-65BB-F2E1-1ECF27D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37F645-6C1A-A541-A8FE-8D6ED9B2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FD422-8807-8308-C7AD-EFE6561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47CC7-19BE-F435-2699-EF90144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68A6E-D91D-80F3-F4B2-2D506FCB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A99268-0A5F-D391-7428-604332C8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BB8E7-3E16-097E-6771-42E17C57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90B6E9-2248-2FB2-4E8C-53D7306C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BC6C-A663-2895-9EE8-01C185ED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B0EE2E-D9A2-AF9C-70FB-FC1EFF161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3523CA-689D-3FDE-60F2-B812CE47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6DD42-7EBC-617A-2F7E-31638E29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7B3CD-84A6-496E-5380-779517AE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2BF702-5C65-EEDA-3AFD-5542FAE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4D4D75-D9A2-F99A-6580-59DD11A2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944E2-1F7B-FA3B-4ED5-AA41C438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EFB7A-1720-874F-7C73-444B05845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349F-7D60-45CE-9D9E-54A44819775F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A1DC7-A9F2-FF91-3F34-ED319622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964FE-ADED-D3F2-9D71-C6996C41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4AD7-C036-4E02-9E75-AA9A250D6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8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A7F9B83-C620-D490-DDDB-D9FDEB48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0" y="627299"/>
            <a:ext cx="11382115" cy="48565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2866FA-DBC3-7F09-6538-213695C05D66}"/>
              </a:ext>
            </a:extLst>
          </p:cNvPr>
          <p:cNvSpPr txBox="1"/>
          <p:nvPr/>
        </p:nvSpPr>
        <p:spPr>
          <a:xfrm>
            <a:off x="4192146" y="192432"/>
            <a:ext cx="380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Saiu do Banco X Reclamação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CB3261-A656-A3C0-BB91-8CC707D19E08}"/>
              </a:ext>
            </a:extLst>
          </p:cNvPr>
          <p:cNvSpPr txBox="1"/>
          <p:nvPr/>
        </p:nvSpPr>
        <p:spPr>
          <a:xfrm>
            <a:off x="404940" y="284765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2038 Clientes em </a:t>
            </a:r>
            <a:r>
              <a:rPr lang="pt-BR" b="1" i="1" dirty="0" err="1"/>
              <a:t>Churn</a:t>
            </a:r>
            <a:endParaRPr lang="pt-BR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7EFFEC-78B8-62F1-AB0B-1A87689CE3C9}"/>
              </a:ext>
            </a:extLst>
          </p:cNvPr>
          <p:cNvSpPr txBox="1"/>
          <p:nvPr/>
        </p:nvSpPr>
        <p:spPr>
          <a:xfrm>
            <a:off x="2534873" y="5483835"/>
            <a:ext cx="779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Análise: </a:t>
            </a:r>
            <a:r>
              <a:rPr lang="pt-BR" dirty="0"/>
              <a:t>99,5% dos clientes que reclamam alguma vez, entraram na taxa de </a:t>
            </a:r>
            <a:r>
              <a:rPr lang="pt-BR" dirty="0" err="1"/>
              <a:t>churn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9F46A1-FE09-9D36-2436-C37F8135A1EC}"/>
              </a:ext>
            </a:extLst>
          </p:cNvPr>
          <p:cNvSpPr txBox="1"/>
          <p:nvPr/>
        </p:nvSpPr>
        <p:spPr>
          <a:xfrm>
            <a:off x="1399202" y="6029263"/>
            <a:ext cx="1007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Ação Preventiva: </a:t>
            </a:r>
            <a:r>
              <a:rPr lang="pt-BR" dirty="0"/>
              <a:t>Resolver os casos de reclamações da melhor maneira para evitar rotatividade do cliente;</a:t>
            </a:r>
          </a:p>
          <a:p>
            <a:pPr algn="ctr"/>
            <a:r>
              <a:rPr lang="pt-BR" dirty="0"/>
              <a:t>“Reunião com a equipe de </a:t>
            </a:r>
            <a:r>
              <a:rPr lang="pt-BR" dirty="0" err="1"/>
              <a:t>Tmkt</a:t>
            </a:r>
            <a:r>
              <a:rPr lang="pt-BR" dirty="0"/>
              <a:t> e Suporte ao Cliente”</a:t>
            </a:r>
          </a:p>
        </p:txBody>
      </p:sp>
    </p:spTree>
    <p:extLst>
      <p:ext uri="{BB962C8B-B14F-4D97-AF65-F5344CB8AC3E}">
        <p14:creationId xmlns:p14="http://schemas.microsoft.com/office/powerpoint/2010/main" val="224190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A0B55C8-C096-AFC7-862C-19C7B62F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2" y="1014720"/>
            <a:ext cx="10297436" cy="44771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29A990-8FD3-B2FC-DBD0-85761448E71E}"/>
              </a:ext>
            </a:extLst>
          </p:cNvPr>
          <p:cNvSpPr txBox="1"/>
          <p:nvPr/>
        </p:nvSpPr>
        <p:spPr>
          <a:xfrm>
            <a:off x="4084263" y="313199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Saiu do Banco X Quantidade de Produtos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B43B02-3E85-78CE-F0CA-081BF5EB2DE1}"/>
              </a:ext>
            </a:extLst>
          </p:cNvPr>
          <p:cNvSpPr txBox="1"/>
          <p:nvPr/>
        </p:nvSpPr>
        <p:spPr>
          <a:xfrm>
            <a:off x="287439" y="313199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2038 Clientes em </a:t>
            </a:r>
            <a:r>
              <a:rPr lang="pt-BR" b="1" i="1" dirty="0" err="1"/>
              <a:t>Churn</a:t>
            </a:r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F74663-AC54-022F-EA92-0034DABD90AE}"/>
              </a:ext>
            </a:extLst>
          </p:cNvPr>
          <p:cNvSpPr txBox="1"/>
          <p:nvPr/>
        </p:nvSpPr>
        <p:spPr>
          <a:xfrm>
            <a:off x="2172501" y="155584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69%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0764A2-477F-FB89-E6B0-2E72C856EB68}"/>
              </a:ext>
            </a:extLst>
          </p:cNvPr>
          <p:cNvSpPr txBox="1"/>
          <p:nvPr/>
        </p:nvSpPr>
        <p:spPr>
          <a:xfrm>
            <a:off x="2711692" y="5261892"/>
            <a:ext cx="746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Análise: </a:t>
            </a:r>
            <a:r>
              <a:rPr lang="pt-BR" dirty="0"/>
              <a:t>69,5% dos clientes que estão em </a:t>
            </a:r>
            <a:r>
              <a:rPr lang="pt-BR" dirty="0" err="1"/>
              <a:t>Churn</a:t>
            </a:r>
            <a:r>
              <a:rPr lang="pt-BR" dirty="0"/>
              <a:t>, tem um produto contratado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D8AF08-FC61-43F4-6A62-7FB7FAEB07DA}"/>
              </a:ext>
            </a:extLst>
          </p:cNvPr>
          <p:cNvSpPr txBox="1"/>
          <p:nvPr/>
        </p:nvSpPr>
        <p:spPr>
          <a:xfrm>
            <a:off x="1708238" y="6150075"/>
            <a:ext cx="945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Ação Preventiva: </a:t>
            </a:r>
            <a:r>
              <a:rPr lang="pt-BR" dirty="0"/>
              <a:t>Aumentar a quantidade de produtos contratados que são relevantes aos clientes;</a:t>
            </a:r>
          </a:p>
          <a:p>
            <a:pPr algn="ctr"/>
            <a:r>
              <a:rPr lang="pt-BR" dirty="0"/>
              <a:t>“Análise do Perfil desses clientes”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63C100-517B-52BF-B635-1AF39A343489}"/>
              </a:ext>
            </a:extLst>
          </p:cNvPr>
          <p:cNvSpPr txBox="1"/>
          <p:nvPr/>
        </p:nvSpPr>
        <p:spPr>
          <a:xfrm>
            <a:off x="1531074" y="5556780"/>
            <a:ext cx="98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Há uma queda no índice de quantidade de </a:t>
            </a:r>
            <a:r>
              <a:rPr lang="pt-BR" dirty="0" err="1"/>
              <a:t>Churn</a:t>
            </a:r>
            <a:r>
              <a:rPr lang="pt-BR" dirty="0"/>
              <a:t> em 51% quando o cliente tem 2 produtos contratados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C42608-762C-9867-5BEE-B0ECDADB90F7}"/>
              </a:ext>
            </a:extLst>
          </p:cNvPr>
          <p:cNvSpPr txBox="1"/>
          <p:nvPr/>
        </p:nvSpPr>
        <p:spPr>
          <a:xfrm>
            <a:off x="4576781" y="402836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17%</a:t>
            </a:r>
          </a:p>
        </p:txBody>
      </p:sp>
    </p:spTree>
    <p:extLst>
      <p:ext uri="{BB962C8B-B14F-4D97-AF65-F5344CB8AC3E}">
        <p14:creationId xmlns:p14="http://schemas.microsoft.com/office/powerpoint/2010/main" val="7279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848336-5F3E-E34B-56A9-7D9E9F06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4" y="1305775"/>
            <a:ext cx="11428335" cy="5002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55F0DA-A00E-E49B-6081-FEAC989514AF}"/>
              </a:ext>
            </a:extLst>
          </p:cNvPr>
          <p:cNvSpPr txBox="1"/>
          <p:nvPr/>
        </p:nvSpPr>
        <p:spPr>
          <a:xfrm>
            <a:off x="4365077" y="777853"/>
            <a:ext cx="34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Saiu do Banco X Nota de Satisfação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D3BAA9-2031-49DA-6D6A-EFB992311B51}"/>
              </a:ext>
            </a:extLst>
          </p:cNvPr>
          <p:cNvSpPr txBox="1"/>
          <p:nvPr/>
        </p:nvSpPr>
        <p:spPr>
          <a:xfrm>
            <a:off x="557340" y="437165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2038 Clientes em </a:t>
            </a:r>
            <a:r>
              <a:rPr lang="pt-BR" b="1" i="1" dirty="0" err="1"/>
              <a:t>Churn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5629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756F812-3252-6533-B162-A5136CC1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3" y="967718"/>
            <a:ext cx="11302713" cy="49225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A22DA6-F02F-DF65-9A5E-38F11C43C1B5}"/>
              </a:ext>
            </a:extLst>
          </p:cNvPr>
          <p:cNvSpPr txBox="1"/>
          <p:nvPr/>
        </p:nvSpPr>
        <p:spPr>
          <a:xfrm>
            <a:off x="4543299" y="202786"/>
            <a:ext cx="31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Saiu do Banco X Tipo do Cartão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1A8B3-432E-913C-8405-0A7E08913B5F}"/>
              </a:ext>
            </a:extLst>
          </p:cNvPr>
          <p:cNvSpPr txBox="1"/>
          <p:nvPr/>
        </p:nvSpPr>
        <p:spPr>
          <a:xfrm>
            <a:off x="557340" y="437165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2038 Clientes em </a:t>
            </a:r>
            <a:r>
              <a:rPr lang="pt-BR" b="1" i="1" dirty="0" err="1"/>
              <a:t>Churn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94245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5CCC93-B44F-E611-49B4-3A97B6DA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7" y="778949"/>
            <a:ext cx="10281312" cy="43709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B02DF8-BF87-B2C6-F90F-AF90CE2EB653}"/>
              </a:ext>
            </a:extLst>
          </p:cNvPr>
          <p:cNvSpPr txBox="1"/>
          <p:nvPr/>
        </p:nvSpPr>
        <p:spPr>
          <a:xfrm>
            <a:off x="4326020" y="501135"/>
            <a:ext cx="407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Saiu do Banco X Possui Cartão de Crédito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BE3A5C-7850-26B3-A191-5139053FF244}"/>
              </a:ext>
            </a:extLst>
          </p:cNvPr>
          <p:cNvSpPr txBox="1"/>
          <p:nvPr/>
        </p:nvSpPr>
        <p:spPr>
          <a:xfrm>
            <a:off x="557340" y="437165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2038 Clientes em </a:t>
            </a:r>
            <a:r>
              <a:rPr lang="pt-BR" b="1" i="1" dirty="0" err="1"/>
              <a:t>Churn</a:t>
            </a:r>
            <a:endParaRPr lang="pt-BR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4EC743-77F3-24A9-F803-2FD806DD38FF}"/>
              </a:ext>
            </a:extLst>
          </p:cNvPr>
          <p:cNvSpPr txBox="1"/>
          <p:nvPr/>
        </p:nvSpPr>
        <p:spPr>
          <a:xfrm>
            <a:off x="2319380" y="5261892"/>
            <a:ext cx="825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Análise: </a:t>
            </a:r>
            <a:r>
              <a:rPr lang="pt-BR" dirty="0"/>
              <a:t>69% dos clientes que estão em </a:t>
            </a:r>
            <a:r>
              <a:rPr lang="pt-BR" dirty="0" err="1"/>
              <a:t>Churn</a:t>
            </a:r>
            <a:r>
              <a:rPr lang="pt-BR" dirty="0"/>
              <a:t>, tem um cartão de crédito contratado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E417E-9CD5-B1DD-E041-7DFDA9C68D2E}"/>
              </a:ext>
            </a:extLst>
          </p:cNvPr>
          <p:cNvSpPr txBox="1"/>
          <p:nvPr/>
        </p:nvSpPr>
        <p:spPr>
          <a:xfrm>
            <a:off x="1708238" y="6150075"/>
            <a:ext cx="945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Ação Preventiva: </a:t>
            </a:r>
            <a:r>
              <a:rPr lang="pt-BR" dirty="0"/>
              <a:t>Aumentar a quantidade de produtos contratados que são relevantes aos clientes;</a:t>
            </a:r>
          </a:p>
          <a:p>
            <a:pPr algn="ctr"/>
            <a:r>
              <a:rPr lang="pt-BR" dirty="0"/>
              <a:t>“Análise do Perfil desses clientes”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49AB47-AE71-BFF0-8327-28253E142A3C}"/>
              </a:ext>
            </a:extLst>
          </p:cNvPr>
          <p:cNvSpPr txBox="1"/>
          <p:nvPr/>
        </p:nvSpPr>
        <p:spPr>
          <a:xfrm>
            <a:off x="4952854" y="5556780"/>
            <a:ext cx="29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É necessário avaliar o quanto </a:t>
            </a:r>
          </a:p>
        </p:txBody>
      </p:sp>
    </p:spTree>
    <p:extLst>
      <p:ext uri="{BB962C8B-B14F-4D97-AF65-F5344CB8AC3E}">
        <p14:creationId xmlns:p14="http://schemas.microsoft.com/office/powerpoint/2010/main" val="3679751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</dc:creator>
  <cp:lastModifiedBy>Luís Felipe</cp:lastModifiedBy>
  <cp:revision>2</cp:revision>
  <dcterms:created xsi:type="dcterms:W3CDTF">2024-01-14T22:57:15Z</dcterms:created>
  <dcterms:modified xsi:type="dcterms:W3CDTF">2024-01-15T03:52:45Z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2024-01-14T23:22:56Z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8ab9b900-9d84-463b-bdd2-b17df2665841</vt:lpwstr>
  </property>
  <property fmtid="{D5CDD505-2E9C-101B-9397-08002B2CF9AE}" pid="7" name="MSIP_Label_defa4170-0d19-0005-0004-bc88714345d2_ActionId">
    <vt:lpwstr>1a6c6435-882f-415b-91f8-33d054be1acc</vt:lpwstr>
  </property>
  <property fmtid="{D5CDD505-2E9C-101B-9397-08002B2CF9AE}" pid="8" name="MSIP_Label_defa4170-0d19-0005-0004-bc88714345d2_ContentBits">
    <vt:lpwstr>0</vt:lpwstr>
  </property>
</Properties>
</file>