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2F3A6E-9B3C-4119-A5CC-91C87F20E607}">
  <a:tblStyle styleId="{8A2F3A6E-9B3C-4119-A5CC-91C87F20E6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1e307cf5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1e307c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1e307cf58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1e307cf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1e307cf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1e307cf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20d25a6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20d25a6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20d25a6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20d25a6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20d25a6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20d25a6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2c995cab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2c995c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google.com/finance/quote/USD-BRL?sa=X&amp;ved=2ahUKEwjW1YPF_KWEAxW1pJUCHaWSAsEQmY0JegQIDhAo&amp;window=5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www.uol.com.br/carros/colunas/alta-roda/2023/03/08/brasil-atinge-a-marca-de-40-milhoes-de-carros-flex-fabricados-em-20-anos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Análise da série histórica de preços de combustíveis e GLP - Anp 2023</a:t>
            </a:r>
            <a:endParaRPr sz="1900"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 txBox="1"/>
          <p:nvPr/>
        </p:nvSpPr>
        <p:spPr>
          <a:xfrm>
            <a:off x="0" y="4832525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666666"/>
                </a:solidFill>
              </a:rPr>
              <a:t>linkedin.com/in/luis-felipe-jorge</a:t>
            </a:r>
            <a:endParaRPr i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300250" y="203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511325" y="2710875"/>
            <a:ext cx="8240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Aprender a consumir dados de múltiplas plataformas agregadoras (dados.gov.br, ibge.gov.br), Integrá-los e tratá-los para geração de insights sobre o contexto e explorar diferentes visualizações para representar a informação de maneira precisa e eficiente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812" y="4115240"/>
            <a:ext cx="27211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00" y="4027440"/>
            <a:ext cx="1987348" cy="71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4925" y="4027440"/>
            <a:ext cx="1845685" cy="7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>
            <p:ph type="title"/>
          </p:nvPr>
        </p:nvSpPr>
        <p:spPr>
          <a:xfrm>
            <a:off x="311700" y="263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511325" y="940975"/>
            <a:ext cx="8240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 em</a:t>
            </a: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prática habilidade analítica e capacidade de implementação de ferramentas de código para desenvolvimento de estudo baseado em dados reais. Se desafiar e consolidar aprendizados por meio da experiência concreta.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0" y="4832525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666666"/>
                </a:solidFill>
              </a:rPr>
              <a:t>linkedin.com/in/luis-felipe-jorge</a:t>
            </a:r>
            <a:endParaRPr i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311700" y="263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511325" y="940975"/>
            <a:ext cx="82401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"Em cumprimento às determinações da Lei do Petróleo (Lei nº 9478/1997, artigo 8º), a ANP acompanha os preços praticados por revendedores de combustíveis automotivos e de gás liquefeito de petróleo envasilhado em botijões de 13 quilos (GLP P13), por meio de uma pesquisa semanal de preços realizada por empresa contratada."</a:t>
            </a:r>
            <a:endParaRPr i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proposta deste estudo de caso é analisar e compreender o comportamento dos preços de combustíveis ao longo dos últimos 5 anos (2º semestre 2019 - 2º semestre 2023) e responder perguntas que auxiliem a esclarecer a informação presente nos dados, como: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0950" lvl="0" marL="316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os preços dos combustíveis e do GLP variaram ao longo do tempo?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0950" lvl="0" marL="316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Quais foram os períodos de maior volatilidade? 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0950" lvl="0" marL="316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Há uma tendência nos preços ao longo dos anos?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0950" lvl="0" marL="316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os preços se comportam em diferentes regiões e estados do Brasil ao longo do tempo?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0" y="4832525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666666"/>
                </a:solidFill>
              </a:rPr>
              <a:t>linkedin.com/in/luis-felipe-jorge</a:t>
            </a:r>
            <a:endParaRPr i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11700" y="21950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Temporal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6096300" y="2828075"/>
            <a:ext cx="2736000" cy="2193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0000" lIns="90000" spcFirstLastPara="1" rIns="90000" wrap="square" tIns="0">
            <a:noAutofit/>
          </a:bodyPr>
          <a:lstStyle/>
          <a:p>
            <a:pPr indent="-149900" lvl="0" marL="136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Os preços de combustíveis seguem a curva do valor do barril de petróleo, especialmente em picos e vales próximos.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9900" lvl="0" marL="136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política de preços da Petrobras, baseada nas cotações internacionais do petróleo e do dólar, influencia diretamente os preços de combustíveis no Brasil.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9900" lvl="0" marL="136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Desde o início de 2020, o dólar teve uma alta expressiva, alterando os patamares históricos dos preços de combustíveis no país.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492675" y="633675"/>
            <a:ext cx="6051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Impacto do petróleo nos preços de combustíveis brasileiros</a:t>
            </a:r>
            <a:endParaRPr sz="1600"/>
          </a:p>
        </p:txBody>
      </p:sp>
      <p:sp>
        <p:nvSpPr>
          <p:cNvPr id="146" name="Google Shape;146;p16"/>
          <p:cNvSpPr/>
          <p:nvPr/>
        </p:nvSpPr>
        <p:spPr>
          <a:xfrm>
            <a:off x="726063" y="1066400"/>
            <a:ext cx="4454100" cy="19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Evolução Temporal do Preço dos Combustíveis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/>
          <p:nvPr/>
        </p:nvSpPr>
        <p:spPr>
          <a:xfrm rot="-5400000">
            <a:off x="-600675" y="1837800"/>
            <a:ext cx="1657200" cy="15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Valor Médio Amostrado (R$/Litro)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75" y="3115525"/>
            <a:ext cx="5282825" cy="16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 rot="-5400000">
            <a:off x="-566625" y="3647400"/>
            <a:ext cx="1657200" cy="15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Valor Médio USD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753125" y="2882700"/>
            <a:ext cx="4454100" cy="19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Evolução Temporal do Preço do Barril de Petróleo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031" y="1066400"/>
            <a:ext cx="2510544" cy="16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75" y="1349200"/>
            <a:ext cx="5282825" cy="1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6208950" y="2704538"/>
            <a:ext cx="25107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Finanças</a:t>
            </a:r>
            <a:endParaRPr sz="6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0" y="4832525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666666"/>
                </a:solidFill>
              </a:rPr>
              <a:t>linkedin.com/in/luis-felipe-jorge</a:t>
            </a:r>
            <a:endParaRPr i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21950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Temporal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5886450" y="833400"/>
            <a:ext cx="2945700" cy="3476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000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Essa correlação é explicada pela dinâmica do mercado brasileiro de combustíveis,  em que Etanol e Gasolina competem diretamente, especialmente devido à predominância de carros flex no país.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Quando os preços da gasolina sobem, os motoristas migram para o etanol, pressionando os preços deste último para cima. Da mesma forma, quando os preços da gasolina caem, a gasolina se torna mais competitiva, resultando em uma redução dos preços do etanol para manter a competitividade.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Essa relação indireta mostra que o preço do etanol está fortemente ligado ao preço da gasolina e, por extensão, ao preço do barril de petróleo, demonstrando uma interconexão complexa no mercado de combustíveis.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92675" y="633675"/>
            <a:ext cx="6051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Peso da dependência de preços do petróleo</a:t>
            </a:r>
            <a:endParaRPr sz="1600"/>
          </a:p>
        </p:txBody>
      </p:sp>
      <p:sp>
        <p:nvSpPr>
          <p:cNvPr id="162" name="Google Shape;162;p17"/>
          <p:cNvSpPr/>
          <p:nvPr/>
        </p:nvSpPr>
        <p:spPr>
          <a:xfrm>
            <a:off x="603750" y="1124250"/>
            <a:ext cx="4454100" cy="19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observa  a presença de correlação entre o preço da gasolina e o preço do barril de petróleo. 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53925" y="3066330"/>
            <a:ext cx="4454100" cy="19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mesmo comportamento se repete no Etanol, combustível não derivado de petróleo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00" y="1364610"/>
            <a:ext cx="52099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00" y="3306690"/>
            <a:ext cx="5209201" cy="14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 rot="-5400000">
            <a:off x="-693525" y="3774350"/>
            <a:ext cx="1911000" cy="15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Valor Médio Amostrado Etanol (R$/Litro)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/>
          <p:nvPr/>
        </p:nvSpPr>
        <p:spPr>
          <a:xfrm rot="-5400000">
            <a:off x="-600675" y="1990200"/>
            <a:ext cx="1657200" cy="15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Valor Médio Barril de Petróleo  USD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987500" y="4832850"/>
            <a:ext cx="1911000" cy="15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Valor Médio Amostrado Gasolina (R$/Litro)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987850" y="2862570"/>
            <a:ext cx="1911000" cy="15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Valor Médio Amostrado Gasolina (R$/Litro)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194275" y="4404388"/>
            <a:ext cx="25107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Frota Flex no Brasil - UOL</a:t>
            </a:r>
            <a:endParaRPr sz="6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0" y="4832525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666666"/>
                </a:solidFill>
              </a:rPr>
              <a:t>linkedin.com/in/luis-felipe-jorge</a:t>
            </a:r>
            <a:endParaRPr i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311700" y="21950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Regional</a:t>
            </a:r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492675" y="633675"/>
            <a:ext cx="6051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Disparidade Regional nos Preços de Gasolina</a:t>
            </a:r>
            <a:endParaRPr sz="1600"/>
          </a:p>
        </p:txBody>
      </p:sp>
      <p:sp>
        <p:nvSpPr>
          <p:cNvPr id="178" name="Google Shape;178;p18"/>
          <p:cNvSpPr/>
          <p:nvPr/>
        </p:nvSpPr>
        <p:spPr>
          <a:xfrm>
            <a:off x="6066000" y="938250"/>
            <a:ext cx="2945700" cy="3267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000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região Sul e Sudeste apresentam os preços mais baixos de gasolina, enquanto a região Norte e Nordeste têm os preços mais altos.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densidade de postos amostrados reflete a densidade real de postos em cada estado.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Regiões com maior densidade de postos têm preços mais baixos devido à competição entre os vendedores, enquanto regiões menos concentradas têm preços mais altos devido ao custo de transporte e à menor influência da competição de preços.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51" y="1005975"/>
            <a:ext cx="4860000" cy="2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50" y="3021975"/>
            <a:ext cx="4917701" cy="2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0" y="4832525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666666"/>
                </a:solidFill>
              </a:rPr>
              <a:t>linkedin.com/in/luis-felipe-jorge</a:t>
            </a:r>
            <a:endParaRPr i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219500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Regional</a:t>
            </a:r>
            <a:endParaRPr/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492675" y="633675"/>
            <a:ext cx="6051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Impacto da Bandeira nos preços de combustíveis</a:t>
            </a:r>
            <a:endParaRPr sz="1600"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5" y="1082175"/>
            <a:ext cx="3960786" cy="2346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19"/>
          <p:cNvGraphicFramePr/>
          <p:nvPr/>
        </p:nvGraphicFramePr>
        <p:xfrm>
          <a:off x="492675" y="371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{8A2F3A6E-9B3C-4119-A5CC-91C87F20E607}</a:tableStyleId>
              </a:tblPr>
              <a:tblGrid>
                <a:gridCol w="625100"/>
                <a:gridCol w="533525"/>
                <a:gridCol w="639750"/>
                <a:gridCol w="528600"/>
                <a:gridCol w="622650"/>
                <a:gridCol w="1208200"/>
                <a:gridCol w="576775"/>
              </a:tblGrid>
              <a:tr h="27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Bandeira</a:t>
                      </a:r>
                      <a:endParaRPr b="1"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DIESEL</a:t>
                      </a:r>
                      <a:endParaRPr b="1"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DIESEL S10</a:t>
                      </a:r>
                      <a:endParaRPr b="1"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ETANOL</a:t>
                      </a:r>
                      <a:endParaRPr b="1"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GASOLINA</a:t>
                      </a:r>
                      <a:endParaRPr b="1"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GASOLINA ADITIVADA</a:t>
                      </a:r>
                      <a:endParaRPr b="1"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GNV</a:t>
                      </a:r>
                      <a:endParaRPr b="1"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A3990"/>
                    </a:solidFill>
                  </a:tcPr>
                </a:tc>
              </a:tr>
              <a:tr h="218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BRANCA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R$ 5,67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R$ 5,76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R$ 3,90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R$ 5,42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R$ 5,54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R$ 4,69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A16D"/>
                    </a:solidFill>
                  </a:tcPr>
                </a:tc>
              </a:tr>
              <a:tr h="218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IPIRANGA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R$ 5,82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98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R$ 5,94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89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R$ 4,01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C6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R$ 5,58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A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R$ 5,77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5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R$ 4,73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</a:tr>
              <a:tr h="218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RAIZEN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R$ 5,72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8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R$ 5,82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C8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R$ 3,95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CB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R$ 5,52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0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R$ 5,82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R$ 4,52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18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VIBRA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R$ 5,84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R$ 5,95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R$ 4,14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R$ 5,61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R$ 5,78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CE6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R$ 4,60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CB75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5886450" y="1326600"/>
            <a:ext cx="2945700" cy="2490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000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Posto não bandeirados, exerceram, em média, um valor de venda menor no último ano (2023) sobre os preços dos combustíveis. A diferença de valores fica mais evidente nas regiões com maior concentração de postos (SP, MG, RJ e RS), onde a concorrência é mais agressiva.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bandeira que exerceu o maior valor médio de preço de combustíveis na maioria dos produtos entre as regiões foi a VIBRA, antiga BR distribuidora.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92675" y="3492683"/>
            <a:ext cx="1911000" cy="15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90000" lIns="90000" spcFirstLastPara="1" rIns="90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Valor Médio Amostrado em todo 2023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0" y="4832525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666666"/>
                </a:solidFill>
              </a:rPr>
              <a:t>linkedin.com/in/luis-felipe-jorge</a:t>
            </a:r>
            <a:endParaRPr i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263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Highlights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451950" y="1092450"/>
            <a:ext cx="82401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senso comum já prevê que o valor dos combustíveis derivados do petróleo irá depender do preço da matéria bruta original. Entretanto, é interessante visualizar que, devido às características da dinâmica do mercado de combustíveis no Brasil (tipo de frota e perfil consumidor), o mesmo peso e influência é transmitido indiretamente para os combustíveis não derivados, como o Etanol.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Dois fatores importantes para a determinação do preço dos combustíveis são: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Localização geográfica: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Proximidade com as refinarias, localizadas em sua maioria próximas à costa, e a diversificação de postos de venda entre as regiões exercem impacto no preço médio exercido sobre os consumidores.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Bandeira de revenda: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 nítida também a diferença de preço exercida entre as principais marcas de revenda direta para o público. As marcas tradicionais, que possuem maior presença no mercado, conseguem exercer preços em média R$ 00,20 por litro dos que as marcas menores, concentradas no grupo de ‘BRANCAS’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0" y="4832525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666666"/>
                </a:solidFill>
              </a:rPr>
              <a:t>linkedin.com/in/luis-felipe-jorge</a:t>
            </a:r>
            <a:endParaRPr i="1"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