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Medium"/>
      <p:regular r:id="rId13"/>
      <p:bold r:id="rId14"/>
      <p:italic r:id="rId15"/>
      <p:boldItalic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F99322-143D-4E8A-A110-4F16957E8CD1}">
  <a:tblStyle styleId="{25F99322-143D-4E8A-A110-4F16957E8C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Medium-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edium-italic.fntdata"/><Relationship Id="rId14" Type="http://schemas.openxmlformats.org/officeDocument/2006/relationships/font" Target="fonts/RobotoMedium-bold.fntdata"/><Relationship Id="rId17" Type="http://schemas.openxmlformats.org/officeDocument/2006/relationships/font" Target="fonts/Roboto-regular.fntdata"/><Relationship Id="rId16" Type="http://schemas.openxmlformats.org/officeDocument/2006/relationships/font" Target="fonts/RobotoMedium-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5451720a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5451720a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9c389879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9c389879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9c389879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9c389879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50251734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50251734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7dc9a0eb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7dc9a0eb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9c389879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9c389879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www.math.utah.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gif"/><Relationship Id="rId4" Type="http://schemas.openxmlformats.org/officeDocument/2006/relationships/image" Target="../media/image1.gif"/><Relationship Id="rId5" Type="http://schemas.openxmlformats.org/officeDocument/2006/relationships/hyperlink" Target="https://commons.wikimedia.org/wiki/File:Convolution_arithmetic_-_Padding_strides.gi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LeNet" TargetMode="External"/><Relationship Id="rId4" Type="http://schemas.openxmlformats.org/officeDocument/2006/relationships/image" Target="../media/image2.png"/><Relationship Id="rId5" Type="http://schemas.openxmlformats.org/officeDocument/2006/relationships/hyperlink" Target="https://syedabis98.medium.com/hands-on-guide-to-lenet-5-the-complete-info-b2ae631db34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4572000" cy="5143500"/>
          </a:xfrm>
          <a:prstGeom prst="rect">
            <a:avLst/>
          </a:prstGeom>
          <a:solidFill>
            <a:srgbClr val="F9F4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28175" y="313925"/>
            <a:ext cx="4515651" cy="4515651"/>
          </a:xfrm>
          <a:prstGeom prst="rect">
            <a:avLst/>
          </a:prstGeom>
          <a:noFill/>
          <a:ln>
            <a:noFill/>
          </a:ln>
        </p:spPr>
      </p:pic>
      <p:sp>
        <p:nvSpPr>
          <p:cNvPr id="56" name="Google Shape;56;p13"/>
          <p:cNvSpPr txBox="1"/>
          <p:nvPr/>
        </p:nvSpPr>
        <p:spPr>
          <a:xfrm>
            <a:off x="4543825" y="1871400"/>
            <a:ext cx="45720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3100">
                <a:solidFill>
                  <a:srgbClr val="FF6F00"/>
                </a:solidFill>
                <a:latin typeface="Roboto Medium"/>
                <a:ea typeface="Roboto Medium"/>
                <a:cs typeface="Roboto Medium"/>
                <a:sym typeface="Roboto Medium"/>
              </a:rPr>
              <a:t>How Do Computers 'See'?</a:t>
            </a:r>
            <a:r>
              <a:rPr lang="pt-BR" sz="2800">
                <a:solidFill>
                  <a:srgbClr val="FF6F00"/>
                </a:solidFill>
                <a:latin typeface="Roboto Medium"/>
                <a:ea typeface="Roboto Medium"/>
                <a:cs typeface="Roboto Medium"/>
                <a:sym typeface="Roboto Medium"/>
              </a:rPr>
              <a:t> </a:t>
            </a:r>
            <a:endParaRPr sz="2800">
              <a:solidFill>
                <a:srgbClr val="FF6F00"/>
              </a:solidFill>
              <a:latin typeface="Roboto Medium"/>
              <a:ea typeface="Roboto Medium"/>
              <a:cs typeface="Roboto Medium"/>
              <a:sym typeface="Roboto Medium"/>
            </a:endParaRPr>
          </a:p>
          <a:p>
            <a:pPr indent="0" lvl="0" marL="0" rtl="0" algn="ctr">
              <a:spcBef>
                <a:spcPts val="0"/>
              </a:spcBef>
              <a:spcAft>
                <a:spcPts val="0"/>
              </a:spcAft>
              <a:buNone/>
            </a:pPr>
            <a:r>
              <a:rPr lang="pt-BR" sz="1700">
                <a:solidFill>
                  <a:srgbClr val="FF6F00"/>
                </a:solidFill>
                <a:latin typeface="Roboto Medium"/>
                <a:ea typeface="Roboto Medium"/>
                <a:cs typeface="Roboto Medium"/>
                <a:sym typeface="Roboto Medium"/>
              </a:rPr>
              <a:t>Exploring the Science Behind Image Recognition</a:t>
            </a:r>
            <a:endParaRPr sz="1900">
              <a:solidFill>
                <a:srgbClr val="FF6F00"/>
              </a:solidFill>
              <a:latin typeface="Roboto Medium"/>
              <a:ea typeface="Roboto Medium"/>
              <a:cs typeface="Roboto Medium"/>
              <a:sym typeface="Roboto Medium"/>
            </a:endParaRPr>
          </a:p>
        </p:txBody>
      </p:sp>
      <p:sp>
        <p:nvSpPr>
          <p:cNvPr id="57" name="Google Shape;57;p13"/>
          <p:cNvSpPr txBox="1"/>
          <p:nvPr/>
        </p:nvSpPr>
        <p:spPr>
          <a:xfrm>
            <a:off x="6347775" y="4805700"/>
            <a:ext cx="23814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pt-BR" sz="800">
                <a:solidFill>
                  <a:srgbClr val="FF6F00"/>
                </a:solidFill>
              </a:rPr>
              <a:t>linkedin.com/in/luis-felipe-jorge</a:t>
            </a:r>
            <a:endParaRPr i="1" sz="800">
              <a:solidFill>
                <a:srgbClr val="FF6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0" y="0"/>
            <a:ext cx="9144000" cy="5143500"/>
          </a:xfrm>
          <a:prstGeom prst="rect">
            <a:avLst/>
          </a:prstGeom>
          <a:solidFill>
            <a:srgbClr val="F9F4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t> </a:t>
            </a:r>
            <a:endParaRPr/>
          </a:p>
        </p:txBody>
      </p:sp>
      <p:sp>
        <p:nvSpPr>
          <p:cNvPr id="63" name="Google Shape;63;p14"/>
          <p:cNvSpPr/>
          <p:nvPr/>
        </p:nvSpPr>
        <p:spPr>
          <a:xfrm>
            <a:off x="131700" y="120450"/>
            <a:ext cx="8880600" cy="4902600"/>
          </a:xfrm>
          <a:prstGeom prst="roundRect">
            <a:avLst>
              <a:gd fmla="val 685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4" name="Google Shape;64;p14"/>
          <p:cNvPicPr preferRelativeResize="0"/>
          <p:nvPr/>
        </p:nvPicPr>
        <p:blipFill>
          <a:blip r:embed="rId3">
            <a:alphaModFix/>
          </a:blip>
          <a:stretch>
            <a:fillRect/>
          </a:stretch>
        </p:blipFill>
        <p:spPr>
          <a:xfrm>
            <a:off x="1828225" y="904012"/>
            <a:ext cx="5698176" cy="2814175"/>
          </a:xfrm>
          <a:prstGeom prst="rect">
            <a:avLst/>
          </a:prstGeom>
          <a:noFill/>
          <a:ln>
            <a:noFill/>
          </a:ln>
        </p:spPr>
      </p:pic>
      <p:sp>
        <p:nvSpPr>
          <p:cNvPr id="65" name="Google Shape;65;p14"/>
          <p:cNvSpPr txBox="1"/>
          <p:nvPr/>
        </p:nvSpPr>
        <p:spPr>
          <a:xfrm>
            <a:off x="294150" y="182100"/>
            <a:ext cx="8614800" cy="615600"/>
          </a:xfrm>
          <a:prstGeom prst="rect">
            <a:avLst/>
          </a:prstGeom>
          <a:noFill/>
          <a:ln>
            <a:noFill/>
          </a:ln>
        </p:spPr>
        <p:txBody>
          <a:bodyPr anchorCtr="0" anchor="t" bIns="91425" lIns="270000" spcFirstLastPara="1" rIns="91425" wrap="square" tIns="91425">
            <a:spAutoFit/>
          </a:bodyPr>
          <a:lstStyle/>
          <a:p>
            <a:pPr indent="0" lvl="0" marL="0" rtl="0" algn="l">
              <a:spcBef>
                <a:spcPts val="0"/>
              </a:spcBef>
              <a:spcAft>
                <a:spcPts val="0"/>
              </a:spcAft>
              <a:buNone/>
            </a:pPr>
            <a:r>
              <a:rPr lang="pt-BR">
                <a:solidFill>
                  <a:srgbClr val="FF6F00"/>
                </a:solidFill>
                <a:latin typeface="Roboto Medium"/>
                <a:ea typeface="Roboto Medium"/>
                <a:cs typeface="Roboto Medium"/>
                <a:sym typeface="Roboto Medium"/>
              </a:rPr>
              <a:t>The diagram below is commonly used to represent the behavior of neural networks. Let's imagine as a thought exercise that our network aims to predict whether it will rain tomorrow</a:t>
            </a:r>
            <a:endParaRPr>
              <a:solidFill>
                <a:srgbClr val="FF6F00"/>
              </a:solidFill>
              <a:latin typeface="Roboto Medium"/>
              <a:ea typeface="Roboto Medium"/>
              <a:cs typeface="Roboto Medium"/>
              <a:sym typeface="Roboto Medium"/>
            </a:endParaRPr>
          </a:p>
        </p:txBody>
      </p:sp>
      <p:sp>
        <p:nvSpPr>
          <p:cNvPr id="66" name="Google Shape;66;p14"/>
          <p:cNvSpPr txBox="1"/>
          <p:nvPr/>
        </p:nvSpPr>
        <p:spPr>
          <a:xfrm>
            <a:off x="838950" y="3638407"/>
            <a:ext cx="2448000" cy="1152000"/>
          </a:xfrm>
          <a:prstGeom prst="rect">
            <a:avLst/>
          </a:prstGeom>
          <a:noFill/>
          <a:ln>
            <a:noFill/>
          </a:ln>
        </p:spPr>
        <p:txBody>
          <a:bodyPr anchorCtr="0" anchor="t"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pt-BR" sz="1200">
                <a:solidFill>
                  <a:srgbClr val="FF6F00"/>
                </a:solidFill>
                <a:latin typeface="Roboto Medium"/>
                <a:ea typeface="Roboto Medium"/>
                <a:cs typeface="Roboto Medium"/>
                <a:sym typeface="Roboto Medium"/>
              </a:rPr>
              <a:t>Where does the insertion of data related to the analyzed problem occur?</a:t>
            </a:r>
            <a:endParaRPr sz="1200">
              <a:solidFill>
                <a:srgbClr val="FF6F00"/>
              </a:solidFill>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t/>
            </a:r>
            <a:endParaRPr sz="1200">
              <a:solidFill>
                <a:srgbClr val="FF6F00"/>
              </a:solidFill>
              <a:latin typeface="Roboto Medium"/>
              <a:ea typeface="Roboto Medium"/>
              <a:cs typeface="Roboto Medium"/>
              <a:sym typeface="Roboto Medium"/>
            </a:endParaRPr>
          </a:p>
          <a:p>
            <a:pPr indent="0" lvl="0" marL="0" rtl="0" algn="ctr">
              <a:spcBef>
                <a:spcPts val="0"/>
              </a:spcBef>
              <a:spcAft>
                <a:spcPts val="0"/>
              </a:spcAft>
              <a:buClr>
                <a:schemeClr val="dk1"/>
              </a:buClr>
              <a:buSzPts val="1100"/>
              <a:buFont typeface="Arial"/>
              <a:buNone/>
            </a:pPr>
            <a:r>
              <a:rPr lang="pt-BR" sz="1200">
                <a:solidFill>
                  <a:srgbClr val="FF6F00"/>
                </a:solidFill>
                <a:latin typeface="Roboto Medium"/>
                <a:ea typeface="Roboto Medium"/>
                <a:cs typeface="Roboto Medium"/>
                <a:sym typeface="Roboto Medium"/>
              </a:rPr>
              <a:t>In our example:</a:t>
            </a:r>
            <a:endParaRPr sz="1200">
              <a:solidFill>
                <a:srgbClr val="FF6F00"/>
              </a:solidFill>
              <a:latin typeface="Roboto Medium"/>
              <a:ea typeface="Roboto Medium"/>
              <a:cs typeface="Roboto Medium"/>
              <a:sym typeface="Roboto Medium"/>
            </a:endParaRPr>
          </a:p>
          <a:p>
            <a:pPr indent="0" lvl="0" marL="0" rtl="0" algn="ctr">
              <a:spcBef>
                <a:spcPts val="0"/>
              </a:spcBef>
              <a:spcAft>
                <a:spcPts val="0"/>
              </a:spcAft>
              <a:buClr>
                <a:schemeClr val="dk1"/>
              </a:buClr>
              <a:buSzPts val="1100"/>
              <a:buFont typeface="Arial"/>
              <a:buNone/>
            </a:pPr>
            <a:r>
              <a:rPr lang="pt-BR" sz="1200">
                <a:solidFill>
                  <a:srgbClr val="FF6F00"/>
                </a:solidFill>
                <a:latin typeface="Roboto Medium"/>
                <a:ea typeface="Roboto Medium"/>
                <a:cs typeface="Roboto Medium"/>
                <a:sym typeface="Roboto Medium"/>
              </a:rPr>
              <a:t>temperature, humidity, presence of rain in previous days...</a:t>
            </a:r>
            <a:endParaRPr sz="1200">
              <a:solidFill>
                <a:srgbClr val="FF6F00"/>
              </a:solidFill>
              <a:latin typeface="Roboto Medium"/>
              <a:ea typeface="Roboto Medium"/>
              <a:cs typeface="Roboto Medium"/>
              <a:sym typeface="Roboto Medium"/>
            </a:endParaRPr>
          </a:p>
          <a:p>
            <a:pPr indent="0" lvl="0" marL="0" rtl="0" algn="ctr">
              <a:spcBef>
                <a:spcPts val="0"/>
              </a:spcBef>
              <a:spcAft>
                <a:spcPts val="0"/>
              </a:spcAft>
              <a:buClr>
                <a:schemeClr val="dk1"/>
              </a:buClr>
              <a:buSzPts val="1100"/>
              <a:buFont typeface="Arial"/>
              <a:buNone/>
            </a:pPr>
            <a:r>
              <a:t/>
            </a:r>
            <a:endParaRPr sz="1200">
              <a:solidFill>
                <a:srgbClr val="FF6F00"/>
              </a:solidFill>
              <a:latin typeface="Roboto Medium"/>
              <a:ea typeface="Roboto Medium"/>
              <a:cs typeface="Roboto Medium"/>
              <a:sym typeface="Roboto Medium"/>
            </a:endParaRPr>
          </a:p>
          <a:p>
            <a:pPr indent="0" lvl="0" marL="0" rtl="0" algn="ctr">
              <a:spcBef>
                <a:spcPts val="0"/>
              </a:spcBef>
              <a:spcAft>
                <a:spcPts val="0"/>
              </a:spcAft>
              <a:buClr>
                <a:schemeClr val="dk1"/>
              </a:buClr>
              <a:buSzPts val="1100"/>
              <a:buFont typeface="Arial"/>
              <a:buNone/>
            </a:pPr>
            <a:r>
              <a:t/>
            </a:r>
            <a:endParaRPr sz="1200">
              <a:solidFill>
                <a:srgbClr val="FF6F00"/>
              </a:solidFill>
              <a:latin typeface="Roboto Medium"/>
              <a:ea typeface="Roboto Medium"/>
              <a:cs typeface="Roboto Medium"/>
              <a:sym typeface="Roboto Medium"/>
            </a:endParaRPr>
          </a:p>
          <a:p>
            <a:pPr indent="0" lvl="0" marL="0" rtl="0" algn="ctr">
              <a:spcBef>
                <a:spcPts val="0"/>
              </a:spcBef>
              <a:spcAft>
                <a:spcPts val="0"/>
              </a:spcAft>
              <a:buClr>
                <a:schemeClr val="dk1"/>
              </a:buClr>
              <a:buSzPts val="1100"/>
              <a:buFont typeface="Arial"/>
              <a:buNone/>
            </a:pPr>
            <a:r>
              <a:t/>
            </a:r>
            <a:endParaRPr sz="1200">
              <a:solidFill>
                <a:srgbClr val="FF6F00"/>
              </a:solidFill>
              <a:latin typeface="Roboto Medium"/>
              <a:ea typeface="Roboto Medium"/>
              <a:cs typeface="Roboto Medium"/>
              <a:sym typeface="Roboto Medium"/>
            </a:endParaRPr>
          </a:p>
          <a:p>
            <a:pPr indent="0" lvl="0" marL="0" rtl="0" algn="ctr">
              <a:spcBef>
                <a:spcPts val="0"/>
              </a:spcBef>
              <a:spcAft>
                <a:spcPts val="0"/>
              </a:spcAft>
              <a:buClr>
                <a:schemeClr val="dk1"/>
              </a:buClr>
              <a:buSzPts val="1100"/>
              <a:buFont typeface="Arial"/>
              <a:buNone/>
            </a:pPr>
            <a:r>
              <a:t/>
            </a:r>
            <a:endParaRPr sz="1200">
              <a:solidFill>
                <a:srgbClr val="FF6F00"/>
              </a:solidFill>
              <a:latin typeface="Roboto Medium"/>
              <a:ea typeface="Roboto Medium"/>
              <a:cs typeface="Roboto Medium"/>
              <a:sym typeface="Roboto Medium"/>
            </a:endParaRPr>
          </a:p>
          <a:p>
            <a:pPr indent="0" lvl="0" marL="0" rtl="0" algn="ctr">
              <a:spcBef>
                <a:spcPts val="0"/>
              </a:spcBef>
              <a:spcAft>
                <a:spcPts val="0"/>
              </a:spcAft>
              <a:buClr>
                <a:schemeClr val="dk1"/>
              </a:buClr>
              <a:buSzPts val="1100"/>
              <a:buFont typeface="Arial"/>
              <a:buNone/>
            </a:pPr>
            <a:r>
              <a:t/>
            </a:r>
            <a:endParaRPr sz="1200">
              <a:solidFill>
                <a:srgbClr val="FF6F00"/>
              </a:solidFill>
              <a:latin typeface="Roboto Medium"/>
              <a:ea typeface="Roboto Medium"/>
              <a:cs typeface="Roboto Medium"/>
              <a:sym typeface="Roboto Medium"/>
            </a:endParaRPr>
          </a:p>
          <a:p>
            <a:pPr indent="0" lvl="0" marL="0" rtl="0" algn="ctr">
              <a:spcBef>
                <a:spcPts val="0"/>
              </a:spcBef>
              <a:spcAft>
                <a:spcPts val="0"/>
              </a:spcAft>
              <a:buClr>
                <a:schemeClr val="dk1"/>
              </a:buClr>
              <a:buSzPts val="1100"/>
              <a:buFont typeface="Arial"/>
              <a:buNone/>
            </a:pPr>
            <a:r>
              <a:t/>
            </a:r>
            <a:endParaRPr sz="1200">
              <a:solidFill>
                <a:srgbClr val="FF6F00"/>
              </a:solidFill>
              <a:latin typeface="Roboto Medium"/>
              <a:ea typeface="Roboto Medium"/>
              <a:cs typeface="Roboto Medium"/>
              <a:sym typeface="Roboto Medium"/>
            </a:endParaRPr>
          </a:p>
          <a:p>
            <a:pPr indent="0" lvl="0" marL="0" rtl="0" algn="ctr">
              <a:spcBef>
                <a:spcPts val="0"/>
              </a:spcBef>
              <a:spcAft>
                <a:spcPts val="0"/>
              </a:spcAft>
              <a:buClr>
                <a:schemeClr val="dk1"/>
              </a:buClr>
              <a:buSzPts val="1100"/>
              <a:buFont typeface="Arial"/>
              <a:buNone/>
            </a:pPr>
            <a:r>
              <a:t/>
            </a:r>
            <a:endParaRPr sz="1200">
              <a:solidFill>
                <a:srgbClr val="FF6F00"/>
              </a:solidFill>
              <a:latin typeface="Roboto Medium"/>
              <a:ea typeface="Roboto Medium"/>
              <a:cs typeface="Roboto Medium"/>
              <a:sym typeface="Roboto Medium"/>
            </a:endParaRPr>
          </a:p>
          <a:p>
            <a:pPr indent="0" lvl="0" marL="0" rtl="0" algn="ctr">
              <a:spcBef>
                <a:spcPts val="0"/>
              </a:spcBef>
              <a:spcAft>
                <a:spcPts val="0"/>
              </a:spcAft>
              <a:buNone/>
            </a:pPr>
            <a:r>
              <a:t/>
            </a:r>
            <a:endParaRPr sz="1200">
              <a:solidFill>
                <a:srgbClr val="FF6F00"/>
              </a:solidFill>
              <a:latin typeface="Roboto Medium"/>
              <a:ea typeface="Roboto Medium"/>
              <a:cs typeface="Roboto Medium"/>
              <a:sym typeface="Roboto Medium"/>
            </a:endParaRPr>
          </a:p>
        </p:txBody>
      </p:sp>
      <p:sp>
        <p:nvSpPr>
          <p:cNvPr id="67" name="Google Shape;67;p14"/>
          <p:cNvSpPr txBox="1"/>
          <p:nvPr/>
        </p:nvSpPr>
        <p:spPr>
          <a:xfrm>
            <a:off x="3463762" y="3638407"/>
            <a:ext cx="2448000" cy="1152000"/>
          </a:xfrm>
          <a:prstGeom prst="rect">
            <a:avLst/>
          </a:prstGeom>
          <a:noFill/>
          <a:ln>
            <a:noFill/>
          </a:ln>
        </p:spPr>
        <p:txBody>
          <a:bodyPr anchorCtr="0" anchor="t"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pt-BR" sz="1200">
                <a:solidFill>
                  <a:srgbClr val="FF6F00"/>
                </a:solidFill>
                <a:latin typeface="Roboto Medium"/>
                <a:ea typeface="Roboto Medium"/>
                <a:cs typeface="Roboto Medium"/>
                <a:sym typeface="Roboto Medium"/>
              </a:rPr>
              <a:t>Intermediate layers, where the process of learning patterns from the data occurs.</a:t>
            </a:r>
            <a:endParaRPr sz="1200">
              <a:solidFill>
                <a:srgbClr val="FF6F00"/>
              </a:solidFill>
              <a:latin typeface="Roboto Medium"/>
              <a:ea typeface="Roboto Medium"/>
              <a:cs typeface="Roboto Medium"/>
              <a:sym typeface="Roboto Medium"/>
            </a:endParaRPr>
          </a:p>
          <a:p>
            <a:pPr indent="0" lvl="0" marL="0" rtl="0" algn="ctr">
              <a:spcBef>
                <a:spcPts val="0"/>
              </a:spcBef>
              <a:spcAft>
                <a:spcPts val="0"/>
              </a:spcAft>
              <a:buClr>
                <a:schemeClr val="dk1"/>
              </a:buClr>
              <a:buSzPts val="1100"/>
              <a:buFont typeface="Arial"/>
              <a:buNone/>
            </a:pPr>
            <a:r>
              <a:t/>
            </a:r>
            <a:endParaRPr sz="1200">
              <a:solidFill>
                <a:srgbClr val="FF6F00"/>
              </a:solidFill>
              <a:latin typeface="Roboto Medium"/>
              <a:ea typeface="Roboto Medium"/>
              <a:cs typeface="Roboto Medium"/>
              <a:sym typeface="Roboto Medium"/>
            </a:endParaRPr>
          </a:p>
          <a:p>
            <a:pPr indent="0" lvl="0" marL="0" rtl="0" algn="ctr">
              <a:spcBef>
                <a:spcPts val="0"/>
              </a:spcBef>
              <a:spcAft>
                <a:spcPts val="0"/>
              </a:spcAft>
              <a:buClr>
                <a:schemeClr val="dk1"/>
              </a:buClr>
              <a:buSzPts val="1100"/>
              <a:buFont typeface="Arial"/>
              <a:buNone/>
            </a:pPr>
            <a:r>
              <a:rPr lang="pt-BR" sz="1200">
                <a:solidFill>
                  <a:srgbClr val="FF6F00"/>
                </a:solidFill>
                <a:latin typeface="Roboto Medium"/>
                <a:ea typeface="Roboto Medium"/>
                <a:cs typeface="Roboto Medium"/>
                <a:sym typeface="Roboto Medium"/>
              </a:rPr>
              <a:t>A bit more math for the purpose of this post</a:t>
            </a:r>
            <a:endParaRPr sz="1200">
              <a:solidFill>
                <a:srgbClr val="FF6F00"/>
              </a:solidFill>
              <a:latin typeface="Roboto Medium"/>
              <a:ea typeface="Roboto Medium"/>
              <a:cs typeface="Roboto Medium"/>
              <a:sym typeface="Roboto Medium"/>
            </a:endParaRPr>
          </a:p>
          <a:p>
            <a:pPr indent="0" lvl="0" marL="0" marR="0" rtl="0" algn="ctr">
              <a:lnSpc>
                <a:spcPct val="100000"/>
              </a:lnSpc>
              <a:spcBef>
                <a:spcPts val="0"/>
              </a:spcBef>
              <a:spcAft>
                <a:spcPts val="0"/>
              </a:spcAft>
              <a:buNone/>
            </a:pPr>
            <a:r>
              <a:t/>
            </a:r>
            <a:endParaRPr sz="1200">
              <a:solidFill>
                <a:srgbClr val="FF6F00"/>
              </a:solidFill>
              <a:latin typeface="Roboto Medium"/>
              <a:ea typeface="Roboto Medium"/>
              <a:cs typeface="Roboto Medium"/>
              <a:sym typeface="Roboto Medium"/>
            </a:endParaRPr>
          </a:p>
        </p:txBody>
      </p:sp>
      <p:sp>
        <p:nvSpPr>
          <p:cNvPr id="68" name="Google Shape;68;p14"/>
          <p:cNvSpPr txBox="1"/>
          <p:nvPr/>
        </p:nvSpPr>
        <p:spPr>
          <a:xfrm>
            <a:off x="6088574" y="3638407"/>
            <a:ext cx="2448000" cy="1152000"/>
          </a:xfrm>
          <a:prstGeom prst="rect">
            <a:avLst/>
          </a:prstGeom>
          <a:noFill/>
          <a:ln>
            <a:noFill/>
          </a:ln>
        </p:spPr>
        <p:txBody>
          <a:bodyPr anchorCtr="0" anchor="t"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pt-BR" sz="1200">
                <a:solidFill>
                  <a:srgbClr val="FF6F00"/>
                </a:solidFill>
                <a:latin typeface="Roboto Medium"/>
                <a:ea typeface="Roboto Medium"/>
                <a:cs typeface="Roboto Medium"/>
                <a:sym typeface="Roboto Medium"/>
              </a:rPr>
              <a:t>Output layer, where the model provides a response to the problem.</a:t>
            </a:r>
            <a:endParaRPr sz="1200">
              <a:solidFill>
                <a:srgbClr val="FF6F00"/>
              </a:solidFill>
              <a:latin typeface="Roboto Medium"/>
              <a:ea typeface="Roboto Medium"/>
              <a:cs typeface="Roboto Medium"/>
              <a:sym typeface="Roboto Medium"/>
            </a:endParaRPr>
          </a:p>
          <a:p>
            <a:pPr indent="0" lvl="0" marL="0" rtl="0" algn="ctr">
              <a:spcBef>
                <a:spcPts val="0"/>
              </a:spcBef>
              <a:spcAft>
                <a:spcPts val="0"/>
              </a:spcAft>
              <a:buClr>
                <a:schemeClr val="dk1"/>
              </a:buClr>
              <a:buSzPts val="1100"/>
              <a:buFont typeface="Arial"/>
              <a:buNone/>
            </a:pPr>
            <a:r>
              <a:t/>
            </a:r>
            <a:endParaRPr sz="1200">
              <a:solidFill>
                <a:srgbClr val="FF6F00"/>
              </a:solidFill>
              <a:latin typeface="Roboto Medium"/>
              <a:ea typeface="Roboto Medium"/>
              <a:cs typeface="Roboto Medium"/>
              <a:sym typeface="Roboto Medium"/>
            </a:endParaRPr>
          </a:p>
          <a:p>
            <a:pPr indent="0" lvl="0" marL="0" rtl="0" algn="ctr">
              <a:spcBef>
                <a:spcPts val="0"/>
              </a:spcBef>
              <a:spcAft>
                <a:spcPts val="0"/>
              </a:spcAft>
              <a:buNone/>
            </a:pPr>
            <a:r>
              <a:rPr lang="pt-BR" sz="1200">
                <a:solidFill>
                  <a:srgbClr val="FF6F00"/>
                </a:solidFill>
                <a:latin typeface="Roboto Medium"/>
                <a:ea typeface="Roboto Medium"/>
                <a:cs typeface="Roboto Medium"/>
                <a:sym typeface="Roboto Medium"/>
              </a:rPr>
              <a:t>In our case, whether it will rain or not</a:t>
            </a:r>
            <a:endParaRPr sz="1200">
              <a:solidFill>
                <a:srgbClr val="FF6F00"/>
              </a:solidFill>
              <a:latin typeface="Roboto Medium"/>
              <a:ea typeface="Roboto Medium"/>
              <a:cs typeface="Roboto Medium"/>
              <a:sym typeface="Roboto Medium"/>
            </a:endParaRPr>
          </a:p>
        </p:txBody>
      </p:sp>
      <p:sp>
        <p:nvSpPr>
          <p:cNvPr id="69" name="Google Shape;69;p14"/>
          <p:cNvSpPr/>
          <p:nvPr/>
        </p:nvSpPr>
        <p:spPr>
          <a:xfrm>
            <a:off x="1441950" y="3190213"/>
            <a:ext cx="6053400" cy="44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4"/>
          <p:cNvSpPr/>
          <p:nvPr/>
        </p:nvSpPr>
        <p:spPr>
          <a:xfrm>
            <a:off x="1409400" y="3243335"/>
            <a:ext cx="1307100" cy="342000"/>
          </a:xfrm>
          <a:prstGeom prst="rect">
            <a:avLst/>
          </a:prstGeom>
          <a:solidFill>
            <a:srgbClr val="FFA400"/>
          </a:solidFill>
          <a:ln>
            <a:noFill/>
          </a:ln>
        </p:spPr>
        <p:txBody>
          <a:bodyPr anchorCtr="0" anchor="t" bIns="91425" lIns="18000" spcFirstLastPara="1" rIns="18000" wrap="square" tIns="91425">
            <a:noAutofit/>
          </a:bodyPr>
          <a:lstStyle/>
          <a:p>
            <a:pPr indent="0" lvl="0" marL="0" rtl="0" algn="ctr">
              <a:spcBef>
                <a:spcPts val="0"/>
              </a:spcBef>
              <a:spcAft>
                <a:spcPts val="0"/>
              </a:spcAft>
              <a:buNone/>
            </a:pPr>
            <a:r>
              <a:rPr lang="pt-BR" sz="1000">
                <a:solidFill>
                  <a:schemeClr val="dk2"/>
                </a:solidFill>
                <a:latin typeface="Roboto Medium"/>
                <a:ea typeface="Roboto Medium"/>
                <a:cs typeface="Roboto Medium"/>
                <a:sym typeface="Roboto Medium"/>
              </a:rPr>
              <a:t>Input Layer</a:t>
            </a:r>
            <a:endParaRPr sz="1000">
              <a:solidFill>
                <a:schemeClr val="dk2"/>
              </a:solidFill>
              <a:latin typeface="Roboto Medium"/>
              <a:ea typeface="Roboto Medium"/>
              <a:cs typeface="Roboto Medium"/>
              <a:sym typeface="Roboto Medium"/>
            </a:endParaRPr>
          </a:p>
        </p:txBody>
      </p:sp>
      <p:sp>
        <p:nvSpPr>
          <p:cNvPr id="71" name="Google Shape;71;p14"/>
          <p:cNvSpPr/>
          <p:nvPr/>
        </p:nvSpPr>
        <p:spPr>
          <a:xfrm>
            <a:off x="4034212" y="3243335"/>
            <a:ext cx="1307100" cy="342000"/>
          </a:xfrm>
          <a:prstGeom prst="rect">
            <a:avLst/>
          </a:prstGeom>
          <a:solidFill>
            <a:srgbClr val="80BC00"/>
          </a:solidFill>
          <a:ln>
            <a:noFill/>
          </a:ln>
        </p:spPr>
        <p:txBody>
          <a:bodyPr anchorCtr="0" anchor="t" bIns="91425" lIns="18000" spcFirstLastPara="1" rIns="18000" wrap="square" tIns="91425">
            <a:noAutofit/>
          </a:bodyPr>
          <a:lstStyle/>
          <a:p>
            <a:pPr indent="0" lvl="0" marL="0" rtl="0" algn="ctr">
              <a:spcBef>
                <a:spcPts val="0"/>
              </a:spcBef>
              <a:spcAft>
                <a:spcPts val="0"/>
              </a:spcAft>
              <a:buNone/>
            </a:pPr>
            <a:r>
              <a:rPr lang="pt-BR" sz="1000">
                <a:solidFill>
                  <a:schemeClr val="dk2"/>
                </a:solidFill>
                <a:latin typeface="Roboto Medium"/>
                <a:ea typeface="Roboto Medium"/>
                <a:cs typeface="Roboto Medium"/>
                <a:sym typeface="Roboto Medium"/>
              </a:rPr>
              <a:t>Hidden Layers</a:t>
            </a:r>
            <a:endParaRPr sz="1000">
              <a:solidFill>
                <a:schemeClr val="dk2"/>
              </a:solidFill>
              <a:latin typeface="Roboto Medium"/>
              <a:ea typeface="Roboto Medium"/>
              <a:cs typeface="Roboto Medium"/>
              <a:sym typeface="Roboto Medium"/>
            </a:endParaRPr>
          </a:p>
        </p:txBody>
      </p:sp>
      <p:sp>
        <p:nvSpPr>
          <p:cNvPr id="72" name="Google Shape;72;p14"/>
          <p:cNvSpPr/>
          <p:nvPr/>
        </p:nvSpPr>
        <p:spPr>
          <a:xfrm>
            <a:off x="6659024" y="3243335"/>
            <a:ext cx="1307100" cy="342000"/>
          </a:xfrm>
          <a:prstGeom prst="rect">
            <a:avLst/>
          </a:prstGeom>
          <a:solidFill>
            <a:srgbClr val="FF414E"/>
          </a:solidFill>
          <a:ln>
            <a:noFill/>
          </a:ln>
        </p:spPr>
        <p:txBody>
          <a:bodyPr anchorCtr="0" anchor="t" bIns="91425" lIns="18000" spcFirstLastPara="1" rIns="18000" wrap="square" tIns="91425">
            <a:noAutofit/>
          </a:bodyPr>
          <a:lstStyle/>
          <a:p>
            <a:pPr indent="0" lvl="0" marL="0" rtl="0" algn="ctr">
              <a:spcBef>
                <a:spcPts val="0"/>
              </a:spcBef>
              <a:spcAft>
                <a:spcPts val="0"/>
              </a:spcAft>
              <a:buNone/>
            </a:pPr>
            <a:r>
              <a:rPr lang="pt-BR" sz="1000">
                <a:solidFill>
                  <a:schemeClr val="dk2"/>
                </a:solidFill>
                <a:latin typeface="Roboto Medium"/>
                <a:ea typeface="Roboto Medium"/>
                <a:cs typeface="Roboto Medium"/>
                <a:sym typeface="Roboto Medium"/>
              </a:rPr>
              <a:t>Output Layer</a:t>
            </a:r>
            <a:endParaRPr sz="1000">
              <a:solidFill>
                <a:schemeClr val="dk2"/>
              </a:solidFill>
              <a:latin typeface="Roboto Medium"/>
              <a:ea typeface="Roboto Medium"/>
              <a:cs typeface="Roboto Medium"/>
              <a:sym typeface="Roboto Medium"/>
            </a:endParaRPr>
          </a:p>
        </p:txBody>
      </p:sp>
      <p:sp>
        <p:nvSpPr>
          <p:cNvPr id="73" name="Google Shape;73;p14"/>
          <p:cNvSpPr txBox="1"/>
          <p:nvPr/>
        </p:nvSpPr>
        <p:spPr>
          <a:xfrm>
            <a:off x="6347775" y="4805700"/>
            <a:ext cx="23814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pt-BR" sz="800">
                <a:solidFill>
                  <a:srgbClr val="FF6F00"/>
                </a:solidFill>
              </a:rPr>
              <a:t>linkedin.com/in/luis-felipe-jorge</a:t>
            </a:r>
            <a:endParaRPr i="1" sz="800">
              <a:solidFill>
                <a:srgbClr val="FF6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p:nvPr/>
        </p:nvSpPr>
        <p:spPr>
          <a:xfrm>
            <a:off x="0" y="0"/>
            <a:ext cx="9144000" cy="5143500"/>
          </a:xfrm>
          <a:prstGeom prst="rect">
            <a:avLst/>
          </a:prstGeom>
          <a:solidFill>
            <a:srgbClr val="F9F4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5"/>
          <p:cNvSpPr/>
          <p:nvPr/>
        </p:nvSpPr>
        <p:spPr>
          <a:xfrm>
            <a:off x="131700" y="120450"/>
            <a:ext cx="8880600" cy="4902600"/>
          </a:xfrm>
          <a:prstGeom prst="roundRect">
            <a:avLst>
              <a:gd fmla="val 685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5"/>
          <p:cNvSpPr txBox="1"/>
          <p:nvPr/>
        </p:nvSpPr>
        <p:spPr>
          <a:xfrm>
            <a:off x="294150" y="3952400"/>
            <a:ext cx="861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rgbClr val="FF6F00"/>
                </a:solidFill>
                <a:latin typeface="Roboto Medium"/>
                <a:ea typeface="Roboto Medium"/>
                <a:cs typeface="Roboto Medium"/>
                <a:sym typeface="Roboto Medium"/>
              </a:rPr>
              <a:t>An image is typically represented as a matrix of pixels, which is a grid where each square contains the color information of the image. We could represent white as 0 and black as 1</a:t>
            </a:r>
            <a:endParaRPr>
              <a:solidFill>
                <a:srgbClr val="FF6F00"/>
              </a:solidFill>
              <a:latin typeface="Roboto Medium"/>
              <a:ea typeface="Roboto Medium"/>
              <a:cs typeface="Roboto Medium"/>
              <a:sym typeface="Roboto Medium"/>
            </a:endParaRPr>
          </a:p>
        </p:txBody>
      </p:sp>
      <p:pic>
        <p:nvPicPr>
          <p:cNvPr id="81" name="Google Shape;81;p15"/>
          <p:cNvPicPr preferRelativeResize="0"/>
          <p:nvPr/>
        </p:nvPicPr>
        <p:blipFill>
          <a:blip r:embed="rId3">
            <a:alphaModFix/>
          </a:blip>
          <a:stretch>
            <a:fillRect/>
          </a:stretch>
        </p:blipFill>
        <p:spPr>
          <a:xfrm>
            <a:off x="1973363" y="1437937"/>
            <a:ext cx="5256074" cy="2267625"/>
          </a:xfrm>
          <a:prstGeom prst="rect">
            <a:avLst/>
          </a:prstGeom>
          <a:noFill/>
          <a:ln>
            <a:noFill/>
          </a:ln>
        </p:spPr>
      </p:pic>
      <p:sp>
        <p:nvSpPr>
          <p:cNvPr id="82" name="Google Shape;82;p15"/>
          <p:cNvSpPr txBox="1"/>
          <p:nvPr/>
        </p:nvSpPr>
        <p:spPr>
          <a:xfrm>
            <a:off x="294150" y="273700"/>
            <a:ext cx="8614500" cy="917400"/>
          </a:xfrm>
          <a:prstGeom prst="rect">
            <a:avLst/>
          </a:prstGeom>
          <a:noFill/>
          <a:ln>
            <a:noFill/>
          </a:ln>
        </p:spPr>
        <p:txBody>
          <a:bodyPr anchorCtr="0" anchor="t" bIns="91425" lIns="270000" spcFirstLastPara="1" rIns="91425" wrap="square" tIns="91425">
            <a:spAutoFit/>
          </a:bodyPr>
          <a:lstStyle/>
          <a:p>
            <a:pPr indent="0" lvl="0" marL="0" rtl="0" algn="l">
              <a:lnSpc>
                <a:spcPct val="120000"/>
              </a:lnSpc>
              <a:spcBef>
                <a:spcPts val="0"/>
              </a:spcBef>
              <a:spcAft>
                <a:spcPts val="0"/>
              </a:spcAft>
              <a:buNone/>
            </a:pPr>
            <a:r>
              <a:rPr lang="pt-BR">
                <a:solidFill>
                  <a:srgbClr val="FF6F00"/>
                </a:solidFill>
                <a:latin typeface="Roboto Medium"/>
                <a:ea typeface="Roboto Medium"/>
                <a:cs typeface="Roboto Medium"/>
                <a:sym typeface="Roboto Medium"/>
              </a:rPr>
              <a:t>Although the previous representation serves educational purposes to describe the basic structure of a neural network, it is not sufficient to present more complex learning structures, such as those used in image processing, when the goal is, for example, to Classify / Recognize figures</a:t>
            </a:r>
            <a:endParaRPr>
              <a:solidFill>
                <a:srgbClr val="FF6F00"/>
              </a:solidFill>
              <a:latin typeface="Roboto Medium"/>
              <a:ea typeface="Roboto Medium"/>
              <a:cs typeface="Roboto Medium"/>
              <a:sym typeface="Roboto Medium"/>
            </a:endParaRPr>
          </a:p>
        </p:txBody>
      </p:sp>
      <p:sp>
        <p:nvSpPr>
          <p:cNvPr id="83" name="Google Shape;83;p15"/>
          <p:cNvSpPr txBox="1"/>
          <p:nvPr/>
        </p:nvSpPr>
        <p:spPr>
          <a:xfrm>
            <a:off x="2182850" y="3468225"/>
            <a:ext cx="2883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800">
                <a:solidFill>
                  <a:srgbClr val="6B6B6B"/>
                </a:solidFill>
                <a:highlight>
                  <a:srgbClr val="FFFFFF"/>
                </a:highlight>
              </a:rPr>
              <a:t>Binary Pixel Art by The </a:t>
            </a:r>
            <a:r>
              <a:rPr lang="pt-BR" sz="800" u="sng">
                <a:solidFill>
                  <a:schemeClr val="hlink"/>
                </a:solidFill>
                <a:highlight>
                  <a:srgbClr val="FFFFFF"/>
                </a:highlight>
                <a:hlinkClick r:id="rId4"/>
              </a:rPr>
              <a:t>University of Utah</a:t>
            </a:r>
            <a:endParaRPr sz="800"/>
          </a:p>
        </p:txBody>
      </p:sp>
      <p:sp>
        <p:nvSpPr>
          <p:cNvPr id="84" name="Google Shape;84;p15"/>
          <p:cNvSpPr txBox="1"/>
          <p:nvPr/>
        </p:nvSpPr>
        <p:spPr>
          <a:xfrm>
            <a:off x="6347775" y="4805700"/>
            <a:ext cx="23814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pt-BR" sz="800">
                <a:solidFill>
                  <a:srgbClr val="FF6F00"/>
                </a:solidFill>
              </a:rPr>
              <a:t>linkedin.com/in/luis-felipe-jorge</a:t>
            </a:r>
            <a:endParaRPr i="1" sz="800">
              <a:solidFill>
                <a:srgbClr val="FF6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p:nvPr/>
        </p:nvSpPr>
        <p:spPr>
          <a:xfrm>
            <a:off x="0" y="0"/>
            <a:ext cx="9144000" cy="5143500"/>
          </a:xfrm>
          <a:prstGeom prst="rect">
            <a:avLst/>
          </a:prstGeom>
          <a:solidFill>
            <a:srgbClr val="F9F4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t>6J7 </a:t>
            </a:r>
            <a:endParaRPr/>
          </a:p>
        </p:txBody>
      </p:sp>
      <p:sp>
        <p:nvSpPr>
          <p:cNvPr id="90" name="Google Shape;90;p16"/>
          <p:cNvSpPr/>
          <p:nvPr/>
        </p:nvSpPr>
        <p:spPr>
          <a:xfrm>
            <a:off x="131700" y="120450"/>
            <a:ext cx="8880600" cy="4902600"/>
          </a:xfrm>
          <a:prstGeom prst="roundRect">
            <a:avLst>
              <a:gd fmla="val 685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91" name="Google Shape;91;p16"/>
          <p:cNvGraphicFramePr/>
          <p:nvPr/>
        </p:nvGraphicFramePr>
        <p:xfrm>
          <a:off x="3226575" y="230775"/>
          <a:ext cx="3000000" cy="3000000"/>
        </p:xfrm>
        <a:graphic>
          <a:graphicData uri="http://schemas.openxmlformats.org/drawingml/2006/table">
            <a:tbl>
              <a:tblPr>
                <a:noFill/>
                <a:tableStyleId>{25F99322-143D-4E8A-A110-4F16957E8CD1}</a:tableStyleId>
              </a:tblPr>
              <a:tblGrid>
                <a:gridCol w="583925"/>
              </a:tblGrid>
              <a:tr h="342025">
                <a:tc>
                  <a:txBody>
                    <a:bodyPr/>
                    <a:lstStyle/>
                    <a:p>
                      <a:pPr indent="0" lvl="0" marL="0" rtl="0" algn="ctr">
                        <a:spcBef>
                          <a:spcPts val="0"/>
                        </a:spcBef>
                        <a:spcAft>
                          <a:spcPts val="0"/>
                        </a:spcAft>
                        <a:buNone/>
                      </a:pPr>
                      <a:r>
                        <a:rPr lang="pt-BR" sz="1100">
                          <a:solidFill>
                            <a:schemeClr val="dk1"/>
                          </a:solidFill>
                        </a:rPr>
                        <a:t>0</a:t>
                      </a:r>
                      <a:endParaRPr sz="1100">
                        <a:solidFill>
                          <a:schemeClr val="dk1"/>
                        </a:solidFill>
                      </a:endParaRPr>
                    </a:p>
                  </a:txBody>
                  <a:tcPr marT="91425" marB="91425" marR="91425" marL="91425" anchor="ctr"/>
                </a:tc>
              </a:tr>
              <a:tr h="342025">
                <a:tc>
                  <a:txBody>
                    <a:bodyPr/>
                    <a:lstStyle/>
                    <a:p>
                      <a:pPr indent="0" lvl="0" marL="0" rtl="0" algn="ctr">
                        <a:spcBef>
                          <a:spcPts val="0"/>
                        </a:spcBef>
                        <a:spcAft>
                          <a:spcPts val="0"/>
                        </a:spcAft>
                        <a:buNone/>
                      </a:pPr>
                      <a:r>
                        <a:rPr lang="pt-BR" sz="1100">
                          <a:solidFill>
                            <a:schemeClr val="dk1"/>
                          </a:solidFill>
                        </a:rPr>
                        <a:t>0</a:t>
                      </a:r>
                      <a:endParaRPr sz="300"/>
                    </a:p>
                  </a:txBody>
                  <a:tcPr marT="91425" marB="91425" marR="91425" marL="91425"/>
                </a:tc>
              </a:tr>
              <a:tr h="342025">
                <a:tc>
                  <a:txBody>
                    <a:bodyPr/>
                    <a:lstStyle/>
                    <a:p>
                      <a:pPr indent="0" lvl="0" marL="0" rtl="0" algn="ctr">
                        <a:spcBef>
                          <a:spcPts val="0"/>
                        </a:spcBef>
                        <a:spcAft>
                          <a:spcPts val="0"/>
                        </a:spcAft>
                        <a:buNone/>
                      </a:pPr>
                      <a:r>
                        <a:rPr lang="pt-BR" sz="1100">
                          <a:solidFill>
                            <a:schemeClr val="dk1"/>
                          </a:solidFill>
                        </a:rPr>
                        <a:t>0</a:t>
                      </a:r>
                      <a:endParaRPr sz="300"/>
                    </a:p>
                  </a:txBody>
                  <a:tcPr marT="91425" marB="91425" marR="91425" marL="91425"/>
                </a:tc>
              </a:tr>
              <a:tr h="342025">
                <a:tc>
                  <a:txBody>
                    <a:bodyPr/>
                    <a:lstStyle/>
                    <a:p>
                      <a:pPr indent="0" lvl="0" marL="0" rtl="0" algn="ctr">
                        <a:spcBef>
                          <a:spcPts val="0"/>
                        </a:spcBef>
                        <a:spcAft>
                          <a:spcPts val="0"/>
                        </a:spcAft>
                        <a:buNone/>
                      </a:pPr>
                      <a:r>
                        <a:rPr lang="pt-BR" sz="1100">
                          <a:solidFill>
                            <a:schemeClr val="lt1"/>
                          </a:solidFill>
                        </a:rPr>
                        <a:t>1</a:t>
                      </a:r>
                      <a:endParaRPr sz="300">
                        <a:solidFill>
                          <a:schemeClr val="lt1"/>
                        </a:solidFill>
                      </a:endParaRPr>
                    </a:p>
                  </a:txBody>
                  <a:tcPr marT="91425" marB="91425" marR="91425" marL="91425">
                    <a:solidFill>
                      <a:schemeClr val="dk1"/>
                    </a:solidFill>
                  </a:tcPr>
                </a:tc>
              </a:tr>
              <a:tr h="342025">
                <a:tc>
                  <a:txBody>
                    <a:bodyPr/>
                    <a:lstStyle/>
                    <a:p>
                      <a:pPr indent="0" lvl="0" marL="0" rtl="0" algn="ctr">
                        <a:spcBef>
                          <a:spcPts val="0"/>
                        </a:spcBef>
                        <a:spcAft>
                          <a:spcPts val="0"/>
                        </a:spcAft>
                        <a:buNone/>
                      </a:pPr>
                      <a:r>
                        <a:rPr lang="pt-BR" sz="1100">
                          <a:solidFill>
                            <a:schemeClr val="lt1"/>
                          </a:solidFill>
                        </a:rPr>
                        <a:t>1</a:t>
                      </a:r>
                      <a:endParaRPr sz="1100">
                        <a:solidFill>
                          <a:schemeClr val="lt1"/>
                        </a:solidFill>
                      </a:endParaRPr>
                    </a:p>
                  </a:txBody>
                  <a:tcPr marT="91425" marB="91425" marR="91425" marL="91425">
                    <a:solidFill>
                      <a:schemeClr val="dk1"/>
                    </a:solidFill>
                  </a:tcPr>
                </a:tc>
              </a:tr>
              <a:tr h="342025">
                <a:tc>
                  <a:txBody>
                    <a:bodyPr/>
                    <a:lstStyle/>
                    <a:p>
                      <a:pPr indent="0" lvl="0" marL="0" rtl="0" algn="ctr">
                        <a:spcBef>
                          <a:spcPts val="0"/>
                        </a:spcBef>
                        <a:spcAft>
                          <a:spcPts val="0"/>
                        </a:spcAft>
                        <a:buNone/>
                      </a:pPr>
                      <a:r>
                        <a:rPr lang="pt-BR" sz="1100">
                          <a:solidFill>
                            <a:schemeClr val="dk1"/>
                          </a:solidFill>
                        </a:rPr>
                        <a:t>0</a:t>
                      </a:r>
                      <a:endParaRPr sz="300"/>
                    </a:p>
                  </a:txBody>
                  <a:tcPr marT="91425" marB="91425" marR="91425" marL="91425"/>
                </a:tc>
              </a:tr>
              <a:tr h="342025">
                <a:tc>
                  <a:txBody>
                    <a:bodyPr/>
                    <a:lstStyle/>
                    <a:p>
                      <a:pPr indent="0" lvl="0" marL="0" rtl="0" algn="ctr">
                        <a:spcBef>
                          <a:spcPts val="0"/>
                        </a:spcBef>
                        <a:spcAft>
                          <a:spcPts val="0"/>
                        </a:spcAft>
                        <a:buNone/>
                      </a:pPr>
                      <a:r>
                        <a:rPr lang="pt-BR" sz="1100">
                          <a:solidFill>
                            <a:schemeClr val="dk1"/>
                          </a:solidFill>
                        </a:rPr>
                        <a:t>0</a:t>
                      </a:r>
                      <a:endParaRPr sz="300"/>
                    </a:p>
                  </a:txBody>
                  <a:tcPr marT="91425" marB="91425" marR="91425" marL="91425"/>
                </a:tc>
              </a:tr>
              <a:tr h="342025">
                <a:tc>
                  <a:txBody>
                    <a:bodyPr/>
                    <a:lstStyle/>
                    <a:p>
                      <a:pPr indent="0" lvl="0" marL="0" rtl="0" algn="ctr">
                        <a:spcBef>
                          <a:spcPts val="0"/>
                        </a:spcBef>
                        <a:spcAft>
                          <a:spcPts val="0"/>
                        </a:spcAft>
                        <a:buNone/>
                      </a:pPr>
                      <a:r>
                        <a:rPr lang="pt-BR" sz="1100">
                          <a:solidFill>
                            <a:schemeClr val="dk1"/>
                          </a:solidFill>
                        </a:rPr>
                        <a:t>0</a:t>
                      </a:r>
                      <a:endParaRPr sz="300"/>
                    </a:p>
                  </a:txBody>
                  <a:tcPr marT="91425" marB="91425" marR="91425" marL="91425"/>
                </a:tc>
              </a:tr>
              <a:tr h="342025">
                <a:tc>
                  <a:txBody>
                    <a:bodyPr/>
                    <a:lstStyle/>
                    <a:p>
                      <a:pPr indent="0" lvl="0" marL="0" rtl="0" algn="ctr">
                        <a:spcBef>
                          <a:spcPts val="0"/>
                        </a:spcBef>
                        <a:spcAft>
                          <a:spcPts val="0"/>
                        </a:spcAft>
                        <a:buNone/>
                      </a:pPr>
                      <a:r>
                        <a:rPr lang="pt-BR" sz="1100">
                          <a:solidFill>
                            <a:schemeClr val="dk1"/>
                          </a:solidFill>
                        </a:rPr>
                        <a:t>0</a:t>
                      </a:r>
                      <a:endParaRPr sz="300"/>
                    </a:p>
                  </a:txBody>
                  <a:tcPr marT="91425" marB="91425" marR="91425" marL="91425"/>
                </a:tc>
              </a:tr>
              <a:tr h="342025">
                <a:tc>
                  <a:txBody>
                    <a:bodyPr/>
                    <a:lstStyle/>
                    <a:p>
                      <a:pPr indent="0" lvl="0" marL="0" rtl="0" algn="ctr">
                        <a:spcBef>
                          <a:spcPts val="0"/>
                        </a:spcBef>
                        <a:spcAft>
                          <a:spcPts val="0"/>
                        </a:spcAft>
                        <a:buNone/>
                      </a:pPr>
                      <a:r>
                        <a:rPr lang="pt-BR" sz="1100">
                          <a:solidFill>
                            <a:schemeClr val="lt1"/>
                          </a:solidFill>
                        </a:rPr>
                        <a:t>1</a:t>
                      </a:r>
                      <a:endParaRPr sz="300">
                        <a:solidFill>
                          <a:schemeClr val="lt1"/>
                        </a:solidFill>
                      </a:endParaRPr>
                    </a:p>
                  </a:txBody>
                  <a:tcPr marT="91425" marB="91425" marR="91425" marL="91425">
                    <a:solidFill>
                      <a:schemeClr val="dk1"/>
                    </a:solidFill>
                  </a:tcPr>
                </a:tc>
              </a:tr>
              <a:tr h="342025">
                <a:tc>
                  <a:txBody>
                    <a:bodyPr/>
                    <a:lstStyle/>
                    <a:p>
                      <a:pPr indent="0" lvl="0" marL="0" rtl="0" algn="ctr">
                        <a:spcBef>
                          <a:spcPts val="0"/>
                        </a:spcBef>
                        <a:spcAft>
                          <a:spcPts val="0"/>
                        </a:spcAft>
                        <a:buNone/>
                      </a:pPr>
                      <a:r>
                        <a:rPr lang="pt-BR" sz="1100">
                          <a:solidFill>
                            <a:schemeClr val="lt1"/>
                          </a:solidFill>
                        </a:rPr>
                        <a:t>1</a:t>
                      </a:r>
                      <a:endParaRPr sz="300">
                        <a:solidFill>
                          <a:schemeClr val="lt1"/>
                        </a:solidFill>
                      </a:endParaRPr>
                    </a:p>
                  </a:txBody>
                  <a:tcPr marT="91425" marB="91425" marR="91425" marL="91425">
                    <a:solidFill>
                      <a:schemeClr val="dk1"/>
                    </a:solidFill>
                  </a:tcPr>
                </a:tc>
              </a:tr>
              <a:tr h="342025">
                <a:tc>
                  <a:txBody>
                    <a:bodyPr/>
                    <a:lstStyle/>
                    <a:p>
                      <a:pPr indent="0" lvl="0" marL="0" rtl="0" algn="ctr">
                        <a:spcBef>
                          <a:spcPts val="0"/>
                        </a:spcBef>
                        <a:spcAft>
                          <a:spcPts val="0"/>
                        </a:spcAft>
                        <a:buNone/>
                      </a:pPr>
                      <a:r>
                        <a:rPr lang="pt-BR" sz="1100">
                          <a:solidFill>
                            <a:schemeClr val="lt1"/>
                          </a:solidFill>
                        </a:rPr>
                        <a:t>1</a:t>
                      </a:r>
                      <a:endParaRPr sz="300">
                        <a:solidFill>
                          <a:schemeClr val="lt1"/>
                        </a:solidFill>
                      </a:endParaRPr>
                    </a:p>
                  </a:txBody>
                  <a:tcPr marT="91425" marB="91425" marR="91425" marL="91425">
                    <a:solidFill>
                      <a:schemeClr val="dk1"/>
                    </a:solidFill>
                  </a:tcPr>
                </a:tc>
              </a:tr>
              <a:tr h="342025">
                <a:tc>
                  <a:txBody>
                    <a:bodyPr/>
                    <a:lstStyle/>
                    <a:p>
                      <a:pPr indent="0" lvl="0" marL="0" rtl="0" algn="ctr">
                        <a:spcBef>
                          <a:spcPts val="0"/>
                        </a:spcBef>
                        <a:spcAft>
                          <a:spcPts val="0"/>
                        </a:spcAft>
                        <a:buNone/>
                      </a:pPr>
                      <a:r>
                        <a:rPr lang="pt-BR" sz="1100">
                          <a:solidFill>
                            <a:schemeClr val="dk1"/>
                          </a:solidFill>
                        </a:rPr>
                        <a:t>0</a:t>
                      </a:r>
                      <a:endParaRPr sz="300"/>
                    </a:p>
                  </a:txBody>
                  <a:tcPr marT="91425" marB="91425" marR="91425" marL="91425"/>
                </a:tc>
              </a:tr>
            </a:tbl>
          </a:graphicData>
        </a:graphic>
      </p:graphicFrame>
      <p:grpSp>
        <p:nvGrpSpPr>
          <p:cNvPr id="92" name="Google Shape;92;p16"/>
          <p:cNvGrpSpPr/>
          <p:nvPr/>
        </p:nvGrpSpPr>
        <p:grpSpPr>
          <a:xfrm>
            <a:off x="2797000" y="399585"/>
            <a:ext cx="3020970" cy="4628622"/>
            <a:chOff x="5315028" y="347112"/>
            <a:chExt cx="3020970" cy="4770300"/>
          </a:xfrm>
        </p:grpSpPr>
        <p:sp>
          <p:nvSpPr>
            <p:cNvPr id="93" name="Google Shape;93;p16"/>
            <p:cNvSpPr/>
            <p:nvPr/>
          </p:nvSpPr>
          <p:spPr>
            <a:xfrm>
              <a:off x="5315028" y="4265272"/>
              <a:ext cx="1451700" cy="84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600"/>
                <a:t>.</a:t>
              </a:r>
              <a:endParaRPr b="1" sz="1600"/>
            </a:p>
            <a:p>
              <a:pPr indent="0" lvl="0" marL="0" rtl="0" algn="ctr">
                <a:spcBef>
                  <a:spcPts val="0"/>
                </a:spcBef>
                <a:spcAft>
                  <a:spcPts val="0"/>
                </a:spcAft>
                <a:buNone/>
              </a:pPr>
              <a:r>
                <a:rPr b="1" lang="pt-BR" sz="1600"/>
                <a:t>.</a:t>
              </a:r>
              <a:endParaRPr b="1" sz="1600"/>
            </a:p>
            <a:p>
              <a:pPr indent="0" lvl="0" marL="0" rtl="0" algn="ctr">
                <a:spcBef>
                  <a:spcPts val="0"/>
                </a:spcBef>
                <a:spcAft>
                  <a:spcPts val="0"/>
                </a:spcAft>
                <a:buNone/>
              </a:pPr>
              <a:r>
                <a:rPr b="1" lang="pt-BR" sz="1600"/>
                <a:t>.</a:t>
              </a:r>
              <a:endParaRPr b="1" sz="1600"/>
            </a:p>
          </p:txBody>
        </p:sp>
        <p:sp>
          <p:nvSpPr>
            <p:cNvPr id="94" name="Google Shape;94;p16"/>
            <p:cNvSpPr/>
            <p:nvPr/>
          </p:nvSpPr>
          <p:spPr>
            <a:xfrm>
              <a:off x="7256000" y="2424013"/>
              <a:ext cx="330300" cy="34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5" name="Google Shape;95;p16"/>
            <p:cNvCxnSpPr>
              <a:endCxn id="94" idx="1"/>
            </p:cNvCxnSpPr>
            <p:nvPr/>
          </p:nvCxnSpPr>
          <p:spPr>
            <a:xfrm>
              <a:off x="6339871" y="347112"/>
              <a:ext cx="964500" cy="21276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16"/>
            <p:cNvCxnSpPr>
              <a:endCxn id="94" idx="1"/>
            </p:cNvCxnSpPr>
            <p:nvPr/>
          </p:nvCxnSpPr>
          <p:spPr>
            <a:xfrm>
              <a:off x="6330271" y="700512"/>
              <a:ext cx="974100" cy="17742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16"/>
            <p:cNvCxnSpPr>
              <a:endCxn id="94" idx="1"/>
            </p:cNvCxnSpPr>
            <p:nvPr/>
          </p:nvCxnSpPr>
          <p:spPr>
            <a:xfrm>
              <a:off x="6330271" y="977712"/>
              <a:ext cx="974100" cy="14970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16"/>
            <p:cNvCxnSpPr>
              <a:endCxn id="94" idx="1"/>
            </p:cNvCxnSpPr>
            <p:nvPr/>
          </p:nvCxnSpPr>
          <p:spPr>
            <a:xfrm>
              <a:off x="6328471" y="1364112"/>
              <a:ext cx="975900" cy="11106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16"/>
            <p:cNvCxnSpPr>
              <a:endCxn id="94" idx="1"/>
            </p:cNvCxnSpPr>
            <p:nvPr/>
          </p:nvCxnSpPr>
          <p:spPr>
            <a:xfrm>
              <a:off x="6328471" y="1679112"/>
              <a:ext cx="975900" cy="7956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16"/>
            <p:cNvCxnSpPr>
              <a:endCxn id="94" idx="2"/>
            </p:cNvCxnSpPr>
            <p:nvPr/>
          </p:nvCxnSpPr>
          <p:spPr>
            <a:xfrm>
              <a:off x="6345800" y="2098813"/>
              <a:ext cx="910200" cy="4983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16"/>
            <p:cNvCxnSpPr>
              <a:endCxn id="94" idx="2"/>
            </p:cNvCxnSpPr>
            <p:nvPr/>
          </p:nvCxnSpPr>
          <p:spPr>
            <a:xfrm>
              <a:off x="6328100" y="2468113"/>
              <a:ext cx="927900" cy="1290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16"/>
            <p:cNvCxnSpPr>
              <a:endCxn id="94" idx="2"/>
            </p:cNvCxnSpPr>
            <p:nvPr/>
          </p:nvCxnSpPr>
          <p:spPr>
            <a:xfrm flipH="1" rot="10800000">
              <a:off x="6328100" y="2597113"/>
              <a:ext cx="927900" cy="2832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6"/>
            <p:cNvCxnSpPr>
              <a:endCxn id="94" idx="2"/>
            </p:cNvCxnSpPr>
            <p:nvPr/>
          </p:nvCxnSpPr>
          <p:spPr>
            <a:xfrm flipH="1" rot="10800000">
              <a:off x="6333800" y="2597113"/>
              <a:ext cx="922200" cy="6045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16"/>
            <p:cNvCxnSpPr>
              <a:endCxn id="94" idx="3"/>
            </p:cNvCxnSpPr>
            <p:nvPr/>
          </p:nvCxnSpPr>
          <p:spPr>
            <a:xfrm flipH="1" rot="10800000">
              <a:off x="6328471" y="2719513"/>
              <a:ext cx="975900" cy="7341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6"/>
            <p:cNvCxnSpPr>
              <a:endCxn id="94" idx="3"/>
            </p:cNvCxnSpPr>
            <p:nvPr/>
          </p:nvCxnSpPr>
          <p:spPr>
            <a:xfrm flipH="1" rot="10800000">
              <a:off x="6305371" y="2719513"/>
              <a:ext cx="999000" cy="11028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6"/>
            <p:cNvCxnSpPr>
              <a:endCxn id="94" idx="3"/>
            </p:cNvCxnSpPr>
            <p:nvPr/>
          </p:nvCxnSpPr>
          <p:spPr>
            <a:xfrm flipH="1" rot="10800000">
              <a:off x="6328471" y="2719513"/>
              <a:ext cx="975900" cy="14100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6"/>
            <p:cNvCxnSpPr>
              <a:endCxn id="94" idx="3"/>
            </p:cNvCxnSpPr>
            <p:nvPr/>
          </p:nvCxnSpPr>
          <p:spPr>
            <a:xfrm flipH="1" rot="10800000">
              <a:off x="6751771" y="2719513"/>
              <a:ext cx="552600" cy="2397900"/>
            </a:xfrm>
            <a:prstGeom prst="straightConnector1">
              <a:avLst/>
            </a:prstGeom>
            <a:noFill/>
            <a:ln cap="flat" cmpd="sng" w="9525">
              <a:solidFill>
                <a:schemeClr val="dk2"/>
              </a:solidFill>
              <a:prstDash val="solid"/>
              <a:round/>
              <a:headEnd len="med" w="med" type="none"/>
              <a:tailEnd len="med" w="med" type="none"/>
            </a:ln>
          </p:spPr>
        </p:cxnSp>
        <p:sp>
          <p:nvSpPr>
            <p:cNvPr id="108" name="Google Shape;108;p16"/>
            <p:cNvSpPr/>
            <p:nvPr/>
          </p:nvSpPr>
          <p:spPr>
            <a:xfrm>
              <a:off x="6554977" y="3822325"/>
              <a:ext cx="330300" cy="4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600"/>
                <a:t>.</a:t>
              </a:r>
              <a:endParaRPr b="1" sz="1600"/>
            </a:p>
            <a:p>
              <a:pPr indent="0" lvl="0" marL="0" rtl="0" algn="ctr">
                <a:spcBef>
                  <a:spcPts val="0"/>
                </a:spcBef>
                <a:spcAft>
                  <a:spcPts val="0"/>
                </a:spcAft>
                <a:buNone/>
              </a:pPr>
              <a:r>
                <a:rPr b="1" lang="pt-BR" sz="1600"/>
                <a:t>.</a:t>
              </a:r>
              <a:endParaRPr b="1" sz="1600"/>
            </a:p>
            <a:p>
              <a:pPr indent="0" lvl="0" marL="0" rtl="0" algn="ctr">
                <a:spcBef>
                  <a:spcPts val="0"/>
                </a:spcBef>
                <a:spcAft>
                  <a:spcPts val="0"/>
                </a:spcAft>
                <a:buNone/>
              </a:pPr>
              <a:r>
                <a:rPr b="1" lang="pt-BR" sz="1600"/>
                <a:t>.</a:t>
              </a:r>
              <a:endParaRPr b="1" sz="1600"/>
            </a:p>
          </p:txBody>
        </p:sp>
        <p:sp>
          <p:nvSpPr>
            <p:cNvPr id="109" name="Google Shape;109;p16"/>
            <p:cNvSpPr/>
            <p:nvPr/>
          </p:nvSpPr>
          <p:spPr>
            <a:xfrm>
              <a:off x="7586298" y="2424013"/>
              <a:ext cx="749700" cy="34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600"/>
                <a:t>. . .</a:t>
              </a:r>
              <a:endParaRPr b="1" sz="1600"/>
            </a:p>
          </p:txBody>
        </p:sp>
      </p:grpSp>
      <p:grpSp>
        <p:nvGrpSpPr>
          <p:cNvPr id="110" name="Google Shape;110;p16"/>
          <p:cNvGrpSpPr/>
          <p:nvPr/>
        </p:nvGrpSpPr>
        <p:grpSpPr>
          <a:xfrm>
            <a:off x="322187" y="1437938"/>
            <a:ext cx="2474826" cy="2267625"/>
            <a:chOff x="3333750" y="534375"/>
            <a:chExt cx="2474826" cy="2267625"/>
          </a:xfrm>
        </p:grpSpPr>
        <p:pic>
          <p:nvPicPr>
            <p:cNvPr id="111" name="Google Shape;111;p16"/>
            <p:cNvPicPr preferRelativeResize="0"/>
            <p:nvPr/>
          </p:nvPicPr>
          <p:blipFill rotWithShape="1">
            <a:blip r:embed="rId3">
              <a:alphaModFix/>
            </a:blip>
            <a:srcRect b="0" l="63426" r="0" t="0"/>
            <a:stretch/>
          </p:blipFill>
          <p:spPr>
            <a:xfrm>
              <a:off x="3333750" y="534375"/>
              <a:ext cx="1922324" cy="2267625"/>
            </a:xfrm>
            <a:prstGeom prst="rect">
              <a:avLst/>
            </a:prstGeom>
            <a:noFill/>
            <a:ln>
              <a:noFill/>
            </a:ln>
          </p:spPr>
        </p:pic>
        <p:pic>
          <p:nvPicPr>
            <p:cNvPr id="112" name="Google Shape;112;p16"/>
            <p:cNvPicPr preferRelativeResize="0"/>
            <p:nvPr/>
          </p:nvPicPr>
          <p:blipFill rotWithShape="1">
            <a:blip r:embed="rId3">
              <a:alphaModFix/>
            </a:blip>
            <a:srcRect b="29392" l="49433" r="35786" t="28738"/>
            <a:stretch/>
          </p:blipFill>
          <p:spPr>
            <a:xfrm>
              <a:off x="5029250" y="1191938"/>
              <a:ext cx="779326" cy="952500"/>
            </a:xfrm>
            <a:prstGeom prst="rect">
              <a:avLst/>
            </a:prstGeom>
            <a:noFill/>
            <a:ln>
              <a:noFill/>
            </a:ln>
          </p:spPr>
        </p:pic>
      </p:grpSp>
      <p:sp>
        <p:nvSpPr>
          <p:cNvPr id="113" name="Google Shape;113;p16"/>
          <p:cNvSpPr txBox="1"/>
          <p:nvPr/>
        </p:nvSpPr>
        <p:spPr>
          <a:xfrm>
            <a:off x="5715000" y="391423"/>
            <a:ext cx="31557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rgbClr val="FF6F00"/>
                </a:solidFill>
                <a:latin typeface="Roboto Medium"/>
                <a:ea typeface="Roboto Medium"/>
                <a:cs typeface="Roboto Medium"/>
                <a:sym typeface="Roboto Medium"/>
              </a:rPr>
              <a:t>The traditional structure of a neural network does not offer scalability. In it, each neuron is directly connected to neurons in the immediately preceding and following layers.</a:t>
            </a:r>
            <a:endParaRPr>
              <a:solidFill>
                <a:srgbClr val="FF6F00"/>
              </a:solidFill>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t/>
            </a:r>
            <a:endParaRPr>
              <a:solidFill>
                <a:srgbClr val="FF6F00"/>
              </a:solidFill>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pt-BR">
                <a:solidFill>
                  <a:srgbClr val="FF6F00"/>
                </a:solidFill>
                <a:latin typeface="Roboto Medium"/>
                <a:ea typeface="Roboto Medium"/>
                <a:cs typeface="Roboto Medium"/>
                <a:sym typeface="Roboto Medium"/>
              </a:rPr>
              <a:t>A common low-resolution representation is 32x32 pixels, meaning a single image would be an input of 1,024 values.</a:t>
            </a:r>
            <a:endParaRPr>
              <a:solidFill>
                <a:srgbClr val="FF6F00"/>
              </a:solidFill>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t/>
            </a:r>
            <a:endParaRPr>
              <a:solidFill>
                <a:srgbClr val="FF6F00"/>
              </a:solidFill>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rPr lang="pt-BR">
                <a:solidFill>
                  <a:srgbClr val="FF6F00"/>
                </a:solidFill>
                <a:latin typeface="Roboto Medium"/>
                <a:ea typeface="Roboto Medium"/>
                <a:cs typeface="Roboto Medium"/>
                <a:sym typeface="Roboto Medium"/>
              </a:rPr>
              <a:t>Each connection represents a new set of calculations, making the learning process more costly.</a:t>
            </a:r>
            <a:endParaRPr>
              <a:solidFill>
                <a:srgbClr val="FF6F00"/>
              </a:solidFill>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t/>
            </a:r>
            <a:endParaRPr>
              <a:solidFill>
                <a:srgbClr val="FF6F00"/>
              </a:solidFill>
              <a:latin typeface="Roboto Medium"/>
              <a:ea typeface="Roboto Medium"/>
              <a:cs typeface="Roboto Medium"/>
              <a:sym typeface="Roboto Medium"/>
            </a:endParaRPr>
          </a:p>
          <a:p>
            <a:pPr indent="0" lvl="0" marL="0" rtl="0" algn="l">
              <a:spcBef>
                <a:spcPts val="0"/>
              </a:spcBef>
              <a:spcAft>
                <a:spcPts val="0"/>
              </a:spcAft>
              <a:buNone/>
            </a:pPr>
            <a:r>
              <a:rPr lang="pt-BR">
                <a:solidFill>
                  <a:srgbClr val="FF6F00"/>
                </a:solidFill>
                <a:latin typeface="Roboto Medium"/>
                <a:ea typeface="Roboto Medium"/>
                <a:cs typeface="Roboto Medium"/>
                <a:sym typeface="Roboto Medium"/>
              </a:rPr>
              <a:t>Now, extrapolate this to a database with thousands of modern images with much higher resolutions!</a:t>
            </a:r>
            <a:endParaRPr>
              <a:solidFill>
                <a:srgbClr val="FF6F00"/>
              </a:solidFill>
              <a:latin typeface="Roboto Medium"/>
              <a:ea typeface="Roboto Medium"/>
              <a:cs typeface="Roboto Medium"/>
              <a:sym typeface="Roboto Medium"/>
            </a:endParaRPr>
          </a:p>
        </p:txBody>
      </p:sp>
      <p:sp>
        <p:nvSpPr>
          <p:cNvPr id="114" name="Google Shape;114;p16"/>
          <p:cNvSpPr txBox="1"/>
          <p:nvPr/>
        </p:nvSpPr>
        <p:spPr>
          <a:xfrm>
            <a:off x="246188" y="3465150"/>
            <a:ext cx="262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rgbClr val="FF6F00"/>
                </a:solidFill>
                <a:latin typeface="Roboto Medium"/>
                <a:ea typeface="Roboto Medium"/>
                <a:cs typeface="Roboto Medium"/>
                <a:sym typeface="Roboto Medium"/>
              </a:rPr>
              <a:t>In summary, the matrix is a list of "0"s and "1"s</a:t>
            </a:r>
            <a:endParaRPr>
              <a:solidFill>
                <a:srgbClr val="FF6F00"/>
              </a:solidFill>
              <a:latin typeface="Roboto Medium"/>
              <a:ea typeface="Roboto Medium"/>
              <a:cs typeface="Roboto Medium"/>
              <a:sym typeface="Roboto Medium"/>
            </a:endParaRPr>
          </a:p>
        </p:txBody>
      </p:sp>
      <p:sp>
        <p:nvSpPr>
          <p:cNvPr id="115" name="Google Shape;115;p16"/>
          <p:cNvSpPr txBox="1"/>
          <p:nvPr/>
        </p:nvSpPr>
        <p:spPr>
          <a:xfrm>
            <a:off x="6347775" y="4805700"/>
            <a:ext cx="23814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pt-BR" sz="800">
                <a:solidFill>
                  <a:srgbClr val="FF6F00"/>
                </a:solidFill>
              </a:rPr>
              <a:t>linkedin.com/in/luis-felipe-jorge</a:t>
            </a:r>
            <a:endParaRPr i="1" sz="800">
              <a:solidFill>
                <a:srgbClr val="FF6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p:nvPr/>
        </p:nvSpPr>
        <p:spPr>
          <a:xfrm>
            <a:off x="0" y="0"/>
            <a:ext cx="9144000" cy="5143500"/>
          </a:xfrm>
          <a:prstGeom prst="rect">
            <a:avLst/>
          </a:prstGeom>
          <a:solidFill>
            <a:srgbClr val="F9F4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7"/>
          <p:cNvSpPr/>
          <p:nvPr/>
        </p:nvSpPr>
        <p:spPr>
          <a:xfrm>
            <a:off x="131700" y="120450"/>
            <a:ext cx="8880600" cy="4902600"/>
          </a:xfrm>
          <a:prstGeom prst="roundRect">
            <a:avLst>
              <a:gd fmla="val 685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7"/>
          <p:cNvSpPr txBox="1"/>
          <p:nvPr/>
        </p:nvSpPr>
        <p:spPr>
          <a:xfrm>
            <a:off x="154075" y="360000"/>
            <a:ext cx="8880600" cy="831300"/>
          </a:xfrm>
          <a:prstGeom prst="rect">
            <a:avLst/>
          </a:prstGeom>
          <a:noFill/>
          <a:ln>
            <a:noFill/>
          </a:ln>
        </p:spPr>
        <p:txBody>
          <a:bodyPr anchorCtr="0" anchor="t" bIns="91425" lIns="0" spcFirstLastPara="1" rIns="0" wrap="square" tIns="91425">
            <a:spAutoFit/>
          </a:bodyPr>
          <a:lstStyle/>
          <a:p>
            <a:pPr indent="0" lvl="0" marL="179999" marR="56196" rtl="0" algn="l">
              <a:spcBef>
                <a:spcPts val="0"/>
              </a:spcBef>
              <a:spcAft>
                <a:spcPts val="0"/>
              </a:spcAft>
              <a:buNone/>
            </a:pPr>
            <a:r>
              <a:rPr lang="pt-BR">
                <a:solidFill>
                  <a:srgbClr val="FF6F00"/>
                </a:solidFill>
                <a:latin typeface="Roboto Medium"/>
                <a:ea typeface="Roboto Medium"/>
                <a:cs typeface="Roboto Medium"/>
                <a:sym typeface="Roboto Medium"/>
              </a:rPr>
              <a:t>To make image processing feasible in neural networks, a technique called "convolution" was applied, which takes advantage of the correlation between pixels. That is, neighboring pixels in an image tend to have similar colors</a:t>
            </a:r>
            <a:endParaRPr>
              <a:solidFill>
                <a:srgbClr val="FF6F00"/>
              </a:solidFill>
              <a:latin typeface="Roboto Medium"/>
              <a:ea typeface="Roboto Medium"/>
              <a:cs typeface="Roboto Medium"/>
              <a:sym typeface="Roboto Medium"/>
            </a:endParaRPr>
          </a:p>
        </p:txBody>
      </p:sp>
      <p:grpSp>
        <p:nvGrpSpPr>
          <p:cNvPr id="123" name="Google Shape;123;p17"/>
          <p:cNvGrpSpPr/>
          <p:nvPr/>
        </p:nvGrpSpPr>
        <p:grpSpPr>
          <a:xfrm>
            <a:off x="1399977" y="1650077"/>
            <a:ext cx="3051202" cy="2149648"/>
            <a:chOff x="152725" y="1151650"/>
            <a:chExt cx="3612600" cy="2580300"/>
          </a:xfrm>
        </p:grpSpPr>
        <p:pic>
          <p:nvPicPr>
            <p:cNvPr id="124" name="Google Shape;124;p17"/>
            <p:cNvPicPr preferRelativeResize="0"/>
            <p:nvPr/>
          </p:nvPicPr>
          <p:blipFill>
            <a:blip r:embed="rId3">
              <a:alphaModFix/>
            </a:blip>
            <a:stretch>
              <a:fillRect/>
            </a:stretch>
          </p:blipFill>
          <p:spPr>
            <a:xfrm>
              <a:off x="152725" y="1151650"/>
              <a:ext cx="3612600" cy="2580300"/>
            </a:xfrm>
            <a:prstGeom prst="roundRect">
              <a:avLst>
                <a:gd fmla="val 16667" name="adj"/>
              </a:avLst>
            </a:prstGeom>
            <a:noFill/>
            <a:ln>
              <a:noFill/>
            </a:ln>
          </p:spPr>
        </p:pic>
        <p:sp>
          <p:nvSpPr>
            <p:cNvPr id="125" name="Google Shape;125;p17"/>
            <p:cNvSpPr/>
            <p:nvPr/>
          </p:nvSpPr>
          <p:spPr>
            <a:xfrm>
              <a:off x="1498025" y="2043550"/>
              <a:ext cx="510900" cy="294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7"/>
            <p:cNvSpPr/>
            <p:nvPr/>
          </p:nvSpPr>
          <p:spPr>
            <a:xfrm>
              <a:off x="2966600" y="2732825"/>
              <a:ext cx="549000" cy="522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      </a:t>
              </a:r>
              <a:endParaRPr/>
            </a:p>
          </p:txBody>
        </p:sp>
      </p:grpSp>
      <p:pic>
        <p:nvPicPr>
          <p:cNvPr id="127" name="Google Shape;127;p17"/>
          <p:cNvPicPr preferRelativeResize="0"/>
          <p:nvPr/>
        </p:nvPicPr>
        <p:blipFill rotWithShape="1">
          <a:blip r:embed="rId3">
            <a:alphaModFix/>
          </a:blip>
          <a:srcRect b="54027" l="37240" r="48618" t="34567"/>
          <a:stretch/>
        </p:blipFill>
        <p:spPr>
          <a:xfrm>
            <a:off x="5587525" y="1208601"/>
            <a:ext cx="1926000" cy="1094400"/>
          </a:xfrm>
          <a:prstGeom prst="rect">
            <a:avLst/>
          </a:prstGeom>
          <a:noFill/>
          <a:ln cap="flat" cmpd="sng" w="76200">
            <a:solidFill>
              <a:srgbClr val="FF0000"/>
            </a:solidFill>
            <a:prstDash val="solid"/>
            <a:round/>
            <a:headEnd len="sm" w="sm" type="none"/>
            <a:tailEnd len="sm" w="sm" type="none"/>
          </a:ln>
        </p:spPr>
      </p:pic>
      <p:cxnSp>
        <p:nvCxnSpPr>
          <p:cNvPr id="128" name="Google Shape;128;p17"/>
          <p:cNvCxnSpPr/>
          <p:nvPr/>
        </p:nvCxnSpPr>
        <p:spPr>
          <a:xfrm flipH="1" rot="10800000">
            <a:off x="2532175" y="1159975"/>
            <a:ext cx="2997000" cy="1219200"/>
          </a:xfrm>
          <a:prstGeom prst="straightConnector1">
            <a:avLst/>
          </a:prstGeom>
          <a:noFill/>
          <a:ln cap="flat" cmpd="sng" w="19050">
            <a:solidFill>
              <a:schemeClr val="dk1"/>
            </a:solidFill>
            <a:prstDash val="solid"/>
            <a:round/>
            <a:headEnd len="med" w="med" type="none"/>
            <a:tailEnd len="med" w="med" type="none"/>
          </a:ln>
        </p:spPr>
      </p:cxnSp>
      <p:cxnSp>
        <p:nvCxnSpPr>
          <p:cNvPr id="129" name="Google Shape;129;p17"/>
          <p:cNvCxnSpPr/>
          <p:nvPr/>
        </p:nvCxnSpPr>
        <p:spPr>
          <a:xfrm flipH="1" rot="10800000">
            <a:off x="2978625" y="2384100"/>
            <a:ext cx="4574100" cy="257700"/>
          </a:xfrm>
          <a:prstGeom prst="straightConnector1">
            <a:avLst/>
          </a:prstGeom>
          <a:noFill/>
          <a:ln cap="flat" cmpd="sng" w="19050">
            <a:solidFill>
              <a:schemeClr val="dk1"/>
            </a:solidFill>
            <a:prstDash val="solid"/>
            <a:round/>
            <a:headEnd len="med" w="med" type="none"/>
            <a:tailEnd len="med" w="med" type="none"/>
          </a:ln>
        </p:spPr>
      </p:cxnSp>
      <p:pic>
        <p:nvPicPr>
          <p:cNvPr id="130" name="Google Shape;130;p17"/>
          <p:cNvPicPr preferRelativeResize="0"/>
          <p:nvPr/>
        </p:nvPicPr>
        <p:blipFill rotWithShape="1">
          <a:blip r:embed="rId3">
            <a:alphaModFix/>
          </a:blip>
          <a:srcRect b="18408" l="77888" r="6911" t="61326"/>
          <a:stretch/>
        </p:blipFill>
        <p:spPr>
          <a:xfrm>
            <a:off x="5051800" y="3221250"/>
            <a:ext cx="1695300" cy="1592400"/>
          </a:xfrm>
          <a:prstGeom prst="rect">
            <a:avLst/>
          </a:prstGeom>
          <a:noFill/>
          <a:ln cap="flat" cmpd="sng" w="76200">
            <a:solidFill>
              <a:srgbClr val="FF0000"/>
            </a:solidFill>
            <a:prstDash val="solid"/>
            <a:round/>
            <a:headEnd len="sm" w="sm" type="none"/>
            <a:tailEnd len="sm" w="sm" type="none"/>
          </a:ln>
        </p:spPr>
      </p:pic>
      <p:cxnSp>
        <p:nvCxnSpPr>
          <p:cNvPr id="131" name="Google Shape;131;p17"/>
          <p:cNvCxnSpPr/>
          <p:nvPr/>
        </p:nvCxnSpPr>
        <p:spPr>
          <a:xfrm>
            <a:off x="4244675" y="2960975"/>
            <a:ext cx="2555400" cy="189300"/>
          </a:xfrm>
          <a:prstGeom prst="straightConnector1">
            <a:avLst/>
          </a:prstGeom>
          <a:noFill/>
          <a:ln cap="flat" cmpd="sng" w="19050">
            <a:solidFill>
              <a:schemeClr val="dk1"/>
            </a:solidFill>
            <a:prstDash val="solid"/>
            <a:round/>
            <a:headEnd len="med" w="med" type="none"/>
            <a:tailEnd len="med" w="med" type="none"/>
          </a:ln>
        </p:spPr>
      </p:cxnSp>
      <p:cxnSp>
        <p:nvCxnSpPr>
          <p:cNvPr id="132" name="Google Shape;132;p17"/>
          <p:cNvCxnSpPr/>
          <p:nvPr/>
        </p:nvCxnSpPr>
        <p:spPr>
          <a:xfrm>
            <a:off x="3788225" y="3409475"/>
            <a:ext cx="1197000" cy="1458900"/>
          </a:xfrm>
          <a:prstGeom prst="straightConnector1">
            <a:avLst/>
          </a:prstGeom>
          <a:noFill/>
          <a:ln cap="flat" cmpd="sng" w="19050">
            <a:solidFill>
              <a:schemeClr val="dk1"/>
            </a:solidFill>
            <a:prstDash val="solid"/>
            <a:round/>
            <a:headEnd len="med" w="med" type="none"/>
            <a:tailEnd len="med" w="med" type="none"/>
          </a:ln>
        </p:spPr>
      </p:cxnSp>
      <p:sp>
        <p:nvSpPr>
          <p:cNvPr id="133" name="Google Shape;133;p17"/>
          <p:cNvSpPr txBox="1"/>
          <p:nvPr/>
        </p:nvSpPr>
        <p:spPr>
          <a:xfrm>
            <a:off x="6347775" y="4805700"/>
            <a:ext cx="23814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pt-BR" sz="800">
                <a:solidFill>
                  <a:srgbClr val="FF6F00"/>
                </a:solidFill>
              </a:rPr>
              <a:t>linkedin.com/in/luis-felipe-jorge</a:t>
            </a:r>
            <a:endParaRPr i="1" sz="800">
              <a:solidFill>
                <a:srgbClr val="FF6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p:nvPr/>
        </p:nvSpPr>
        <p:spPr>
          <a:xfrm>
            <a:off x="0" y="0"/>
            <a:ext cx="9144000" cy="5143500"/>
          </a:xfrm>
          <a:prstGeom prst="rect">
            <a:avLst/>
          </a:prstGeom>
          <a:solidFill>
            <a:srgbClr val="F9F4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18"/>
          <p:cNvSpPr/>
          <p:nvPr/>
        </p:nvSpPr>
        <p:spPr>
          <a:xfrm>
            <a:off x="154075" y="154075"/>
            <a:ext cx="8880600" cy="4902600"/>
          </a:xfrm>
          <a:prstGeom prst="roundRect">
            <a:avLst>
              <a:gd fmla="val 685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18"/>
          <p:cNvSpPr txBox="1"/>
          <p:nvPr/>
        </p:nvSpPr>
        <p:spPr>
          <a:xfrm>
            <a:off x="154075" y="360000"/>
            <a:ext cx="8880600" cy="1262100"/>
          </a:xfrm>
          <a:prstGeom prst="rect">
            <a:avLst/>
          </a:prstGeom>
          <a:noFill/>
          <a:ln>
            <a:noFill/>
          </a:ln>
        </p:spPr>
        <p:txBody>
          <a:bodyPr anchorCtr="0" anchor="t" bIns="91425" lIns="0" spcFirstLastPara="1" rIns="0" wrap="square" tIns="91425">
            <a:spAutoFit/>
          </a:bodyPr>
          <a:lstStyle/>
          <a:p>
            <a:pPr indent="0" lvl="0" marL="179999" marR="56196" rtl="0" algn="l">
              <a:spcBef>
                <a:spcPts val="0"/>
              </a:spcBef>
              <a:spcAft>
                <a:spcPts val="0"/>
              </a:spcAft>
              <a:buNone/>
            </a:pPr>
            <a:r>
              <a:rPr lang="pt-BR">
                <a:solidFill>
                  <a:srgbClr val="FF6F00"/>
                </a:solidFill>
                <a:latin typeface="Roboto Medium"/>
                <a:ea typeface="Roboto Medium"/>
                <a:cs typeface="Roboto Medium"/>
                <a:sym typeface="Roboto Medium"/>
              </a:rPr>
              <a:t>Convolution is the application of a "filter," a matrix of smaller dimensions than the original image, which moves over regions of the image and performs mathematical operations on groups of pixels. Each group is summarized into a numerical value (max, average, etc.), a process called pooling. In other words, this technique allows for the reduction of an image's dimensions without losing relevant information, such as edges, textures, and other patterns, for the training process</a:t>
            </a:r>
            <a:endParaRPr>
              <a:solidFill>
                <a:srgbClr val="FF6F00"/>
              </a:solidFill>
              <a:latin typeface="Roboto Medium"/>
              <a:ea typeface="Roboto Medium"/>
              <a:cs typeface="Roboto Medium"/>
              <a:sym typeface="Roboto Medium"/>
            </a:endParaRPr>
          </a:p>
        </p:txBody>
      </p:sp>
      <p:pic>
        <p:nvPicPr>
          <p:cNvPr id="141" name="Google Shape;141;p18"/>
          <p:cNvPicPr preferRelativeResize="0"/>
          <p:nvPr/>
        </p:nvPicPr>
        <p:blipFill>
          <a:blip r:embed="rId3">
            <a:alphaModFix/>
          </a:blip>
          <a:stretch>
            <a:fillRect/>
          </a:stretch>
        </p:blipFill>
        <p:spPr>
          <a:xfrm>
            <a:off x="515411" y="1779325"/>
            <a:ext cx="2880000" cy="2880000"/>
          </a:xfrm>
          <a:prstGeom prst="rect">
            <a:avLst/>
          </a:prstGeom>
          <a:noFill/>
          <a:ln>
            <a:noFill/>
          </a:ln>
        </p:spPr>
      </p:pic>
      <p:pic>
        <p:nvPicPr>
          <p:cNvPr id="142" name="Google Shape;142;p18"/>
          <p:cNvPicPr preferRelativeResize="0"/>
          <p:nvPr/>
        </p:nvPicPr>
        <p:blipFill>
          <a:blip r:embed="rId4">
            <a:alphaModFix/>
          </a:blip>
          <a:stretch>
            <a:fillRect/>
          </a:stretch>
        </p:blipFill>
        <p:spPr>
          <a:xfrm>
            <a:off x="4392525" y="1959325"/>
            <a:ext cx="3960000" cy="2520000"/>
          </a:xfrm>
          <a:prstGeom prst="rect">
            <a:avLst/>
          </a:prstGeom>
          <a:noFill/>
          <a:ln>
            <a:noFill/>
          </a:ln>
        </p:spPr>
      </p:pic>
      <p:sp>
        <p:nvSpPr>
          <p:cNvPr id="143" name="Google Shape;143;p18"/>
          <p:cNvSpPr/>
          <p:nvPr/>
        </p:nvSpPr>
        <p:spPr>
          <a:xfrm>
            <a:off x="4947700" y="3946150"/>
            <a:ext cx="1551000" cy="47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rgbClr val="FF6F00"/>
                </a:solidFill>
                <a:latin typeface="Roboto Medium"/>
                <a:ea typeface="Roboto Medium"/>
                <a:cs typeface="Roboto Medium"/>
                <a:sym typeface="Roboto Medium"/>
              </a:rPr>
              <a:t>Imagem Original</a:t>
            </a:r>
            <a:endParaRPr/>
          </a:p>
        </p:txBody>
      </p:sp>
      <p:sp>
        <p:nvSpPr>
          <p:cNvPr id="144" name="Google Shape;144;p18"/>
          <p:cNvSpPr txBox="1"/>
          <p:nvPr/>
        </p:nvSpPr>
        <p:spPr>
          <a:xfrm>
            <a:off x="455400" y="4574750"/>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50">
                <a:solidFill>
                  <a:srgbClr val="6B6B6B"/>
                </a:solidFill>
                <a:highlight>
                  <a:srgbClr val="FFFFFF"/>
                </a:highlight>
              </a:rPr>
              <a:t>Art by The </a:t>
            </a:r>
            <a:r>
              <a:rPr lang="pt-BR" sz="1050" u="sng">
                <a:solidFill>
                  <a:schemeClr val="hlink"/>
                </a:solidFill>
                <a:highlight>
                  <a:srgbClr val="FFFFFF"/>
                </a:highlight>
                <a:hlinkClick r:id="rId5"/>
              </a:rPr>
              <a:t>WikiMedia</a:t>
            </a:r>
            <a:endParaRPr/>
          </a:p>
        </p:txBody>
      </p:sp>
      <p:sp>
        <p:nvSpPr>
          <p:cNvPr id="145" name="Google Shape;145;p18"/>
          <p:cNvSpPr/>
          <p:nvPr/>
        </p:nvSpPr>
        <p:spPr>
          <a:xfrm>
            <a:off x="6812150" y="3865750"/>
            <a:ext cx="1660800" cy="63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solidFill>
                  <a:srgbClr val="FF6F00"/>
                </a:solidFill>
                <a:latin typeface="Roboto Medium"/>
                <a:ea typeface="Roboto Medium"/>
                <a:cs typeface="Roboto Medium"/>
                <a:sym typeface="Roboto Medium"/>
              </a:rPr>
              <a:t>Nova matriz gerada após a convolução</a:t>
            </a:r>
            <a:endParaRPr/>
          </a:p>
        </p:txBody>
      </p:sp>
      <p:sp>
        <p:nvSpPr>
          <p:cNvPr id="146" name="Google Shape;146;p18"/>
          <p:cNvSpPr txBox="1"/>
          <p:nvPr/>
        </p:nvSpPr>
        <p:spPr>
          <a:xfrm>
            <a:off x="6347775" y="4805700"/>
            <a:ext cx="23814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pt-BR" sz="800">
                <a:solidFill>
                  <a:srgbClr val="FF6F00"/>
                </a:solidFill>
              </a:rPr>
              <a:t>linkedin.com/in/luis-felipe-jorge</a:t>
            </a:r>
            <a:endParaRPr i="1" sz="800">
              <a:solidFill>
                <a:srgbClr val="FF6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p:nvPr/>
        </p:nvSpPr>
        <p:spPr>
          <a:xfrm>
            <a:off x="0" y="0"/>
            <a:ext cx="9144000" cy="5143500"/>
          </a:xfrm>
          <a:prstGeom prst="rect">
            <a:avLst/>
          </a:prstGeom>
          <a:solidFill>
            <a:srgbClr val="F9F4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19"/>
          <p:cNvSpPr/>
          <p:nvPr/>
        </p:nvSpPr>
        <p:spPr>
          <a:xfrm>
            <a:off x="154075" y="154075"/>
            <a:ext cx="8880600" cy="4902600"/>
          </a:xfrm>
          <a:prstGeom prst="roundRect">
            <a:avLst>
              <a:gd fmla="val 685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19"/>
          <p:cNvSpPr txBox="1"/>
          <p:nvPr/>
        </p:nvSpPr>
        <p:spPr>
          <a:xfrm>
            <a:off x="154075" y="360000"/>
            <a:ext cx="8880600" cy="831300"/>
          </a:xfrm>
          <a:prstGeom prst="rect">
            <a:avLst/>
          </a:prstGeom>
          <a:noFill/>
          <a:ln>
            <a:noFill/>
          </a:ln>
        </p:spPr>
        <p:txBody>
          <a:bodyPr anchorCtr="0" anchor="t" bIns="91425" lIns="0" spcFirstLastPara="1" rIns="0" wrap="square" tIns="91425">
            <a:spAutoFit/>
          </a:bodyPr>
          <a:lstStyle/>
          <a:p>
            <a:pPr indent="0" lvl="0" marL="179999" marR="56196" rtl="0" algn="l">
              <a:spcBef>
                <a:spcPts val="0"/>
              </a:spcBef>
              <a:spcAft>
                <a:spcPts val="0"/>
              </a:spcAft>
              <a:buNone/>
            </a:pPr>
            <a:r>
              <a:rPr lang="pt-BR">
                <a:solidFill>
                  <a:srgbClr val="FF6F00"/>
                </a:solidFill>
                <a:latin typeface="Roboto Medium"/>
                <a:ea typeface="Roboto Medium"/>
                <a:cs typeface="Roboto Medium"/>
                <a:sym typeface="Roboto Medium"/>
              </a:rPr>
              <a:t>Here's an example of the structure of a real convolutional neural network (</a:t>
            </a:r>
            <a:r>
              <a:rPr lang="pt-BR" u="sng">
                <a:solidFill>
                  <a:schemeClr val="hlink"/>
                </a:solidFill>
                <a:latin typeface="Roboto Medium"/>
                <a:ea typeface="Roboto Medium"/>
                <a:cs typeface="Roboto Medium"/>
                <a:sym typeface="Roboto Medium"/>
                <a:hlinkClick r:id="rId3"/>
              </a:rPr>
              <a:t>LeNet</a:t>
            </a:r>
            <a:r>
              <a:rPr lang="pt-BR">
                <a:solidFill>
                  <a:srgbClr val="FF6F00"/>
                </a:solidFill>
                <a:latin typeface="Roboto Medium"/>
                <a:ea typeface="Roboto Medium"/>
                <a:cs typeface="Roboto Medium"/>
                <a:sym typeface="Roboto Medium"/>
              </a:rPr>
              <a:t>), where we can see successive sampling and convolution operations to reduce the dimensionality of the data and enable the problem to be tackled with the usual implementation of a neural network</a:t>
            </a:r>
            <a:endParaRPr>
              <a:solidFill>
                <a:srgbClr val="FF6F00"/>
              </a:solidFill>
              <a:latin typeface="Roboto Medium"/>
              <a:ea typeface="Roboto Medium"/>
              <a:cs typeface="Roboto Medium"/>
              <a:sym typeface="Roboto Medium"/>
            </a:endParaRPr>
          </a:p>
        </p:txBody>
      </p:sp>
      <p:sp>
        <p:nvSpPr>
          <p:cNvPr id="154" name="Google Shape;154;p19"/>
          <p:cNvSpPr txBox="1"/>
          <p:nvPr/>
        </p:nvSpPr>
        <p:spPr>
          <a:xfrm>
            <a:off x="6347775" y="4805700"/>
            <a:ext cx="23814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pt-BR" sz="800">
                <a:solidFill>
                  <a:srgbClr val="FF6F00"/>
                </a:solidFill>
              </a:rPr>
              <a:t>linkedin.com/in/luis-felipe-jorge</a:t>
            </a:r>
            <a:endParaRPr i="1" sz="800">
              <a:solidFill>
                <a:srgbClr val="FF6F00"/>
              </a:solidFill>
            </a:endParaRPr>
          </a:p>
        </p:txBody>
      </p:sp>
      <p:pic>
        <p:nvPicPr>
          <p:cNvPr id="155" name="Google Shape;155;p19"/>
          <p:cNvPicPr preferRelativeResize="0"/>
          <p:nvPr/>
        </p:nvPicPr>
        <p:blipFill>
          <a:blip r:embed="rId4">
            <a:alphaModFix/>
          </a:blip>
          <a:stretch>
            <a:fillRect/>
          </a:stretch>
        </p:blipFill>
        <p:spPr>
          <a:xfrm>
            <a:off x="1295400" y="1495425"/>
            <a:ext cx="6858000" cy="2457450"/>
          </a:xfrm>
          <a:prstGeom prst="rect">
            <a:avLst/>
          </a:prstGeom>
          <a:noFill/>
          <a:ln>
            <a:noFill/>
          </a:ln>
        </p:spPr>
      </p:pic>
      <p:sp>
        <p:nvSpPr>
          <p:cNvPr id="156" name="Google Shape;156;p19"/>
          <p:cNvSpPr txBox="1"/>
          <p:nvPr/>
        </p:nvSpPr>
        <p:spPr>
          <a:xfrm>
            <a:off x="455400" y="4574750"/>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50">
                <a:solidFill>
                  <a:srgbClr val="6B6B6B"/>
                </a:solidFill>
                <a:highlight>
                  <a:srgbClr val="FFFFFF"/>
                </a:highlight>
              </a:rPr>
              <a:t>Art by The </a:t>
            </a:r>
            <a:r>
              <a:rPr lang="pt-BR" sz="1050" u="sng">
                <a:solidFill>
                  <a:schemeClr val="hlink"/>
                </a:solidFill>
                <a:highlight>
                  <a:srgbClr val="FFFFFF"/>
                </a:highlight>
                <a:hlinkClick r:id="rId5"/>
              </a:rPr>
              <a:t>Medium</a:t>
            </a:r>
            <a:endParaRPr/>
          </a:p>
        </p:txBody>
      </p:sp>
      <p:sp>
        <p:nvSpPr>
          <p:cNvPr id="157" name="Google Shape;157;p19"/>
          <p:cNvSpPr/>
          <p:nvPr/>
        </p:nvSpPr>
        <p:spPr>
          <a:xfrm>
            <a:off x="6425975" y="2436875"/>
            <a:ext cx="1153500" cy="5469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9"/>
          <p:cNvSpPr txBox="1"/>
          <p:nvPr/>
        </p:nvSpPr>
        <p:spPr>
          <a:xfrm>
            <a:off x="7519675" y="1633725"/>
            <a:ext cx="1515000" cy="5043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BR" sz="900">
                <a:solidFill>
                  <a:schemeClr val="dk2"/>
                </a:solidFill>
                <a:latin typeface="Roboto"/>
                <a:ea typeface="Roboto"/>
                <a:cs typeface="Roboto"/>
                <a:sym typeface="Roboto"/>
              </a:rPr>
              <a:t>Onde se implementa a estrutura “usual” das redes neurais</a:t>
            </a:r>
            <a:endParaRPr sz="900">
              <a:solidFill>
                <a:schemeClr val="dk2"/>
              </a:solidFill>
              <a:latin typeface="Roboto"/>
              <a:ea typeface="Roboto"/>
              <a:cs typeface="Roboto"/>
              <a:sym typeface="Roboto"/>
            </a:endParaRPr>
          </a:p>
        </p:txBody>
      </p:sp>
      <p:cxnSp>
        <p:nvCxnSpPr>
          <p:cNvPr id="159" name="Google Shape;159;p19"/>
          <p:cNvCxnSpPr>
            <a:stCxn id="157" idx="7"/>
            <a:endCxn id="158" idx="2"/>
          </p:cNvCxnSpPr>
          <p:nvPr/>
        </p:nvCxnSpPr>
        <p:spPr>
          <a:xfrm flipH="1" rot="10800000">
            <a:off x="7410549" y="2138067"/>
            <a:ext cx="866700" cy="378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