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170519-F5F6-4781-8BF6-AFE39D84E76B}">
  <a:tblStyle styleId="{BB170519-F5F6-4781-8BF6-AFE39D84E76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1e307cf5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1e307c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1e307cf58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1e307cf5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1e307cf5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1e307cf5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20d25a6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20d25a6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20d25a6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20d25a6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20d25a66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f20d25a66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2c995cab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2c995c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hyperlink" Target="https://www.google.com/finance/quote/USD-BRL?sa=X&amp;ved=2ahUKEwjW1YPF_KWEAxW1pJUCHaWSAsEQmY0JegQIDhAo&amp;window=5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hyperlink" Target="https://www.uol.com.br/carros/colunas/alta-roda/2023/03/08/brasil-atinge-a-marca-de-40-milhoes-de-carros-flex-fabricados-em-20-anos.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13"/>
          <p:cNvGrpSpPr/>
          <p:nvPr/>
        </p:nvGrpSpPr>
        <p:grpSpPr>
          <a:xfrm>
            <a:off x="4939500" y="1219611"/>
            <a:ext cx="3837000" cy="2704200"/>
            <a:chOff x="4939500" y="1219611"/>
            <a:chExt cx="3837000" cy="2704200"/>
          </a:xfrm>
        </p:grpSpPr>
        <p:cxnSp>
          <p:nvCxnSpPr>
            <p:cNvPr id="86" name="Google Shape;86;p1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7" name="Google Shape;87;p1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 name="Google Shape;88;p1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9" name="Google Shape;89;p1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0" name="Google Shape;90;p1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1" name="Google Shape;91;p1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2" name="Google Shape;92;p1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3" name="Google Shape;93;p1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4" name="Google Shape;94;p1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5" name="Google Shape;95;p1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96" name="Google Shape;96;p13"/>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Case Study</a:t>
            </a:r>
            <a:endParaRPr/>
          </a:p>
        </p:txBody>
      </p:sp>
      <p:sp>
        <p:nvSpPr>
          <p:cNvPr id="98" name="Google Shape;98;p1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1900"/>
              <a:t>Analysis of the Historical Series of Fuel and LPG Prices - ANP 2023</a:t>
            </a:r>
            <a:endParaRPr sz="1900"/>
          </a:p>
        </p:txBody>
      </p:sp>
      <p:grpSp>
        <p:nvGrpSpPr>
          <p:cNvPr id="99" name="Google Shape;99;p13"/>
          <p:cNvGrpSpPr/>
          <p:nvPr/>
        </p:nvGrpSpPr>
        <p:grpSpPr>
          <a:xfrm>
            <a:off x="4939534" y="2017046"/>
            <a:ext cx="3825543" cy="1573620"/>
            <a:chOff x="1000000" y="2393988"/>
            <a:chExt cx="4144235" cy="1704713"/>
          </a:xfrm>
        </p:grpSpPr>
        <p:sp>
          <p:nvSpPr>
            <p:cNvPr id="100" name="Google Shape;100;p13"/>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01" name="Google Shape;101;p1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3"/>
          <p:cNvGrpSpPr/>
          <p:nvPr/>
        </p:nvGrpSpPr>
        <p:grpSpPr>
          <a:xfrm>
            <a:off x="4939557" y="1778136"/>
            <a:ext cx="3836911" cy="1503799"/>
            <a:chOff x="1000025" y="2059300"/>
            <a:chExt cx="4156550" cy="1629075"/>
          </a:xfrm>
        </p:grpSpPr>
        <p:sp>
          <p:nvSpPr>
            <p:cNvPr id="110" name="Google Shape;110;p1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11" name="Google Shape;111;p1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3"/>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14"/>
          <p:cNvSpPr txBox="1"/>
          <p:nvPr>
            <p:ph type="title"/>
          </p:nvPr>
        </p:nvSpPr>
        <p:spPr>
          <a:xfrm>
            <a:off x="300250" y="2033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Challenge</a:t>
            </a:r>
            <a:endParaRPr/>
          </a:p>
        </p:txBody>
      </p:sp>
      <p:sp>
        <p:nvSpPr>
          <p:cNvPr id="125" name="Google Shape;125;p14"/>
          <p:cNvSpPr txBox="1"/>
          <p:nvPr/>
        </p:nvSpPr>
        <p:spPr>
          <a:xfrm>
            <a:off x="511325" y="2710875"/>
            <a:ext cx="82401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latin typeface="Roboto"/>
                <a:ea typeface="Roboto"/>
                <a:cs typeface="Roboto"/>
                <a:sym typeface="Roboto"/>
              </a:rPr>
              <a:t>Learn to consume data from multiple aggregator platforms (dados.gov.br, ibge.gov.br), integrate and process them to generate insights about the context, and explore different visualizations to represent the information accurately and efficiently.</a:t>
            </a:r>
            <a:endParaRPr sz="1300">
              <a:solidFill>
                <a:schemeClr val="dk2"/>
              </a:solidFill>
              <a:latin typeface="Roboto"/>
              <a:ea typeface="Roboto"/>
              <a:cs typeface="Roboto"/>
              <a:sym typeface="Roboto"/>
            </a:endParaRPr>
          </a:p>
        </p:txBody>
      </p:sp>
      <p:pic>
        <p:nvPicPr>
          <p:cNvPr id="126" name="Google Shape;126;p14"/>
          <p:cNvPicPr preferRelativeResize="0"/>
          <p:nvPr/>
        </p:nvPicPr>
        <p:blipFill>
          <a:blip r:embed="rId3">
            <a:alphaModFix/>
          </a:blip>
          <a:stretch>
            <a:fillRect/>
          </a:stretch>
        </p:blipFill>
        <p:spPr>
          <a:xfrm>
            <a:off x="3270812" y="4115240"/>
            <a:ext cx="2721150" cy="539550"/>
          </a:xfrm>
          <a:prstGeom prst="rect">
            <a:avLst/>
          </a:prstGeom>
          <a:noFill/>
          <a:ln>
            <a:noFill/>
          </a:ln>
        </p:spPr>
      </p:pic>
      <p:pic>
        <p:nvPicPr>
          <p:cNvPr id="127" name="Google Shape;127;p14"/>
          <p:cNvPicPr preferRelativeResize="0"/>
          <p:nvPr/>
        </p:nvPicPr>
        <p:blipFill>
          <a:blip r:embed="rId4">
            <a:alphaModFix/>
          </a:blip>
          <a:stretch>
            <a:fillRect/>
          </a:stretch>
        </p:blipFill>
        <p:spPr>
          <a:xfrm>
            <a:off x="440500" y="4027440"/>
            <a:ext cx="1987348" cy="715176"/>
          </a:xfrm>
          <a:prstGeom prst="rect">
            <a:avLst/>
          </a:prstGeom>
          <a:noFill/>
          <a:ln>
            <a:noFill/>
          </a:ln>
        </p:spPr>
      </p:pic>
      <p:pic>
        <p:nvPicPr>
          <p:cNvPr id="128" name="Google Shape;128;p14"/>
          <p:cNvPicPr preferRelativeResize="0"/>
          <p:nvPr/>
        </p:nvPicPr>
        <p:blipFill>
          <a:blip r:embed="rId5">
            <a:alphaModFix/>
          </a:blip>
          <a:stretch>
            <a:fillRect/>
          </a:stretch>
        </p:blipFill>
        <p:spPr>
          <a:xfrm>
            <a:off x="6834925" y="4027440"/>
            <a:ext cx="1845685" cy="715175"/>
          </a:xfrm>
          <a:prstGeom prst="rect">
            <a:avLst/>
          </a:prstGeom>
          <a:noFill/>
          <a:ln>
            <a:noFill/>
          </a:ln>
        </p:spPr>
      </p:pic>
      <p:sp>
        <p:nvSpPr>
          <p:cNvPr id="129" name="Google Shape;129;p14"/>
          <p:cNvSpPr txBox="1"/>
          <p:nvPr>
            <p:ph type="title"/>
          </p:nvPr>
        </p:nvSpPr>
        <p:spPr>
          <a:xfrm>
            <a:off x="311700" y="263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Motivation</a:t>
            </a:r>
            <a:endParaRPr/>
          </a:p>
        </p:txBody>
      </p:sp>
      <p:sp>
        <p:nvSpPr>
          <p:cNvPr id="130" name="Google Shape;130;p14"/>
          <p:cNvSpPr txBox="1"/>
          <p:nvPr/>
        </p:nvSpPr>
        <p:spPr>
          <a:xfrm>
            <a:off x="511325" y="940975"/>
            <a:ext cx="82401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latin typeface="Roboto"/>
                <a:ea typeface="Roboto"/>
                <a:cs typeface="Roboto"/>
                <a:sym typeface="Roboto"/>
              </a:rPr>
              <a:t>To practice analytical skills and the ability to implement coding tools for the development of a study based on real data. To challenge oneself and consolidate learning through concrete experience.</a:t>
            </a:r>
            <a:endParaRPr sz="1300">
              <a:solidFill>
                <a:schemeClr val="dk2"/>
              </a:solidFill>
              <a:latin typeface="Roboto"/>
              <a:ea typeface="Roboto"/>
              <a:cs typeface="Roboto"/>
              <a:sym typeface="Roboto"/>
            </a:endParaRPr>
          </a:p>
        </p:txBody>
      </p:sp>
      <p:sp>
        <p:nvSpPr>
          <p:cNvPr id="131" name="Google Shape;131;p14"/>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311700" y="263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Context</a:t>
            </a:r>
            <a:endParaRPr/>
          </a:p>
        </p:txBody>
      </p:sp>
      <p:sp>
        <p:nvSpPr>
          <p:cNvPr id="137" name="Google Shape;137;p15"/>
          <p:cNvSpPr txBox="1"/>
          <p:nvPr/>
        </p:nvSpPr>
        <p:spPr>
          <a:xfrm>
            <a:off x="511325" y="940975"/>
            <a:ext cx="8240100" cy="3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t-BR" sz="1300">
                <a:solidFill>
                  <a:schemeClr val="dk2"/>
                </a:solidFill>
                <a:latin typeface="Roboto"/>
                <a:ea typeface="Roboto"/>
                <a:cs typeface="Roboto"/>
                <a:sym typeface="Roboto"/>
              </a:rPr>
              <a:t>"In compliance with the provisions of the Petroleum Law (Law No. 9478/1997, Article 8), ANP monitors the prices practiced by automotive fuel retailers and liquefied petroleum gas (LPG) packaged in 13-kilogram cylinders (GLP P13), through a weekly price survey conducted by a contracted company."</a:t>
            </a:r>
            <a:endParaRPr i="1" sz="1300">
              <a:solidFill>
                <a:schemeClr val="dk2"/>
              </a:solidFill>
              <a:latin typeface="Roboto"/>
              <a:ea typeface="Roboto"/>
              <a:cs typeface="Roboto"/>
              <a:sym typeface="Roboto"/>
            </a:endParaRPr>
          </a:p>
          <a:p>
            <a:pPr indent="0" lvl="0" marL="0" rtl="0" algn="l">
              <a:spcBef>
                <a:spcPts val="0"/>
              </a:spcBef>
              <a:spcAft>
                <a:spcPts val="0"/>
              </a:spcAft>
              <a:buNone/>
            </a:pPr>
            <a:r>
              <a:t/>
            </a:r>
            <a:endParaRPr i="1"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pt-BR" sz="1300">
                <a:solidFill>
                  <a:schemeClr val="dk2"/>
                </a:solidFill>
                <a:latin typeface="Roboto"/>
                <a:ea typeface="Roboto"/>
                <a:cs typeface="Roboto"/>
                <a:sym typeface="Roboto"/>
              </a:rPr>
              <a:t>The purpose of this case study is to analyze and understand the behavior of fuel prices over the past 5 years (2nd half of 2019 - 2nd half of 2023) and to answer questions that help clarify the information present in the data, such as:</a:t>
            </a:r>
            <a:endParaRPr sz="1300">
              <a:solidFill>
                <a:schemeClr val="dk2"/>
              </a:solidFill>
              <a:latin typeface="Roboto"/>
              <a:ea typeface="Roboto"/>
              <a:cs typeface="Roboto"/>
              <a:sym typeface="Roboto"/>
            </a:endParaRPr>
          </a:p>
          <a:p>
            <a:pPr indent="-298450" lvl="0" marL="457200" rtl="0" algn="l">
              <a:lnSpc>
                <a:spcPct val="115000"/>
              </a:lnSpc>
              <a:spcBef>
                <a:spcPts val="1200"/>
              </a:spcBef>
              <a:spcAft>
                <a:spcPts val="0"/>
              </a:spcAft>
              <a:buSzPts val="1100"/>
              <a:buChar char="●"/>
            </a:pPr>
            <a:r>
              <a:rPr lang="pt-BR" sz="1300">
                <a:solidFill>
                  <a:schemeClr val="dk2"/>
                </a:solidFill>
                <a:latin typeface="Roboto"/>
                <a:ea typeface="Roboto"/>
                <a:cs typeface="Roboto"/>
                <a:sym typeface="Roboto"/>
              </a:rPr>
              <a:t>How have fuel and LPG prices varied over time?</a:t>
            </a:r>
            <a:endParaRPr sz="1300">
              <a:solidFill>
                <a:schemeClr val="dk2"/>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pt-BR" sz="1300">
                <a:solidFill>
                  <a:schemeClr val="dk2"/>
                </a:solidFill>
                <a:latin typeface="Roboto"/>
                <a:ea typeface="Roboto"/>
                <a:cs typeface="Roboto"/>
                <a:sym typeface="Roboto"/>
              </a:rPr>
              <a:t>What were the periods of greatest volatility?</a:t>
            </a:r>
            <a:endParaRPr sz="1300">
              <a:solidFill>
                <a:schemeClr val="dk2"/>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pt-BR" sz="1300">
                <a:solidFill>
                  <a:schemeClr val="dk2"/>
                </a:solidFill>
                <a:latin typeface="Roboto"/>
                <a:ea typeface="Roboto"/>
                <a:cs typeface="Roboto"/>
                <a:sym typeface="Roboto"/>
              </a:rPr>
              <a:t>Is there a trend in prices over the years?</a:t>
            </a:r>
            <a:endParaRPr sz="1300">
              <a:solidFill>
                <a:schemeClr val="dk2"/>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pt-BR" sz="1300">
                <a:solidFill>
                  <a:schemeClr val="dk2"/>
                </a:solidFill>
                <a:latin typeface="Roboto"/>
                <a:ea typeface="Roboto"/>
                <a:cs typeface="Roboto"/>
                <a:sym typeface="Roboto"/>
              </a:rPr>
              <a:t>How do prices behave in different regions and states of Brazil over time?</a:t>
            </a:r>
            <a:endParaRPr sz="1300">
              <a:solidFill>
                <a:schemeClr val="dk2"/>
              </a:solidFill>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38" name="Google Shape;138;p15"/>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p:nvPr/>
        </p:nvSpPr>
        <p:spPr>
          <a:xfrm rot="-5400000">
            <a:off x="-566625" y="3647400"/>
            <a:ext cx="1657200" cy="153600"/>
          </a:xfrm>
          <a:prstGeom prst="roundRect">
            <a:avLst>
              <a:gd fmla="val 16667" name="adj"/>
            </a:avLst>
          </a:prstGeom>
          <a:solidFill>
            <a:schemeClr val="lt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700">
                <a:latin typeface="Roboto"/>
                <a:ea typeface="Roboto"/>
                <a:cs typeface="Roboto"/>
                <a:sym typeface="Roboto"/>
              </a:rPr>
              <a:t>Average Price USD</a:t>
            </a:r>
            <a:endParaRPr sz="700">
              <a:latin typeface="Roboto"/>
              <a:ea typeface="Roboto"/>
              <a:cs typeface="Roboto"/>
              <a:sym typeface="Roboto"/>
            </a:endParaRPr>
          </a:p>
        </p:txBody>
      </p:sp>
      <p:sp>
        <p:nvSpPr>
          <p:cNvPr id="144" name="Google Shape;144;p16"/>
          <p:cNvSpPr txBox="1"/>
          <p:nvPr>
            <p:ph type="title"/>
          </p:nvPr>
        </p:nvSpPr>
        <p:spPr>
          <a:xfrm>
            <a:off x="311700" y="219500"/>
            <a:ext cx="85206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Temporal Analysis</a:t>
            </a:r>
            <a:endParaRPr/>
          </a:p>
        </p:txBody>
      </p:sp>
      <p:sp>
        <p:nvSpPr>
          <p:cNvPr id="145" name="Google Shape;145;p16"/>
          <p:cNvSpPr/>
          <p:nvPr/>
        </p:nvSpPr>
        <p:spPr>
          <a:xfrm>
            <a:off x="6096300" y="2828075"/>
            <a:ext cx="2736000" cy="1905900"/>
          </a:xfrm>
          <a:prstGeom prst="roundRect">
            <a:avLst>
              <a:gd fmla="val 16667" name="adj"/>
            </a:avLst>
          </a:prstGeom>
          <a:solidFill>
            <a:schemeClr val="dk1"/>
          </a:solidFill>
          <a:ln>
            <a:noFill/>
          </a:ln>
        </p:spPr>
        <p:txBody>
          <a:bodyPr anchorCtr="0" anchor="t" bIns="90000" lIns="90000" spcFirstLastPara="1" rIns="90000" wrap="square" tIns="0">
            <a:noAutofit/>
          </a:bodyPr>
          <a:lstStyle/>
          <a:p>
            <a:pPr indent="-149900" lvl="0" marL="136800" rtl="0" algn="l">
              <a:spcBef>
                <a:spcPts val="0"/>
              </a:spcBef>
              <a:spcAft>
                <a:spcPts val="0"/>
              </a:spcAft>
              <a:buClr>
                <a:schemeClr val="lt1"/>
              </a:buClr>
              <a:buSzPts val="1000"/>
              <a:buFont typeface="Roboto"/>
              <a:buChar char="●"/>
            </a:pPr>
            <a:r>
              <a:rPr lang="pt-BR" sz="1000">
                <a:solidFill>
                  <a:schemeClr val="lt1"/>
                </a:solidFill>
                <a:latin typeface="Roboto"/>
                <a:ea typeface="Roboto"/>
                <a:cs typeface="Roboto"/>
                <a:sym typeface="Roboto"/>
              </a:rPr>
              <a:t>Fuel prices follow the curve of oil barrel prices, especially in peaks and troughs. </a:t>
            </a:r>
            <a:endParaRPr sz="1000">
              <a:solidFill>
                <a:schemeClr val="lt1"/>
              </a:solidFill>
              <a:latin typeface="Roboto"/>
              <a:ea typeface="Roboto"/>
              <a:cs typeface="Roboto"/>
              <a:sym typeface="Roboto"/>
            </a:endParaRPr>
          </a:p>
          <a:p>
            <a:pPr indent="-149900" lvl="0" marL="136800" rtl="0" algn="l">
              <a:spcBef>
                <a:spcPts val="0"/>
              </a:spcBef>
              <a:spcAft>
                <a:spcPts val="0"/>
              </a:spcAft>
              <a:buClr>
                <a:schemeClr val="lt1"/>
              </a:buClr>
              <a:buSzPts val="1000"/>
              <a:buFont typeface="Roboto"/>
              <a:buChar char="●"/>
            </a:pPr>
            <a:r>
              <a:rPr lang="pt-BR" sz="1000">
                <a:solidFill>
                  <a:schemeClr val="lt1"/>
                </a:solidFill>
                <a:latin typeface="Roboto"/>
                <a:ea typeface="Roboto"/>
                <a:cs typeface="Roboto"/>
                <a:sym typeface="Roboto"/>
              </a:rPr>
              <a:t>Petrobras' pricing policy, based on international oil and dollar quotations, directly influences fuel prices in Brazil.</a:t>
            </a:r>
            <a:endParaRPr sz="1000">
              <a:solidFill>
                <a:schemeClr val="lt1"/>
              </a:solidFill>
              <a:latin typeface="Roboto"/>
              <a:ea typeface="Roboto"/>
              <a:cs typeface="Roboto"/>
              <a:sym typeface="Roboto"/>
            </a:endParaRPr>
          </a:p>
          <a:p>
            <a:pPr indent="-149900" lvl="0" marL="136800" rtl="0" algn="l">
              <a:spcBef>
                <a:spcPts val="0"/>
              </a:spcBef>
              <a:spcAft>
                <a:spcPts val="0"/>
              </a:spcAft>
              <a:buClr>
                <a:schemeClr val="lt1"/>
              </a:buClr>
              <a:buSzPts val="1000"/>
              <a:buFont typeface="Roboto"/>
              <a:buChar char="●"/>
            </a:pPr>
            <a:r>
              <a:rPr lang="pt-BR" sz="1000">
                <a:solidFill>
                  <a:schemeClr val="lt1"/>
                </a:solidFill>
                <a:latin typeface="Roboto"/>
                <a:ea typeface="Roboto"/>
                <a:cs typeface="Roboto"/>
                <a:sym typeface="Roboto"/>
              </a:rPr>
              <a:t> Since early 2020, the dollar has seen a significant increase, altering the historical levels of fuel prices in the country.</a:t>
            </a:r>
            <a:endParaRPr sz="1000">
              <a:solidFill>
                <a:schemeClr val="lt1"/>
              </a:solidFill>
              <a:latin typeface="Roboto"/>
              <a:ea typeface="Roboto"/>
              <a:cs typeface="Roboto"/>
              <a:sym typeface="Roboto"/>
            </a:endParaRPr>
          </a:p>
        </p:txBody>
      </p:sp>
      <p:sp>
        <p:nvSpPr>
          <p:cNvPr id="146" name="Google Shape;146;p16"/>
          <p:cNvSpPr txBox="1"/>
          <p:nvPr>
            <p:ph type="title"/>
          </p:nvPr>
        </p:nvSpPr>
        <p:spPr>
          <a:xfrm>
            <a:off x="492675" y="633675"/>
            <a:ext cx="6051000" cy="3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600"/>
              <a:t>Impact of Oil on Brazilian Fuel Prices</a:t>
            </a:r>
            <a:endParaRPr sz="1600"/>
          </a:p>
        </p:txBody>
      </p:sp>
      <p:sp>
        <p:nvSpPr>
          <p:cNvPr id="147" name="Google Shape;147;p16"/>
          <p:cNvSpPr/>
          <p:nvPr/>
        </p:nvSpPr>
        <p:spPr>
          <a:xfrm>
            <a:off x="726063" y="1066400"/>
            <a:ext cx="4454100" cy="190200"/>
          </a:xfrm>
          <a:prstGeom prst="roundRect">
            <a:avLst>
              <a:gd fmla="val 16667" name="adj"/>
            </a:avLst>
          </a:prstGeom>
          <a:solidFill>
            <a:schemeClr val="dk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800">
                <a:solidFill>
                  <a:schemeClr val="lt1"/>
                </a:solidFill>
                <a:latin typeface="Roboto"/>
                <a:ea typeface="Roboto"/>
                <a:cs typeface="Roboto"/>
                <a:sym typeface="Roboto"/>
              </a:rPr>
              <a:t>Temporal Evolution of Fuel Prices</a:t>
            </a:r>
            <a:endParaRPr sz="800">
              <a:solidFill>
                <a:schemeClr val="lt1"/>
              </a:solidFill>
              <a:latin typeface="Roboto"/>
              <a:ea typeface="Roboto"/>
              <a:cs typeface="Roboto"/>
              <a:sym typeface="Roboto"/>
            </a:endParaRPr>
          </a:p>
        </p:txBody>
      </p:sp>
      <p:sp>
        <p:nvSpPr>
          <p:cNvPr id="148" name="Google Shape;148;p16"/>
          <p:cNvSpPr/>
          <p:nvPr/>
        </p:nvSpPr>
        <p:spPr>
          <a:xfrm rot="-5400000">
            <a:off x="-600675" y="1837800"/>
            <a:ext cx="1657200" cy="153600"/>
          </a:xfrm>
          <a:prstGeom prst="roundRect">
            <a:avLst>
              <a:gd fmla="val 16667" name="adj"/>
            </a:avLst>
          </a:prstGeom>
          <a:solidFill>
            <a:schemeClr val="lt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700">
                <a:latin typeface="Roboto"/>
                <a:ea typeface="Roboto"/>
                <a:cs typeface="Roboto"/>
                <a:sym typeface="Roboto"/>
              </a:rPr>
              <a:t>Average Sampled Price (R$/Liter)</a:t>
            </a:r>
            <a:endParaRPr sz="700">
              <a:latin typeface="Roboto"/>
              <a:ea typeface="Roboto"/>
              <a:cs typeface="Roboto"/>
              <a:sym typeface="Roboto"/>
            </a:endParaRPr>
          </a:p>
        </p:txBody>
      </p:sp>
      <p:pic>
        <p:nvPicPr>
          <p:cNvPr id="149" name="Google Shape;149;p16"/>
          <p:cNvPicPr preferRelativeResize="0"/>
          <p:nvPr/>
        </p:nvPicPr>
        <p:blipFill>
          <a:blip r:embed="rId3">
            <a:alphaModFix/>
          </a:blip>
          <a:stretch>
            <a:fillRect/>
          </a:stretch>
        </p:blipFill>
        <p:spPr>
          <a:xfrm>
            <a:off x="338775" y="3115525"/>
            <a:ext cx="5282825" cy="1618400"/>
          </a:xfrm>
          <a:prstGeom prst="rect">
            <a:avLst/>
          </a:prstGeom>
          <a:noFill/>
          <a:ln>
            <a:noFill/>
          </a:ln>
        </p:spPr>
      </p:pic>
      <p:sp>
        <p:nvSpPr>
          <p:cNvPr id="150" name="Google Shape;150;p16"/>
          <p:cNvSpPr/>
          <p:nvPr/>
        </p:nvSpPr>
        <p:spPr>
          <a:xfrm>
            <a:off x="753125" y="2882700"/>
            <a:ext cx="4454100" cy="190200"/>
          </a:xfrm>
          <a:prstGeom prst="roundRect">
            <a:avLst>
              <a:gd fmla="val 16667" name="adj"/>
            </a:avLst>
          </a:prstGeom>
          <a:solidFill>
            <a:schemeClr val="dk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800">
                <a:solidFill>
                  <a:schemeClr val="lt1"/>
                </a:solidFill>
                <a:latin typeface="Roboto"/>
                <a:ea typeface="Roboto"/>
                <a:cs typeface="Roboto"/>
                <a:sym typeface="Roboto"/>
              </a:rPr>
              <a:t>Temporal Evolution of Crude Oil Prices</a:t>
            </a:r>
            <a:endParaRPr sz="800">
              <a:solidFill>
                <a:schemeClr val="lt1"/>
              </a:solidFill>
              <a:latin typeface="Roboto"/>
              <a:ea typeface="Roboto"/>
              <a:cs typeface="Roboto"/>
              <a:sym typeface="Roboto"/>
            </a:endParaRPr>
          </a:p>
        </p:txBody>
      </p:sp>
      <p:pic>
        <p:nvPicPr>
          <p:cNvPr id="151" name="Google Shape;151;p16"/>
          <p:cNvPicPr preferRelativeResize="0"/>
          <p:nvPr/>
        </p:nvPicPr>
        <p:blipFill>
          <a:blip r:embed="rId4">
            <a:alphaModFix/>
          </a:blip>
          <a:stretch>
            <a:fillRect/>
          </a:stretch>
        </p:blipFill>
        <p:spPr>
          <a:xfrm>
            <a:off x="6209031" y="1066400"/>
            <a:ext cx="2510544" cy="1618400"/>
          </a:xfrm>
          <a:prstGeom prst="rect">
            <a:avLst/>
          </a:prstGeom>
          <a:solidFill>
            <a:schemeClr val="dk1"/>
          </a:solidFill>
          <a:ln>
            <a:noFill/>
          </a:ln>
        </p:spPr>
      </p:pic>
      <p:pic>
        <p:nvPicPr>
          <p:cNvPr id="152" name="Google Shape;152;p16"/>
          <p:cNvPicPr preferRelativeResize="0"/>
          <p:nvPr/>
        </p:nvPicPr>
        <p:blipFill>
          <a:blip r:embed="rId5">
            <a:alphaModFix/>
          </a:blip>
          <a:stretch>
            <a:fillRect/>
          </a:stretch>
        </p:blipFill>
        <p:spPr>
          <a:xfrm>
            <a:off x="338775" y="1349200"/>
            <a:ext cx="5282825" cy="1402675"/>
          </a:xfrm>
          <a:prstGeom prst="rect">
            <a:avLst/>
          </a:prstGeom>
          <a:noFill/>
          <a:ln>
            <a:noFill/>
          </a:ln>
        </p:spPr>
      </p:pic>
      <p:sp>
        <p:nvSpPr>
          <p:cNvPr id="153" name="Google Shape;153;p16"/>
          <p:cNvSpPr txBox="1"/>
          <p:nvPr/>
        </p:nvSpPr>
        <p:spPr>
          <a:xfrm>
            <a:off x="6208950" y="2704538"/>
            <a:ext cx="2510700" cy="103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600" u="sng">
                <a:solidFill>
                  <a:schemeClr val="hlink"/>
                </a:solidFill>
                <a:latin typeface="Roboto"/>
                <a:ea typeface="Roboto"/>
                <a:cs typeface="Roboto"/>
                <a:sym typeface="Roboto"/>
                <a:hlinkClick r:id="rId6"/>
              </a:rPr>
              <a:t>Google Finance</a:t>
            </a:r>
            <a:endParaRPr sz="600">
              <a:solidFill>
                <a:srgbClr val="4A86E8"/>
              </a:solidFill>
              <a:latin typeface="Roboto"/>
              <a:ea typeface="Roboto"/>
              <a:cs typeface="Roboto"/>
              <a:sym typeface="Roboto"/>
            </a:endParaRPr>
          </a:p>
        </p:txBody>
      </p:sp>
      <p:sp>
        <p:nvSpPr>
          <p:cNvPr id="154" name="Google Shape;154;p16"/>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219500"/>
            <a:ext cx="85206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Temporal Analysis</a:t>
            </a:r>
            <a:endParaRPr/>
          </a:p>
          <a:p>
            <a:pPr indent="0" lvl="0" marL="0" rtl="0" algn="l">
              <a:spcBef>
                <a:spcPts val="0"/>
              </a:spcBef>
              <a:spcAft>
                <a:spcPts val="0"/>
              </a:spcAft>
              <a:buNone/>
            </a:pPr>
            <a:r>
              <a:t/>
            </a:r>
            <a:endParaRPr/>
          </a:p>
        </p:txBody>
      </p:sp>
      <p:sp>
        <p:nvSpPr>
          <p:cNvPr id="160" name="Google Shape;160;p17"/>
          <p:cNvSpPr/>
          <p:nvPr/>
        </p:nvSpPr>
        <p:spPr>
          <a:xfrm>
            <a:off x="5886450" y="833400"/>
            <a:ext cx="2945700" cy="3476700"/>
          </a:xfrm>
          <a:prstGeom prst="roundRect">
            <a:avLst>
              <a:gd fmla="val 16667" name="adj"/>
            </a:avLst>
          </a:prstGeom>
          <a:solidFill>
            <a:schemeClr val="dk1"/>
          </a:solidFill>
          <a:ln>
            <a:noFill/>
          </a:ln>
        </p:spPr>
        <p:txBody>
          <a:bodyPr anchorCtr="0" anchor="t" bIns="90000" lIns="90000" spcFirstLastPara="1" rIns="90000" wrap="square" tIns="0">
            <a:noAutofit/>
          </a:bodyPr>
          <a:lstStyle/>
          <a:p>
            <a:pPr indent="0" lvl="0" marL="0" rtl="0" algn="l">
              <a:lnSpc>
                <a:spcPct val="115000"/>
              </a:lnSpc>
              <a:spcBef>
                <a:spcPts val="1200"/>
              </a:spcBef>
              <a:spcAft>
                <a:spcPts val="0"/>
              </a:spcAft>
              <a:buNone/>
            </a:pPr>
            <a:r>
              <a:rPr lang="pt-BR" sz="1000">
                <a:solidFill>
                  <a:schemeClr val="lt1"/>
                </a:solidFill>
                <a:latin typeface="Roboto"/>
                <a:ea typeface="Roboto"/>
                <a:cs typeface="Roboto"/>
                <a:sym typeface="Roboto"/>
              </a:rPr>
              <a:t>This correlation is explained by the dynamics of the Brazilian fuel market, where ethanol and gasoline compete directly, especially due to the predominance of flex-fuel cars in the country.</a:t>
            </a:r>
            <a:endParaRPr sz="1000">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pt-BR" sz="1000">
                <a:solidFill>
                  <a:schemeClr val="lt1"/>
                </a:solidFill>
                <a:latin typeface="Roboto"/>
                <a:ea typeface="Roboto"/>
                <a:cs typeface="Roboto"/>
                <a:sym typeface="Roboto"/>
              </a:rPr>
              <a:t>When gasoline prices rise, drivers switch to ethanol, pushing up ethanol prices. Similarly, when gasoline prices fall, gasoline becomes more competitive, resulting in a reduction in ethanol prices to maintain competitiveness.</a:t>
            </a:r>
            <a:endParaRPr sz="1000">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pt-BR" sz="1000">
                <a:solidFill>
                  <a:schemeClr val="lt1"/>
                </a:solidFill>
                <a:latin typeface="Roboto"/>
                <a:ea typeface="Roboto"/>
                <a:cs typeface="Roboto"/>
                <a:sym typeface="Roboto"/>
              </a:rPr>
              <a:t>This indirect relationship shows that the price of ethanol is strongly linked to the price of gasoline and, by extension, the price of oil, demonstrating a complex interconnection in the fuel market.</a:t>
            </a:r>
            <a:endParaRPr sz="1000">
              <a:solidFill>
                <a:schemeClr val="lt1"/>
              </a:solidFill>
              <a:latin typeface="Roboto"/>
              <a:ea typeface="Roboto"/>
              <a:cs typeface="Roboto"/>
              <a:sym typeface="Roboto"/>
            </a:endParaRPr>
          </a:p>
          <a:p>
            <a:pPr indent="0" lvl="0" marL="0" rtl="0" algn="l">
              <a:spcBef>
                <a:spcPts val="1200"/>
              </a:spcBef>
              <a:spcAft>
                <a:spcPts val="0"/>
              </a:spcAft>
              <a:buNone/>
            </a:pPr>
            <a:r>
              <a:t/>
            </a:r>
            <a:endParaRPr sz="1000">
              <a:solidFill>
                <a:schemeClr val="lt1"/>
              </a:solidFill>
              <a:latin typeface="Roboto"/>
              <a:ea typeface="Roboto"/>
              <a:cs typeface="Roboto"/>
              <a:sym typeface="Roboto"/>
            </a:endParaRPr>
          </a:p>
        </p:txBody>
      </p:sp>
      <p:sp>
        <p:nvSpPr>
          <p:cNvPr id="161" name="Google Shape;161;p17"/>
          <p:cNvSpPr txBox="1"/>
          <p:nvPr>
            <p:ph type="title"/>
          </p:nvPr>
        </p:nvSpPr>
        <p:spPr>
          <a:xfrm>
            <a:off x="492675" y="633675"/>
            <a:ext cx="6051000" cy="3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600"/>
              <a:t>Weight of Oil Price Dependence</a:t>
            </a:r>
            <a:endParaRPr sz="1600"/>
          </a:p>
        </p:txBody>
      </p:sp>
      <p:sp>
        <p:nvSpPr>
          <p:cNvPr id="162" name="Google Shape;162;p17"/>
          <p:cNvSpPr/>
          <p:nvPr/>
        </p:nvSpPr>
        <p:spPr>
          <a:xfrm>
            <a:off x="603750" y="1124250"/>
            <a:ext cx="4454100" cy="190200"/>
          </a:xfrm>
          <a:prstGeom prst="roundRect">
            <a:avLst>
              <a:gd fmla="val 16667" name="adj"/>
            </a:avLst>
          </a:prstGeom>
          <a:solidFill>
            <a:schemeClr val="dk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800">
                <a:solidFill>
                  <a:schemeClr val="lt1"/>
                </a:solidFill>
                <a:latin typeface="Roboto"/>
                <a:ea typeface="Roboto"/>
                <a:cs typeface="Roboto"/>
                <a:sym typeface="Roboto"/>
              </a:rPr>
              <a:t>A correlation is observed between the price of gasoline and the price of crude oil</a:t>
            </a:r>
            <a:endParaRPr sz="800">
              <a:solidFill>
                <a:schemeClr val="lt1"/>
              </a:solidFill>
              <a:latin typeface="Roboto"/>
              <a:ea typeface="Roboto"/>
              <a:cs typeface="Roboto"/>
              <a:sym typeface="Roboto"/>
            </a:endParaRPr>
          </a:p>
        </p:txBody>
      </p:sp>
      <p:sp>
        <p:nvSpPr>
          <p:cNvPr id="163" name="Google Shape;163;p17"/>
          <p:cNvSpPr/>
          <p:nvPr/>
        </p:nvSpPr>
        <p:spPr>
          <a:xfrm>
            <a:off x="653925" y="3066330"/>
            <a:ext cx="4454100" cy="190200"/>
          </a:xfrm>
          <a:prstGeom prst="roundRect">
            <a:avLst>
              <a:gd fmla="val 16667" name="adj"/>
            </a:avLst>
          </a:prstGeom>
          <a:solidFill>
            <a:schemeClr val="dk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800">
                <a:solidFill>
                  <a:schemeClr val="lt1"/>
                </a:solidFill>
                <a:latin typeface="Roboto"/>
                <a:ea typeface="Roboto"/>
                <a:cs typeface="Roboto"/>
                <a:sym typeface="Roboto"/>
              </a:rPr>
              <a:t>The same behavior is repeated in ethanol, a non-petroleum-derived fuel</a:t>
            </a:r>
            <a:endParaRPr sz="800">
              <a:solidFill>
                <a:schemeClr val="lt1"/>
              </a:solidFill>
              <a:latin typeface="Roboto"/>
              <a:ea typeface="Roboto"/>
              <a:cs typeface="Roboto"/>
              <a:sym typeface="Roboto"/>
            </a:endParaRPr>
          </a:p>
        </p:txBody>
      </p:sp>
      <p:pic>
        <p:nvPicPr>
          <p:cNvPr id="164" name="Google Shape;164;p17"/>
          <p:cNvPicPr preferRelativeResize="0"/>
          <p:nvPr/>
        </p:nvPicPr>
        <p:blipFill>
          <a:blip r:embed="rId3">
            <a:alphaModFix/>
          </a:blip>
          <a:stretch>
            <a:fillRect/>
          </a:stretch>
        </p:blipFill>
        <p:spPr>
          <a:xfrm>
            <a:off x="338400" y="1364610"/>
            <a:ext cx="5209925" cy="1447800"/>
          </a:xfrm>
          <a:prstGeom prst="rect">
            <a:avLst/>
          </a:prstGeom>
          <a:noFill/>
          <a:ln>
            <a:noFill/>
          </a:ln>
        </p:spPr>
      </p:pic>
      <p:pic>
        <p:nvPicPr>
          <p:cNvPr id="165" name="Google Shape;165;p17"/>
          <p:cNvPicPr preferRelativeResize="0"/>
          <p:nvPr/>
        </p:nvPicPr>
        <p:blipFill>
          <a:blip r:embed="rId4">
            <a:alphaModFix/>
          </a:blip>
          <a:stretch>
            <a:fillRect/>
          </a:stretch>
        </p:blipFill>
        <p:spPr>
          <a:xfrm>
            <a:off x="338400" y="3306690"/>
            <a:ext cx="5209201" cy="1476000"/>
          </a:xfrm>
          <a:prstGeom prst="rect">
            <a:avLst/>
          </a:prstGeom>
          <a:noFill/>
          <a:ln>
            <a:noFill/>
          </a:ln>
        </p:spPr>
      </p:pic>
      <p:sp>
        <p:nvSpPr>
          <p:cNvPr id="166" name="Google Shape;166;p17"/>
          <p:cNvSpPr/>
          <p:nvPr/>
        </p:nvSpPr>
        <p:spPr>
          <a:xfrm rot="-5400000">
            <a:off x="-693525" y="3774350"/>
            <a:ext cx="1911000" cy="153600"/>
          </a:xfrm>
          <a:prstGeom prst="roundRect">
            <a:avLst>
              <a:gd fmla="val 16667" name="adj"/>
            </a:avLst>
          </a:prstGeom>
          <a:solidFill>
            <a:schemeClr val="lt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700">
                <a:latin typeface="Roboto"/>
                <a:ea typeface="Roboto"/>
                <a:cs typeface="Roboto"/>
                <a:sym typeface="Roboto"/>
              </a:rPr>
              <a:t>Average Sampled Ethanol Price (R$/Liter)</a:t>
            </a:r>
            <a:endParaRPr sz="700">
              <a:latin typeface="Roboto"/>
              <a:ea typeface="Roboto"/>
              <a:cs typeface="Roboto"/>
              <a:sym typeface="Roboto"/>
            </a:endParaRPr>
          </a:p>
        </p:txBody>
      </p:sp>
      <p:sp>
        <p:nvSpPr>
          <p:cNvPr id="167" name="Google Shape;167;p17"/>
          <p:cNvSpPr/>
          <p:nvPr/>
        </p:nvSpPr>
        <p:spPr>
          <a:xfrm rot="-5400000">
            <a:off x="-499350" y="1876050"/>
            <a:ext cx="1657200" cy="153600"/>
          </a:xfrm>
          <a:prstGeom prst="roundRect">
            <a:avLst>
              <a:gd fmla="val 16667" name="adj"/>
            </a:avLst>
          </a:prstGeom>
          <a:solidFill>
            <a:schemeClr val="lt1"/>
          </a:solidFill>
          <a:ln>
            <a:noFill/>
          </a:ln>
        </p:spPr>
        <p:txBody>
          <a:bodyPr anchorCtr="0" anchor="ctr" bIns="90000" lIns="90000" spcFirstLastPara="1" rIns="90000" wrap="square" tIns="18000">
            <a:noAutofit/>
          </a:bodyPr>
          <a:lstStyle/>
          <a:p>
            <a:pPr indent="0" lvl="0" marL="0" rtl="0" algn="l">
              <a:lnSpc>
                <a:spcPct val="115000"/>
              </a:lnSpc>
              <a:spcBef>
                <a:spcPts val="1200"/>
              </a:spcBef>
              <a:spcAft>
                <a:spcPts val="1200"/>
              </a:spcAft>
              <a:buNone/>
            </a:pPr>
            <a:r>
              <a:rPr lang="pt-BR" sz="700">
                <a:latin typeface="Roboto"/>
                <a:ea typeface="Roboto"/>
                <a:cs typeface="Roboto"/>
                <a:sym typeface="Roboto"/>
              </a:rPr>
              <a:t>Average Crude Oil Price (USD</a:t>
            </a:r>
            <a:r>
              <a:rPr lang="pt-BR" sz="700">
                <a:latin typeface="Roboto"/>
                <a:ea typeface="Roboto"/>
                <a:cs typeface="Roboto"/>
                <a:sym typeface="Roboto"/>
              </a:rPr>
              <a:t>)</a:t>
            </a:r>
            <a:endParaRPr sz="700">
              <a:latin typeface="Roboto"/>
              <a:ea typeface="Roboto"/>
              <a:cs typeface="Roboto"/>
              <a:sym typeface="Roboto"/>
            </a:endParaRPr>
          </a:p>
        </p:txBody>
      </p:sp>
      <p:sp>
        <p:nvSpPr>
          <p:cNvPr id="168" name="Google Shape;168;p17"/>
          <p:cNvSpPr/>
          <p:nvPr/>
        </p:nvSpPr>
        <p:spPr>
          <a:xfrm>
            <a:off x="1987500" y="4832850"/>
            <a:ext cx="1911000" cy="153600"/>
          </a:xfrm>
          <a:prstGeom prst="roundRect">
            <a:avLst>
              <a:gd fmla="val 16667" name="adj"/>
            </a:avLst>
          </a:prstGeom>
          <a:solidFill>
            <a:schemeClr val="lt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700">
                <a:latin typeface="Roboto"/>
                <a:ea typeface="Roboto"/>
                <a:cs typeface="Roboto"/>
                <a:sym typeface="Roboto"/>
              </a:rPr>
              <a:t>Average Sampled Ethanol Price (R$/Liter)</a:t>
            </a:r>
            <a:endParaRPr sz="700">
              <a:latin typeface="Roboto"/>
              <a:ea typeface="Roboto"/>
              <a:cs typeface="Roboto"/>
              <a:sym typeface="Roboto"/>
            </a:endParaRPr>
          </a:p>
        </p:txBody>
      </p:sp>
      <p:sp>
        <p:nvSpPr>
          <p:cNvPr id="169" name="Google Shape;169;p17"/>
          <p:cNvSpPr/>
          <p:nvPr/>
        </p:nvSpPr>
        <p:spPr>
          <a:xfrm>
            <a:off x="1987850" y="2862570"/>
            <a:ext cx="1911000" cy="153600"/>
          </a:xfrm>
          <a:prstGeom prst="roundRect">
            <a:avLst>
              <a:gd fmla="val 16667" name="adj"/>
            </a:avLst>
          </a:prstGeom>
          <a:solidFill>
            <a:schemeClr val="lt1"/>
          </a:solidFill>
          <a:ln>
            <a:noFill/>
          </a:ln>
        </p:spPr>
        <p:txBody>
          <a:bodyPr anchorCtr="0" anchor="t" bIns="90000" lIns="90000" spcFirstLastPara="1" rIns="90000" wrap="square" tIns="18000">
            <a:noAutofit/>
          </a:bodyPr>
          <a:lstStyle/>
          <a:p>
            <a:pPr indent="0" lvl="0" marL="0" rtl="0" algn="ctr">
              <a:spcBef>
                <a:spcPts val="0"/>
              </a:spcBef>
              <a:spcAft>
                <a:spcPts val="0"/>
              </a:spcAft>
              <a:buNone/>
            </a:pPr>
            <a:r>
              <a:rPr lang="pt-BR" sz="700">
                <a:latin typeface="Roboto"/>
                <a:ea typeface="Roboto"/>
                <a:cs typeface="Roboto"/>
                <a:sym typeface="Roboto"/>
              </a:rPr>
              <a:t>Average Sampled Gasoline Price (R$/Liter)</a:t>
            </a:r>
            <a:endParaRPr sz="700">
              <a:latin typeface="Roboto"/>
              <a:ea typeface="Roboto"/>
              <a:cs typeface="Roboto"/>
              <a:sym typeface="Roboto"/>
            </a:endParaRPr>
          </a:p>
        </p:txBody>
      </p:sp>
      <p:sp>
        <p:nvSpPr>
          <p:cNvPr id="170" name="Google Shape;170;p17"/>
          <p:cNvSpPr txBox="1"/>
          <p:nvPr/>
        </p:nvSpPr>
        <p:spPr>
          <a:xfrm>
            <a:off x="6194275" y="4404388"/>
            <a:ext cx="2510700" cy="103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600" u="sng">
                <a:solidFill>
                  <a:srgbClr val="4A86E8"/>
                </a:solidFill>
                <a:latin typeface="Roboto"/>
                <a:ea typeface="Roboto"/>
                <a:cs typeface="Roboto"/>
                <a:sym typeface="Roboto"/>
                <a:hlinkClick r:id="rId5">
                  <a:extLst>
                    <a:ext uri="{A12FA001-AC4F-418D-AE19-62706E023703}">
                      <ahyp:hlinkClr val="tx"/>
                    </a:ext>
                  </a:extLst>
                </a:hlinkClick>
              </a:rPr>
              <a:t>Frota Flex no Brasil - UOL</a:t>
            </a:r>
            <a:endParaRPr sz="600">
              <a:solidFill>
                <a:srgbClr val="4A86E8"/>
              </a:solidFill>
              <a:latin typeface="Roboto"/>
              <a:ea typeface="Roboto"/>
              <a:cs typeface="Roboto"/>
              <a:sym typeface="Roboto"/>
            </a:endParaRPr>
          </a:p>
        </p:txBody>
      </p:sp>
      <p:sp>
        <p:nvSpPr>
          <p:cNvPr id="171" name="Google Shape;171;p17"/>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311700" y="219500"/>
            <a:ext cx="85206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Regional Analysis</a:t>
            </a:r>
            <a:endParaRPr/>
          </a:p>
        </p:txBody>
      </p:sp>
      <p:sp>
        <p:nvSpPr>
          <p:cNvPr id="177" name="Google Shape;177;p18"/>
          <p:cNvSpPr txBox="1"/>
          <p:nvPr>
            <p:ph type="title"/>
          </p:nvPr>
        </p:nvSpPr>
        <p:spPr>
          <a:xfrm>
            <a:off x="492675" y="633675"/>
            <a:ext cx="6051000" cy="3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600"/>
              <a:t>Regional Disparity in Gasoline Prices</a:t>
            </a:r>
            <a:endParaRPr sz="1600"/>
          </a:p>
        </p:txBody>
      </p:sp>
      <p:sp>
        <p:nvSpPr>
          <p:cNvPr id="178" name="Google Shape;178;p18"/>
          <p:cNvSpPr/>
          <p:nvPr/>
        </p:nvSpPr>
        <p:spPr>
          <a:xfrm>
            <a:off x="6051025" y="1276500"/>
            <a:ext cx="2945700" cy="2590500"/>
          </a:xfrm>
          <a:prstGeom prst="roundRect">
            <a:avLst>
              <a:gd fmla="val 16667" name="adj"/>
            </a:avLst>
          </a:prstGeom>
          <a:solidFill>
            <a:schemeClr val="dk1"/>
          </a:solidFill>
          <a:ln>
            <a:noFill/>
          </a:ln>
        </p:spPr>
        <p:txBody>
          <a:bodyPr anchorCtr="0" anchor="t" bIns="90000" lIns="90000" spcFirstLastPara="1" rIns="90000" wrap="square" tIns="0">
            <a:noAutofit/>
          </a:bodyPr>
          <a:lstStyle/>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pt-BR" sz="1000">
                <a:solidFill>
                  <a:schemeClr val="lt1"/>
                </a:solidFill>
                <a:latin typeface="Roboto"/>
                <a:ea typeface="Roboto"/>
                <a:cs typeface="Roboto"/>
                <a:sym typeface="Roboto"/>
              </a:rPr>
              <a:t>The South and Southeast regions have the lowest gasoline prices, while the North and Northeast regions have the highest prices.</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pt-BR" sz="1000">
                <a:solidFill>
                  <a:schemeClr val="lt1"/>
                </a:solidFill>
                <a:latin typeface="Roboto"/>
                <a:ea typeface="Roboto"/>
                <a:cs typeface="Roboto"/>
                <a:sym typeface="Roboto"/>
              </a:rPr>
              <a:t>The density of sampled stations reflects the actual density of stations in each state.</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pt-BR" sz="1000">
                <a:solidFill>
                  <a:schemeClr val="lt1"/>
                </a:solidFill>
                <a:latin typeface="Roboto"/>
                <a:ea typeface="Roboto"/>
                <a:cs typeface="Roboto"/>
                <a:sym typeface="Roboto"/>
              </a:rPr>
              <a:t>Regions with a higher density of stations have lower prices due to competition among sellers, while less concentrated regions have higher prices due to transportation costs and lower price competition influence.</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p:txBody>
      </p:sp>
      <p:pic>
        <p:nvPicPr>
          <p:cNvPr id="179" name="Google Shape;179;p18"/>
          <p:cNvPicPr preferRelativeResize="0"/>
          <p:nvPr/>
        </p:nvPicPr>
        <p:blipFill>
          <a:blip r:embed="rId3">
            <a:alphaModFix/>
          </a:blip>
          <a:stretch>
            <a:fillRect/>
          </a:stretch>
        </p:blipFill>
        <p:spPr>
          <a:xfrm>
            <a:off x="628751" y="1005975"/>
            <a:ext cx="4860000" cy="2016000"/>
          </a:xfrm>
          <a:prstGeom prst="rect">
            <a:avLst/>
          </a:prstGeom>
          <a:noFill/>
          <a:ln>
            <a:noFill/>
          </a:ln>
        </p:spPr>
      </p:pic>
      <p:pic>
        <p:nvPicPr>
          <p:cNvPr id="180" name="Google Shape;180;p18"/>
          <p:cNvPicPr preferRelativeResize="0"/>
          <p:nvPr/>
        </p:nvPicPr>
        <p:blipFill>
          <a:blip r:embed="rId4">
            <a:alphaModFix/>
          </a:blip>
          <a:stretch>
            <a:fillRect/>
          </a:stretch>
        </p:blipFill>
        <p:spPr>
          <a:xfrm>
            <a:off x="628750" y="3021975"/>
            <a:ext cx="4917701" cy="2016000"/>
          </a:xfrm>
          <a:prstGeom prst="rect">
            <a:avLst/>
          </a:prstGeom>
          <a:noFill/>
          <a:ln>
            <a:noFill/>
          </a:ln>
        </p:spPr>
      </p:pic>
      <p:sp>
        <p:nvSpPr>
          <p:cNvPr id="181" name="Google Shape;181;p18"/>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
        <p:nvSpPr>
          <p:cNvPr id="182" name="Google Shape;182;p18"/>
          <p:cNvSpPr/>
          <p:nvPr/>
        </p:nvSpPr>
        <p:spPr>
          <a:xfrm>
            <a:off x="607775" y="1338525"/>
            <a:ext cx="612300" cy="138300"/>
          </a:xfrm>
          <a:prstGeom prst="roundRect">
            <a:avLst>
              <a:gd fmla="val 16667" name="adj"/>
            </a:avLst>
          </a:prstGeom>
          <a:solidFill>
            <a:schemeClr val="lt1"/>
          </a:solidFill>
          <a:ln>
            <a:noFill/>
          </a:ln>
        </p:spPr>
        <p:txBody>
          <a:bodyPr anchorCtr="0" anchor="t" bIns="90000" lIns="90000" spcFirstLastPara="1" rIns="0" wrap="square" tIns="18000">
            <a:noAutofit/>
          </a:bodyPr>
          <a:lstStyle/>
          <a:p>
            <a:pPr indent="0" lvl="0" marL="0" rtl="0" algn="l">
              <a:spcBef>
                <a:spcPts val="0"/>
              </a:spcBef>
              <a:spcAft>
                <a:spcPts val="0"/>
              </a:spcAft>
              <a:buNone/>
            </a:pPr>
            <a:r>
              <a:rPr lang="pt-BR" sz="600">
                <a:latin typeface="Roboto"/>
                <a:ea typeface="Roboto"/>
                <a:cs typeface="Roboto"/>
                <a:sym typeface="Roboto"/>
              </a:rPr>
              <a:t>Average Price</a:t>
            </a:r>
            <a:endParaRPr sz="600">
              <a:latin typeface="Roboto"/>
              <a:ea typeface="Roboto"/>
              <a:cs typeface="Roboto"/>
              <a:sym typeface="Roboto"/>
            </a:endParaRPr>
          </a:p>
        </p:txBody>
      </p:sp>
      <p:sp>
        <p:nvSpPr>
          <p:cNvPr id="183" name="Google Shape;183;p18"/>
          <p:cNvSpPr/>
          <p:nvPr/>
        </p:nvSpPr>
        <p:spPr>
          <a:xfrm>
            <a:off x="2226650" y="1338525"/>
            <a:ext cx="612300" cy="138300"/>
          </a:xfrm>
          <a:prstGeom prst="roundRect">
            <a:avLst>
              <a:gd fmla="val 16667" name="adj"/>
            </a:avLst>
          </a:prstGeom>
          <a:solidFill>
            <a:schemeClr val="lt1"/>
          </a:solidFill>
          <a:ln>
            <a:noFill/>
          </a:ln>
        </p:spPr>
        <p:txBody>
          <a:bodyPr anchorCtr="0" anchor="t" bIns="90000" lIns="90000" spcFirstLastPara="1" rIns="0" wrap="square" tIns="18000">
            <a:noAutofit/>
          </a:bodyPr>
          <a:lstStyle/>
          <a:p>
            <a:pPr indent="0" lvl="0" marL="0" rtl="0" algn="l">
              <a:spcBef>
                <a:spcPts val="0"/>
              </a:spcBef>
              <a:spcAft>
                <a:spcPts val="0"/>
              </a:spcAft>
              <a:buNone/>
            </a:pPr>
            <a:r>
              <a:rPr lang="pt-BR" sz="600">
                <a:latin typeface="Roboto"/>
                <a:ea typeface="Roboto"/>
                <a:cs typeface="Roboto"/>
                <a:sym typeface="Roboto"/>
              </a:rPr>
              <a:t>Average Price</a:t>
            </a:r>
            <a:endParaRPr sz="600">
              <a:latin typeface="Roboto"/>
              <a:ea typeface="Roboto"/>
              <a:cs typeface="Roboto"/>
              <a:sym typeface="Roboto"/>
            </a:endParaRPr>
          </a:p>
        </p:txBody>
      </p:sp>
      <p:sp>
        <p:nvSpPr>
          <p:cNvPr id="184" name="Google Shape;184;p18"/>
          <p:cNvSpPr/>
          <p:nvPr/>
        </p:nvSpPr>
        <p:spPr>
          <a:xfrm>
            <a:off x="3859675" y="1338525"/>
            <a:ext cx="612300" cy="138300"/>
          </a:xfrm>
          <a:prstGeom prst="roundRect">
            <a:avLst>
              <a:gd fmla="val 16667" name="adj"/>
            </a:avLst>
          </a:prstGeom>
          <a:solidFill>
            <a:schemeClr val="lt1"/>
          </a:solidFill>
          <a:ln>
            <a:noFill/>
          </a:ln>
        </p:spPr>
        <p:txBody>
          <a:bodyPr anchorCtr="0" anchor="t" bIns="90000" lIns="90000" spcFirstLastPara="1" rIns="0" wrap="square" tIns="18000">
            <a:noAutofit/>
          </a:bodyPr>
          <a:lstStyle/>
          <a:p>
            <a:pPr indent="0" lvl="0" marL="0" rtl="0" algn="l">
              <a:spcBef>
                <a:spcPts val="0"/>
              </a:spcBef>
              <a:spcAft>
                <a:spcPts val="0"/>
              </a:spcAft>
              <a:buNone/>
            </a:pPr>
            <a:r>
              <a:rPr lang="pt-BR" sz="600">
                <a:latin typeface="Roboto"/>
                <a:ea typeface="Roboto"/>
                <a:cs typeface="Roboto"/>
                <a:sym typeface="Roboto"/>
              </a:rPr>
              <a:t>Average Price</a:t>
            </a:r>
            <a:endParaRPr sz="600">
              <a:latin typeface="Roboto"/>
              <a:ea typeface="Roboto"/>
              <a:cs typeface="Roboto"/>
              <a:sym typeface="Roboto"/>
            </a:endParaRPr>
          </a:p>
        </p:txBody>
      </p:sp>
      <p:sp>
        <p:nvSpPr>
          <p:cNvPr id="185" name="Google Shape;185;p18"/>
          <p:cNvSpPr/>
          <p:nvPr/>
        </p:nvSpPr>
        <p:spPr>
          <a:xfrm>
            <a:off x="459750" y="3393575"/>
            <a:ext cx="1136400" cy="138300"/>
          </a:xfrm>
          <a:prstGeom prst="roundRect">
            <a:avLst>
              <a:gd fmla="val 16667" name="adj"/>
            </a:avLst>
          </a:prstGeom>
          <a:solidFill>
            <a:schemeClr val="lt1"/>
          </a:solidFill>
          <a:ln>
            <a:noFill/>
          </a:ln>
        </p:spPr>
        <p:txBody>
          <a:bodyPr anchorCtr="0" anchor="t" bIns="0" lIns="0" spcFirstLastPara="1" rIns="0" wrap="square" tIns="0">
            <a:noAutofit/>
          </a:bodyPr>
          <a:lstStyle/>
          <a:p>
            <a:pPr indent="0" lvl="0" marL="0" rtl="0" algn="l">
              <a:spcBef>
                <a:spcPts val="0"/>
              </a:spcBef>
              <a:spcAft>
                <a:spcPts val="0"/>
              </a:spcAft>
              <a:buNone/>
            </a:pPr>
            <a:r>
              <a:rPr lang="pt-BR" sz="600">
                <a:latin typeface="Roboto"/>
                <a:ea typeface="Roboto"/>
                <a:cs typeface="Roboto"/>
                <a:sym typeface="Roboto"/>
              </a:rPr>
              <a:t>number of sampled gas stations</a:t>
            </a:r>
            <a:endParaRPr sz="600">
              <a:latin typeface="Roboto"/>
              <a:ea typeface="Roboto"/>
              <a:cs typeface="Roboto"/>
              <a:sym typeface="Roboto"/>
            </a:endParaRPr>
          </a:p>
        </p:txBody>
      </p:sp>
      <p:sp>
        <p:nvSpPr>
          <p:cNvPr id="186" name="Google Shape;186;p18"/>
          <p:cNvSpPr/>
          <p:nvPr/>
        </p:nvSpPr>
        <p:spPr>
          <a:xfrm>
            <a:off x="2296350" y="3393575"/>
            <a:ext cx="930600" cy="138300"/>
          </a:xfrm>
          <a:prstGeom prst="roundRect">
            <a:avLst>
              <a:gd fmla="val 16667" name="adj"/>
            </a:avLst>
          </a:prstGeom>
          <a:solidFill>
            <a:schemeClr val="lt1"/>
          </a:solidFill>
          <a:ln>
            <a:noFill/>
          </a:ln>
        </p:spPr>
        <p:txBody>
          <a:bodyPr anchorCtr="0" anchor="t" bIns="0" lIns="0" spcFirstLastPara="1" rIns="0" wrap="square" tIns="0">
            <a:noAutofit/>
          </a:bodyPr>
          <a:lstStyle/>
          <a:p>
            <a:pPr indent="0" lvl="0" marL="0" rtl="0" algn="l">
              <a:spcBef>
                <a:spcPts val="0"/>
              </a:spcBef>
              <a:spcAft>
                <a:spcPts val="0"/>
              </a:spcAft>
              <a:buNone/>
            </a:pPr>
            <a:r>
              <a:rPr lang="pt-BR" sz="500">
                <a:latin typeface="Roboto"/>
                <a:ea typeface="Roboto"/>
                <a:cs typeface="Roboto"/>
                <a:sym typeface="Roboto"/>
              </a:rPr>
              <a:t>number of sampled gas stations</a:t>
            </a:r>
            <a:endParaRPr sz="500">
              <a:latin typeface="Roboto"/>
              <a:ea typeface="Roboto"/>
              <a:cs typeface="Roboto"/>
              <a:sym typeface="Roboto"/>
            </a:endParaRPr>
          </a:p>
        </p:txBody>
      </p:sp>
      <p:sp>
        <p:nvSpPr>
          <p:cNvPr id="187" name="Google Shape;187;p18"/>
          <p:cNvSpPr/>
          <p:nvPr/>
        </p:nvSpPr>
        <p:spPr>
          <a:xfrm>
            <a:off x="3927150" y="3393575"/>
            <a:ext cx="930600" cy="138300"/>
          </a:xfrm>
          <a:prstGeom prst="roundRect">
            <a:avLst>
              <a:gd fmla="val 16667" name="adj"/>
            </a:avLst>
          </a:prstGeom>
          <a:solidFill>
            <a:schemeClr val="lt1"/>
          </a:solidFill>
          <a:ln>
            <a:noFill/>
          </a:ln>
        </p:spPr>
        <p:txBody>
          <a:bodyPr anchorCtr="0" anchor="t" bIns="0" lIns="0" spcFirstLastPara="1" rIns="0" wrap="square" tIns="0">
            <a:noAutofit/>
          </a:bodyPr>
          <a:lstStyle/>
          <a:p>
            <a:pPr indent="0" lvl="0" marL="0" rtl="0" algn="l">
              <a:spcBef>
                <a:spcPts val="0"/>
              </a:spcBef>
              <a:spcAft>
                <a:spcPts val="0"/>
              </a:spcAft>
              <a:buNone/>
            </a:pPr>
            <a:r>
              <a:rPr lang="pt-BR" sz="500">
                <a:latin typeface="Roboto"/>
                <a:ea typeface="Roboto"/>
                <a:cs typeface="Roboto"/>
                <a:sym typeface="Roboto"/>
              </a:rPr>
              <a:t>number of sampled gas stations</a:t>
            </a:r>
            <a:endParaRPr sz="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311700" y="219500"/>
            <a:ext cx="85206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Regional Analysis</a:t>
            </a:r>
            <a:endParaRPr/>
          </a:p>
          <a:p>
            <a:pPr indent="0" lvl="0" marL="0" rtl="0" algn="l">
              <a:spcBef>
                <a:spcPts val="0"/>
              </a:spcBef>
              <a:spcAft>
                <a:spcPts val="0"/>
              </a:spcAft>
              <a:buNone/>
            </a:pPr>
            <a:r>
              <a:t/>
            </a:r>
            <a:endParaRPr/>
          </a:p>
        </p:txBody>
      </p:sp>
      <p:sp>
        <p:nvSpPr>
          <p:cNvPr id="193" name="Google Shape;193;p19"/>
          <p:cNvSpPr txBox="1"/>
          <p:nvPr>
            <p:ph type="title"/>
          </p:nvPr>
        </p:nvSpPr>
        <p:spPr>
          <a:xfrm>
            <a:off x="492675" y="633675"/>
            <a:ext cx="6051000" cy="3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600"/>
              <a:t>Impact of Brand on Fuel Prices</a:t>
            </a:r>
            <a:endParaRPr sz="1600"/>
          </a:p>
        </p:txBody>
      </p:sp>
      <p:pic>
        <p:nvPicPr>
          <p:cNvPr id="194" name="Google Shape;194;p19"/>
          <p:cNvPicPr preferRelativeResize="0"/>
          <p:nvPr/>
        </p:nvPicPr>
        <p:blipFill>
          <a:blip r:embed="rId3">
            <a:alphaModFix/>
          </a:blip>
          <a:stretch>
            <a:fillRect/>
          </a:stretch>
        </p:blipFill>
        <p:spPr>
          <a:xfrm>
            <a:off x="414275" y="1082175"/>
            <a:ext cx="3960786" cy="2346237"/>
          </a:xfrm>
          <a:prstGeom prst="rect">
            <a:avLst/>
          </a:prstGeom>
          <a:noFill/>
          <a:ln>
            <a:noFill/>
          </a:ln>
        </p:spPr>
      </p:pic>
      <p:graphicFrame>
        <p:nvGraphicFramePr>
          <p:cNvPr id="195" name="Google Shape;195;p19"/>
          <p:cNvGraphicFramePr/>
          <p:nvPr/>
        </p:nvGraphicFramePr>
        <p:xfrm>
          <a:off x="492675" y="3710563"/>
          <a:ext cx="3000000" cy="3000000"/>
        </p:xfrm>
        <a:graphic>
          <a:graphicData uri="http://schemas.openxmlformats.org/drawingml/2006/table">
            <a:tbl>
              <a:tblPr>
                <a:noFill/>
                <a:tableStyleId>{BB170519-F5F6-4781-8BF6-AFE39D84E76B}</a:tableStyleId>
              </a:tblPr>
              <a:tblGrid>
                <a:gridCol w="625100"/>
                <a:gridCol w="533525"/>
                <a:gridCol w="639750"/>
                <a:gridCol w="528600"/>
                <a:gridCol w="622650"/>
                <a:gridCol w="1208200"/>
                <a:gridCol w="576775"/>
              </a:tblGrid>
              <a:tr h="275675">
                <a:tc>
                  <a:txBody>
                    <a:bodyPr/>
                    <a:lstStyle/>
                    <a:p>
                      <a:pPr indent="0" lvl="0" marL="0" rtl="0" algn="l">
                        <a:lnSpc>
                          <a:spcPct val="115000"/>
                        </a:lnSpc>
                        <a:spcBef>
                          <a:spcPts val="0"/>
                        </a:spcBef>
                        <a:spcAft>
                          <a:spcPts val="0"/>
                        </a:spcAft>
                        <a:buNone/>
                      </a:pPr>
                      <a:r>
                        <a:rPr b="1" lang="pt-BR" sz="800">
                          <a:solidFill>
                            <a:schemeClr val="lt1"/>
                          </a:solidFill>
                          <a:latin typeface="Roboto"/>
                          <a:ea typeface="Roboto"/>
                          <a:cs typeface="Roboto"/>
                          <a:sym typeface="Roboto"/>
                        </a:rPr>
                        <a:t>BRAND</a:t>
                      </a:r>
                      <a:endParaRPr b="1" sz="800">
                        <a:solidFill>
                          <a:schemeClr val="lt1"/>
                        </a:solidFill>
                        <a:latin typeface="Roboto"/>
                        <a:ea typeface="Roboto"/>
                        <a:cs typeface="Roboto"/>
                        <a:sym typeface="Robo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A3990"/>
                    </a:solidFill>
                  </a:tcPr>
                </a:tc>
                <a:tc>
                  <a:txBody>
                    <a:bodyPr/>
                    <a:lstStyle/>
                    <a:p>
                      <a:pPr indent="0" lvl="0" marL="0" rtl="0" algn="l">
                        <a:lnSpc>
                          <a:spcPct val="115000"/>
                        </a:lnSpc>
                        <a:spcBef>
                          <a:spcPts val="0"/>
                        </a:spcBef>
                        <a:spcAft>
                          <a:spcPts val="0"/>
                        </a:spcAft>
                        <a:buNone/>
                      </a:pPr>
                      <a:r>
                        <a:rPr b="1" lang="pt-BR" sz="800">
                          <a:solidFill>
                            <a:schemeClr val="lt1"/>
                          </a:solidFill>
                          <a:latin typeface="Roboto"/>
                          <a:ea typeface="Roboto"/>
                          <a:cs typeface="Roboto"/>
                          <a:sym typeface="Roboto"/>
                        </a:rPr>
                        <a:t>DIESEL</a:t>
                      </a:r>
                      <a:endParaRPr b="1" sz="800">
                        <a:solidFill>
                          <a:schemeClr val="lt1"/>
                        </a:solidFill>
                        <a:latin typeface="Roboto"/>
                        <a:ea typeface="Roboto"/>
                        <a:cs typeface="Roboto"/>
                        <a:sym typeface="Robo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A3990"/>
                    </a:solidFill>
                  </a:tcPr>
                </a:tc>
                <a:tc>
                  <a:txBody>
                    <a:bodyPr/>
                    <a:lstStyle/>
                    <a:p>
                      <a:pPr indent="0" lvl="0" marL="0" rtl="0" algn="l">
                        <a:lnSpc>
                          <a:spcPct val="115000"/>
                        </a:lnSpc>
                        <a:spcBef>
                          <a:spcPts val="0"/>
                        </a:spcBef>
                        <a:spcAft>
                          <a:spcPts val="0"/>
                        </a:spcAft>
                        <a:buNone/>
                      </a:pPr>
                      <a:r>
                        <a:rPr b="1" lang="pt-BR" sz="800">
                          <a:solidFill>
                            <a:schemeClr val="lt1"/>
                          </a:solidFill>
                          <a:latin typeface="Roboto"/>
                          <a:ea typeface="Roboto"/>
                          <a:cs typeface="Roboto"/>
                          <a:sym typeface="Roboto"/>
                        </a:rPr>
                        <a:t>DIESEL S10</a:t>
                      </a:r>
                      <a:endParaRPr b="1" sz="800">
                        <a:solidFill>
                          <a:schemeClr val="lt1"/>
                        </a:solidFill>
                        <a:latin typeface="Roboto"/>
                        <a:ea typeface="Roboto"/>
                        <a:cs typeface="Roboto"/>
                        <a:sym typeface="Robo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A3990"/>
                    </a:solidFill>
                  </a:tcPr>
                </a:tc>
                <a:tc>
                  <a:txBody>
                    <a:bodyPr/>
                    <a:lstStyle/>
                    <a:p>
                      <a:pPr indent="0" lvl="0" marL="0" rtl="0" algn="l">
                        <a:lnSpc>
                          <a:spcPct val="115000"/>
                        </a:lnSpc>
                        <a:spcBef>
                          <a:spcPts val="0"/>
                        </a:spcBef>
                        <a:spcAft>
                          <a:spcPts val="0"/>
                        </a:spcAft>
                        <a:buNone/>
                      </a:pPr>
                      <a:r>
                        <a:rPr b="1" lang="pt-BR" sz="800">
                          <a:solidFill>
                            <a:schemeClr val="lt1"/>
                          </a:solidFill>
                          <a:latin typeface="Roboto"/>
                          <a:ea typeface="Roboto"/>
                          <a:cs typeface="Roboto"/>
                          <a:sym typeface="Roboto"/>
                        </a:rPr>
                        <a:t>ETANOL</a:t>
                      </a:r>
                      <a:endParaRPr b="1" sz="800">
                        <a:solidFill>
                          <a:schemeClr val="lt1"/>
                        </a:solidFill>
                        <a:latin typeface="Roboto"/>
                        <a:ea typeface="Roboto"/>
                        <a:cs typeface="Roboto"/>
                        <a:sym typeface="Robo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A3990"/>
                    </a:solidFill>
                  </a:tcPr>
                </a:tc>
                <a:tc>
                  <a:txBody>
                    <a:bodyPr/>
                    <a:lstStyle/>
                    <a:p>
                      <a:pPr indent="0" lvl="0" marL="0" rtl="0" algn="l">
                        <a:lnSpc>
                          <a:spcPct val="115000"/>
                        </a:lnSpc>
                        <a:spcBef>
                          <a:spcPts val="0"/>
                        </a:spcBef>
                        <a:spcAft>
                          <a:spcPts val="0"/>
                        </a:spcAft>
                        <a:buNone/>
                      </a:pPr>
                      <a:r>
                        <a:rPr b="1" lang="pt-BR" sz="800">
                          <a:solidFill>
                            <a:schemeClr val="lt1"/>
                          </a:solidFill>
                          <a:latin typeface="Roboto"/>
                          <a:ea typeface="Roboto"/>
                          <a:cs typeface="Roboto"/>
                          <a:sym typeface="Roboto"/>
                        </a:rPr>
                        <a:t>GASOLINA</a:t>
                      </a:r>
                      <a:endParaRPr b="1" sz="800">
                        <a:solidFill>
                          <a:schemeClr val="lt1"/>
                        </a:solidFill>
                        <a:latin typeface="Roboto"/>
                        <a:ea typeface="Roboto"/>
                        <a:cs typeface="Roboto"/>
                        <a:sym typeface="Robo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A3990"/>
                    </a:solidFill>
                  </a:tcPr>
                </a:tc>
                <a:tc>
                  <a:txBody>
                    <a:bodyPr/>
                    <a:lstStyle/>
                    <a:p>
                      <a:pPr indent="0" lvl="0" marL="0" rtl="0" algn="l">
                        <a:lnSpc>
                          <a:spcPct val="115000"/>
                        </a:lnSpc>
                        <a:spcBef>
                          <a:spcPts val="0"/>
                        </a:spcBef>
                        <a:spcAft>
                          <a:spcPts val="0"/>
                        </a:spcAft>
                        <a:buNone/>
                      </a:pPr>
                      <a:r>
                        <a:rPr b="1" lang="pt-BR" sz="800">
                          <a:solidFill>
                            <a:schemeClr val="lt1"/>
                          </a:solidFill>
                          <a:latin typeface="Roboto"/>
                          <a:ea typeface="Roboto"/>
                          <a:cs typeface="Roboto"/>
                          <a:sym typeface="Roboto"/>
                        </a:rPr>
                        <a:t>GASOLINA ADITIVADA</a:t>
                      </a:r>
                      <a:endParaRPr b="1" sz="800">
                        <a:solidFill>
                          <a:schemeClr val="lt1"/>
                        </a:solidFill>
                        <a:latin typeface="Roboto"/>
                        <a:ea typeface="Roboto"/>
                        <a:cs typeface="Roboto"/>
                        <a:sym typeface="Robo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A3990"/>
                    </a:solidFill>
                  </a:tcPr>
                </a:tc>
                <a:tc>
                  <a:txBody>
                    <a:bodyPr/>
                    <a:lstStyle/>
                    <a:p>
                      <a:pPr indent="0" lvl="0" marL="0" rtl="0" algn="l">
                        <a:lnSpc>
                          <a:spcPct val="115000"/>
                        </a:lnSpc>
                        <a:spcBef>
                          <a:spcPts val="0"/>
                        </a:spcBef>
                        <a:spcAft>
                          <a:spcPts val="0"/>
                        </a:spcAft>
                        <a:buNone/>
                      </a:pPr>
                      <a:r>
                        <a:rPr b="1" lang="pt-BR" sz="800">
                          <a:solidFill>
                            <a:schemeClr val="lt1"/>
                          </a:solidFill>
                          <a:latin typeface="Roboto"/>
                          <a:ea typeface="Roboto"/>
                          <a:cs typeface="Roboto"/>
                          <a:sym typeface="Roboto"/>
                        </a:rPr>
                        <a:t>GNV</a:t>
                      </a:r>
                      <a:endParaRPr b="1" sz="800">
                        <a:solidFill>
                          <a:schemeClr val="lt1"/>
                        </a:solidFill>
                        <a:latin typeface="Roboto"/>
                        <a:ea typeface="Roboto"/>
                        <a:cs typeface="Roboto"/>
                        <a:sym typeface="Robo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A3990"/>
                    </a:solidFill>
                  </a:tcPr>
                </a:tc>
              </a:tr>
              <a:tr h="218750">
                <a:tc>
                  <a:txBody>
                    <a:bodyPr/>
                    <a:lstStyle/>
                    <a:p>
                      <a:pPr indent="0" lvl="0" marL="0" rtl="0" algn="l">
                        <a:lnSpc>
                          <a:spcPct val="115000"/>
                        </a:lnSpc>
                        <a:spcBef>
                          <a:spcPts val="0"/>
                        </a:spcBef>
                        <a:spcAft>
                          <a:spcPts val="0"/>
                        </a:spcAft>
                        <a:buNone/>
                      </a:pPr>
                      <a:r>
                        <a:rPr lang="pt-BR" sz="800">
                          <a:latin typeface="Roboto"/>
                          <a:ea typeface="Roboto"/>
                          <a:cs typeface="Roboto"/>
                          <a:sym typeface="Roboto"/>
                        </a:rPr>
                        <a:t>BRANCA</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R$ 5,67</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R$ 5,76</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R$ 3,90</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R$ 5,42</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R$ 5,54</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R$ 4,69</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A16D"/>
                    </a:solidFill>
                  </a:tcPr>
                </a:tc>
              </a:tr>
              <a:tr h="218750">
                <a:tc>
                  <a:txBody>
                    <a:bodyPr/>
                    <a:lstStyle/>
                    <a:p>
                      <a:pPr indent="0" lvl="0" marL="0" rtl="0" algn="l">
                        <a:lnSpc>
                          <a:spcPct val="115000"/>
                        </a:lnSpc>
                        <a:spcBef>
                          <a:spcPts val="0"/>
                        </a:spcBef>
                        <a:spcAft>
                          <a:spcPts val="0"/>
                        </a:spcAft>
                        <a:buNone/>
                      </a:pPr>
                      <a:r>
                        <a:rPr lang="pt-BR" sz="800">
                          <a:latin typeface="Roboto"/>
                          <a:ea typeface="Roboto"/>
                          <a:cs typeface="Roboto"/>
                          <a:sym typeface="Roboto"/>
                        </a:rPr>
                        <a:t>IPIRANGA</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R$ 5,82</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986F"/>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R$ 5,94</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8971"/>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R$ 4,01</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C668"/>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R$ 5,58</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AE6B"/>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R$ 5,77</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D567"/>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R$ 4,73</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r>
              <a:tr h="218750">
                <a:tc>
                  <a:txBody>
                    <a:bodyPr/>
                    <a:lstStyle/>
                    <a:p>
                      <a:pPr indent="0" lvl="0" marL="0" rtl="0" algn="l">
                        <a:lnSpc>
                          <a:spcPct val="115000"/>
                        </a:lnSpc>
                        <a:spcBef>
                          <a:spcPts val="0"/>
                        </a:spcBef>
                        <a:spcAft>
                          <a:spcPts val="0"/>
                        </a:spcAft>
                        <a:buNone/>
                      </a:pPr>
                      <a:r>
                        <a:rPr lang="pt-BR" sz="800">
                          <a:latin typeface="Roboto"/>
                          <a:ea typeface="Roboto"/>
                          <a:cs typeface="Roboto"/>
                          <a:sym typeface="Roboto"/>
                        </a:rPr>
                        <a:t>RAIZEN</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R$ 5,72</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8C879"/>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R$ 5,82</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DC878"/>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R$ 3,95</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ECB74"/>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R$ 5,52</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06E"/>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R$ 5,82</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R$ 4,52</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57BB8A"/>
                    </a:solidFill>
                  </a:tcPr>
                </a:tc>
              </a:tr>
              <a:tr h="218750">
                <a:tc>
                  <a:txBody>
                    <a:bodyPr/>
                    <a:lstStyle/>
                    <a:p>
                      <a:pPr indent="0" lvl="0" marL="0" rtl="0" algn="l">
                        <a:lnSpc>
                          <a:spcPct val="115000"/>
                        </a:lnSpc>
                        <a:spcBef>
                          <a:spcPts val="0"/>
                        </a:spcBef>
                        <a:spcAft>
                          <a:spcPts val="0"/>
                        </a:spcAft>
                        <a:buNone/>
                      </a:pPr>
                      <a:r>
                        <a:rPr lang="pt-BR" sz="800">
                          <a:latin typeface="Roboto"/>
                          <a:ea typeface="Roboto"/>
                          <a:cs typeface="Roboto"/>
                          <a:sym typeface="Roboto"/>
                        </a:rPr>
                        <a:t>VIBRA</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R$ 5,84</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R$ 5,95</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R$ 4,14</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R$ 5,61</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R$ 5,78</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DCE67"/>
                    </a:solidFill>
                  </a:tcPr>
                </a:tc>
                <a:tc>
                  <a:txBody>
                    <a:bodyPr/>
                    <a:lstStyle/>
                    <a:p>
                      <a:pPr indent="0" lvl="0" marL="0" rtl="0" algn="r">
                        <a:lnSpc>
                          <a:spcPct val="115000"/>
                        </a:lnSpc>
                        <a:spcBef>
                          <a:spcPts val="0"/>
                        </a:spcBef>
                        <a:spcAft>
                          <a:spcPts val="0"/>
                        </a:spcAft>
                        <a:buNone/>
                      </a:pPr>
                      <a:r>
                        <a:rPr lang="pt-BR" sz="800">
                          <a:latin typeface="Roboto"/>
                          <a:ea typeface="Roboto"/>
                          <a:cs typeface="Roboto"/>
                          <a:sym typeface="Roboto"/>
                        </a:rPr>
                        <a:t>R$ 4,60</a:t>
                      </a:r>
                      <a:endParaRPr sz="800">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CCB75"/>
                    </a:solidFill>
                  </a:tcPr>
                </a:tc>
              </a:tr>
            </a:tbl>
          </a:graphicData>
        </a:graphic>
      </p:graphicFrame>
      <p:sp>
        <p:nvSpPr>
          <p:cNvPr id="196" name="Google Shape;196;p19"/>
          <p:cNvSpPr/>
          <p:nvPr/>
        </p:nvSpPr>
        <p:spPr>
          <a:xfrm>
            <a:off x="5886600" y="1204388"/>
            <a:ext cx="2945700" cy="2101800"/>
          </a:xfrm>
          <a:prstGeom prst="roundRect">
            <a:avLst>
              <a:gd fmla="val 16667" name="adj"/>
            </a:avLst>
          </a:prstGeom>
          <a:solidFill>
            <a:schemeClr val="dk1"/>
          </a:solidFill>
          <a:ln>
            <a:noFill/>
          </a:ln>
        </p:spPr>
        <p:txBody>
          <a:bodyPr anchorCtr="0" anchor="t" bIns="90000" lIns="90000" spcFirstLastPara="1" rIns="90000" wrap="square" tIns="0">
            <a:noAutofit/>
          </a:bodyPr>
          <a:lstStyle/>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pt-BR" sz="1000">
                <a:solidFill>
                  <a:schemeClr val="lt1"/>
                </a:solidFill>
                <a:latin typeface="Roboto"/>
                <a:ea typeface="Roboto"/>
                <a:cs typeface="Roboto"/>
                <a:sym typeface="Roboto"/>
              </a:rPr>
              <a:t>Unbranded stations, on average, had a lower selling price last year (2023) on fuel prices. The price difference is more evident in regions with a higher concentration of stations (SP, MG, RJ, and RS), where competition is more aggressive.</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pt-BR" sz="1000">
                <a:solidFill>
                  <a:schemeClr val="lt1"/>
                </a:solidFill>
                <a:latin typeface="Roboto"/>
                <a:ea typeface="Roboto"/>
                <a:cs typeface="Roboto"/>
                <a:sym typeface="Roboto"/>
              </a:rPr>
              <a:t>The brand that exerted the highest average fuel price across most products among regions was VIBRA, formerly BR distributor.</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p:txBody>
      </p:sp>
      <p:sp>
        <p:nvSpPr>
          <p:cNvPr id="197" name="Google Shape;197;p19"/>
          <p:cNvSpPr/>
          <p:nvPr/>
        </p:nvSpPr>
        <p:spPr>
          <a:xfrm>
            <a:off x="492675" y="3492683"/>
            <a:ext cx="1911000" cy="153600"/>
          </a:xfrm>
          <a:prstGeom prst="roundRect">
            <a:avLst>
              <a:gd fmla="val 16667" name="adj"/>
            </a:avLst>
          </a:prstGeom>
          <a:solidFill>
            <a:schemeClr val="lt1"/>
          </a:solidFill>
          <a:ln>
            <a:noFill/>
          </a:ln>
        </p:spPr>
        <p:txBody>
          <a:bodyPr anchorCtr="0" anchor="t" bIns="90000" lIns="90000" spcFirstLastPara="1" rIns="90000" wrap="square" tIns="18000">
            <a:noAutofit/>
          </a:bodyPr>
          <a:lstStyle/>
          <a:p>
            <a:pPr indent="0" lvl="0" marL="0" rtl="0" algn="l">
              <a:spcBef>
                <a:spcPts val="0"/>
              </a:spcBef>
              <a:spcAft>
                <a:spcPts val="0"/>
              </a:spcAft>
              <a:buNone/>
            </a:pPr>
            <a:r>
              <a:rPr lang="pt-BR" sz="700">
                <a:latin typeface="Roboto"/>
                <a:ea typeface="Roboto"/>
                <a:cs typeface="Roboto"/>
                <a:sym typeface="Roboto"/>
              </a:rPr>
              <a:t>Valor Médio Amostrado em todo 2023</a:t>
            </a:r>
            <a:endParaRPr sz="700">
              <a:latin typeface="Roboto"/>
              <a:ea typeface="Roboto"/>
              <a:cs typeface="Roboto"/>
              <a:sym typeface="Roboto"/>
            </a:endParaRPr>
          </a:p>
          <a:p>
            <a:pPr indent="0" lvl="0" marL="0" rtl="0" algn="ctr">
              <a:spcBef>
                <a:spcPts val="0"/>
              </a:spcBef>
              <a:spcAft>
                <a:spcPts val="0"/>
              </a:spcAft>
              <a:buNone/>
            </a:pPr>
            <a:r>
              <a:t/>
            </a:r>
            <a:endParaRPr sz="700">
              <a:latin typeface="Roboto"/>
              <a:ea typeface="Roboto"/>
              <a:cs typeface="Roboto"/>
              <a:sym typeface="Roboto"/>
            </a:endParaRPr>
          </a:p>
        </p:txBody>
      </p:sp>
      <p:sp>
        <p:nvSpPr>
          <p:cNvPr id="198" name="Google Shape;198;p19"/>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
        <p:nvSpPr>
          <p:cNvPr id="199" name="Google Shape;199;p19"/>
          <p:cNvSpPr/>
          <p:nvPr/>
        </p:nvSpPr>
        <p:spPr>
          <a:xfrm>
            <a:off x="311700" y="1082175"/>
            <a:ext cx="965100" cy="138300"/>
          </a:xfrm>
          <a:prstGeom prst="roundRect">
            <a:avLst>
              <a:gd fmla="val 16667" name="adj"/>
            </a:avLst>
          </a:prstGeom>
          <a:solidFill>
            <a:schemeClr val="lt1"/>
          </a:solidFill>
          <a:ln>
            <a:noFill/>
          </a:ln>
        </p:spPr>
        <p:txBody>
          <a:bodyPr anchorCtr="0" anchor="t" bIns="90000" lIns="90000" spcFirstLastPara="1" rIns="0" wrap="square" tIns="18000">
            <a:noAutofit/>
          </a:bodyPr>
          <a:lstStyle/>
          <a:p>
            <a:pPr indent="0" lvl="0" marL="0" rtl="0" algn="l">
              <a:spcBef>
                <a:spcPts val="0"/>
              </a:spcBef>
              <a:spcAft>
                <a:spcPts val="0"/>
              </a:spcAft>
              <a:buNone/>
            </a:pPr>
            <a:r>
              <a:rPr lang="pt-BR" sz="600">
                <a:latin typeface="Roboto"/>
                <a:ea typeface="Roboto"/>
                <a:cs typeface="Roboto"/>
                <a:sym typeface="Roboto"/>
              </a:rPr>
              <a:t>Gasoline </a:t>
            </a:r>
            <a:r>
              <a:rPr lang="pt-BR" sz="600">
                <a:latin typeface="Roboto"/>
                <a:ea typeface="Roboto"/>
                <a:cs typeface="Roboto"/>
                <a:sym typeface="Roboto"/>
              </a:rPr>
              <a:t>Average Price</a:t>
            </a:r>
            <a:endParaRPr sz="600">
              <a:latin typeface="Roboto"/>
              <a:ea typeface="Roboto"/>
              <a:cs typeface="Roboto"/>
              <a:sym typeface="Roboto"/>
            </a:endParaRPr>
          </a:p>
        </p:txBody>
      </p:sp>
      <p:sp>
        <p:nvSpPr>
          <p:cNvPr id="200" name="Google Shape;200;p19"/>
          <p:cNvSpPr/>
          <p:nvPr/>
        </p:nvSpPr>
        <p:spPr>
          <a:xfrm>
            <a:off x="414275" y="2239450"/>
            <a:ext cx="926400" cy="138300"/>
          </a:xfrm>
          <a:prstGeom prst="roundRect">
            <a:avLst>
              <a:gd fmla="val 16667" name="adj"/>
            </a:avLst>
          </a:prstGeom>
          <a:solidFill>
            <a:schemeClr val="lt1"/>
          </a:solidFill>
          <a:ln>
            <a:noFill/>
          </a:ln>
        </p:spPr>
        <p:txBody>
          <a:bodyPr anchorCtr="0" anchor="t" bIns="90000" lIns="90000" spcFirstLastPara="1" rIns="0" wrap="square" tIns="18000">
            <a:noAutofit/>
          </a:bodyPr>
          <a:lstStyle/>
          <a:p>
            <a:pPr indent="0" lvl="0" marL="0" rtl="0" algn="l">
              <a:spcBef>
                <a:spcPts val="0"/>
              </a:spcBef>
              <a:spcAft>
                <a:spcPts val="0"/>
              </a:spcAft>
              <a:buNone/>
            </a:pPr>
            <a:r>
              <a:rPr lang="pt-BR" sz="600">
                <a:latin typeface="Roboto"/>
                <a:ea typeface="Roboto"/>
                <a:cs typeface="Roboto"/>
                <a:sym typeface="Roboto"/>
              </a:rPr>
              <a:t>Gasoline Average Price</a:t>
            </a:r>
            <a:endParaRPr sz="600">
              <a:latin typeface="Roboto"/>
              <a:ea typeface="Roboto"/>
              <a:cs typeface="Roboto"/>
              <a:sym typeface="Roboto"/>
            </a:endParaRPr>
          </a:p>
        </p:txBody>
      </p:sp>
      <p:sp>
        <p:nvSpPr>
          <p:cNvPr id="201" name="Google Shape;201;p19"/>
          <p:cNvSpPr/>
          <p:nvPr/>
        </p:nvSpPr>
        <p:spPr>
          <a:xfrm>
            <a:off x="2564375" y="1082175"/>
            <a:ext cx="965100" cy="138300"/>
          </a:xfrm>
          <a:prstGeom prst="roundRect">
            <a:avLst>
              <a:gd fmla="val 16667" name="adj"/>
            </a:avLst>
          </a:prstGeom>
          <a:solidFill>
            <a:schemeClr val="lt1"/>
          </a:solidFill>
          <a:ln>
            <a:noFill/>
          </a:ln>
        </p:spPr>
        <p:txBody>
          <a:bodyPr anchorCtr="0" anchor="t" bIns="90000" lIns="90000" spcFirstLastPara="1" rIns="0" wrap="square" tIns="18000">
            <a:noAutofit/>
          </a:bodyPr>
          <a:lstStyle/>
          <a:p>
            <a:pPr indent="0" lvl="0" marL="0" rtl="0" algn="l">
              <a:spcBef>
                <a:spcPts val="0"/>
              </a:spcBef>
              <a:spcAft>
                <a:spcPts val="0"/>
              </a:spcAft>
              <a:buNone/>
            </a:pPr>
            <a:r>
              <a:rPr lang="pt-BR" sz="600">
                <a:latin typeface="Roboto"/>
                <a:ea typeface="Roboto"/>
                <a:cs typeface="Roboto"/>
                <a:sym typeface="Roboto"/>
              </a:rPr>
              <a:t>Gasoline Average Price</a:t>
            </a:r>
            <a:endParaRPr sz="600">
              <a:latin typeface="Roboto"/>
              <a:ea typeface="Roboto"/>
              <a:cs typeface="Roboto"/>
              <a:sym typeface="Roboto"/>
            </a:endParaRPr>
          </a:p>
        </p:txBody>
      </p:sp>
      <p:sp>
        <p:nvSpPr>
          <p:cNvPr id="202" name="Google Shape;202;p19"/>
          <p:cNvSpPr/>
          <p:nvPr/>
        </p:nvSpPr>
        <p:spPr>
          <a:xfrm>
            <a:off x="2583725" y="2239450"/>
            <a:ext cx="965100" cy="138300"/>
          </a:xfrm>
          <a:prstGeom prst="roundRect">
            <a:avLst>
              <a:gd fmla="val 16667" name="adj"/>
            </a:avLst>
          </a:prstGeom>
          <a:solidFill>
            <a:schemeClr val="lt1"/>
          </a:solidFill>
          <a:ln>
            <a:noFill/>
          </a:ln>
        </p:spPr>
        <p:txBody>
          <a:bodyPr anchorCtr="0" anchor="t" bIns="90000" lIns="90000" spcFirstLastPara="1" rIns="0" wrap="square" tIns="18000">
            <a:noAutofit/>
          </a:bodyPr>
          <a:lstStyle/>
          <a:p>
            <a:pPr indent="0" lvl="0" marL="0" rtl="0" algn="l">
              <a:spcBef>
                <a:spcPts val="0"/>
              </a:spcBef>
              <a:spcAft>
                <a:spcPts val="0"/>
              </a:spcAft>
              <a:buNone/>
            </a:pPr>
            <a:r>
              <a:rPr lang="pt-BR" sz="600">
                <a:latin typeface="Roboto"/>
                <a:ea typeface="Roboto"/>
                <a:cs typeface="Roboto"/>
                <a:sym typeface="Roboto"/>
              </a:rPr>
              <a:t>Gasoline Average Price</a:t>
            </a:r>
            <a:endParaRPr sz="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311700" y="263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Highlights</a:t>
            </a:r>
            <a:endParaRPr/>
          </a:p>
        </p:txBody>
      </p:sp>
      <p:sp>
        <p:nvSpPr>
          <p:cNvPr id="208" name="Google Shape;208;p20"/>
          <p:cNvSpPr txBox="1"/>
          <p:nvPr/>
        </p:nvSpPr>
        <p:spPr>
          <a:xfrm>
            <a:off x="451950" y="1092450"/>
            <a:ext cx="8240100" cy="2958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pt-BR" sz="1300">
                <a:solidFill>
                  <a:schemeClr val="dk2"/>
                </a:solidFill>
                <a:latin typeface="Roboto"/>
                <a:ea typeface="Roboto"/>
                <a:cs typeface="Roboto"/>
                <a:sym typeface="Roboto"/>
              </a:rPr>
              <a:t>Common sense already predicts that the price of petroleum-derived fuels will depend on the price of the original raw material. However, it is interesting to see that due to the characteristics of the fuel market dynamics in Brazil (type of fleet and consumer profile), the same weight and influence are indirectly transmitted to non-derived fuels, such as ethanol.</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pt-BR" sz="1300">
                <a:solidFill>
                  <a:schemeClr val="dk2"/>
                </a:solidFill>
                <a:latin typeface="Roboto"/>
                <a:ea typeface="Roboto"/>
                <a:cs typeface="Roboto"/>
                <a:sym typeface="Roboto"/>
              </a:rPr>
              <a:t>Two important factors for determining fuel prices are:</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pt-BR" sz="1300">
                <a:solidFill>
                  <a:schemeClr val="dk2"/>
                </a:solidFill>
                <a:latin typeface="Roboto"/>
                <a:ea typeface="Roboto"/>
                <a:cs typeface="Roboto"/>
                <a:sym typeface="Roboto"/>
              </a:rPr>
              <a:t>Geographical location:</a:t>
            </a:r>
            <a:endParaRPr sz="1300">
              <a:solidFill>
                <a:schemeClr val="dk2"/>
              </a:solidFill>
              <a:latin typeface="Roboto"/>
              <a:ea typeface="Roboto"/>
              <a:cs typeface="Roboto"/>
              <a:sym typeface="Roboto"/>
            </a:endParaRPr>
          </a:p>
          <a:p>
            <a:pPr indent="0" lvl="0" marL="1371600" rtl="0" algn="l">
              <a:spcBef>
                <a:spcPts val="0"/>
              </a:spcBef>
              <a:spcAft>
                <a:spcPts val="0"/>
              </a:spcAft>
              <a:buNone/>
            </a:pPr>
            <a:r>
              <a:rPr lang="pt-BR" sz="1300">
                <a:solidFill>
                  <a:schemeClr val="dk2"/>
                </a:solidFill>
                <a:latin typeface="Roboto"/>
                <a:ea typeface="Roboto"/>
                <a:cs typeface="Roboto"/>
                <a:sym typeface="Roboto"/>
              </a:rPr>
              <a:t>Proximity to refineries, mostly located near the coast, and the diversification of sales stations among regions impact the average price exerted on consumers.</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pt-BR" sz="1300">
                <a:solidFill>
                  <a:schemeClr val="dk2"/>
                </a:solidFill>
                <a:latin typeface="Roboto"/>
                <a:ea typeface="Roboto"/>
                <a:cs typeface="Roboto"/>
                <a:sym typeface="Roboto"/>
              </a:rPr>
              <a:t>Brand of retailer:</a:t>
            </a:r>
            <a:endParaRPr sz="1300">
              <a:solidFill>
                <a:schemeClr val="dk2"/>
              </a:solidFill>
              <a:latin typeface="Roboto"/>
              <a:ea typeface="Roboto"/>
              <a:cs typeface="Roboto"/>
              <a:sym typeface="Roboto"/>
            </a:endParaRPr>
          </a:p>
          <a:p>
            <a:pPr indent="0" lvl="0" marL="1371600" rtl="0" algn="l">
              <a:spcBef>
                <a:spcPts val="0"/>
              </a:spcBef>
              <a:spcAft>
                <a:spcPts val="0"/>
              </a:spcAft>
              <a:buNone/>
            </a:pPr>
            <a:r>
              <a:rPr lang="pt-BR" sz="1300">
                <a:solidFill>
                  <a:schemeClr val="dk2"/>
                </a:solidFill>
                <a:latin typeface="Roboto"/>
                <a:ea typeface="Roboto"/>
                <a:cs typeface="Roboto"/>
                <a:sym typeface="Roboto"/>
              </a:rPr>
              <a:t>There is also a clear price difference exercised between the main direct-to-public retail brands. Traditional brands, which have a larger market presence, can exert prices on average R$ 0.20 per liter higher than smaller brands, grouped under 'BRANCA' (unbranded).</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09" name="Google Shape;209;p20"/>
          <p:cNvSpPr txBox="1"/>
          <p:nvPr/>
        </p:nvSpPr>
        <p:spPr>
          <a:xfrm>
            <a:off x="0" y="4832525"/>
            <a:ext cx="2381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800">
                <a:solidFill>
                  <a:srgbClr val="666666"/>
                </a:solidFill>
              </a:rPr>
              <a:t>linkedin.com/in/luis-felipe-jorge</a:t>
            </a:r>
            <a:endParaRPr i="1" sz="8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