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Medium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1D3AA8-AE88-4016-BFB0-24334E355E65}">
  <a:tblStyle styleId="{B61D3AA8-AE88-4016-BFB0-24334E355E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edium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edium-italic.fntdata"/><Relationship Id="rId14" Type="http://schemas.openxmlformats.org/officeDocument/2006/relationships/font" Target="fonts/RobotoMedium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obotoMedium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5451720a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5451720a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9c389879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9c389879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9c389879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9c389879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50251734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50251734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7dc9a0eb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f7dc9a0eb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9c389879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9c389879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://www.math.utah.edu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gif"/><Relationship Id="rId4" Type="http://schemas.openxmlformats.org/officeDocument/2006/relationships/image" Target="../media/image1.gif"/><Relationship Id="rId5" Type="http://schemas.openxmlformats.org/officeDocument/2006/relationships/hyperlink" Target="https://commons.wikimedia.org/wiki/File:Convolution_arithmetic_-_Padding_strides.gi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LeNet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s://syedabis98.medium.com/hands-on-guide-to-lenet-5-the-complete-info-b2ae631db34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9F4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75" y="313925"/>
            <a:ext cx="4515651" cy="451565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4543825" y="1871400"/>
            <a:ext cx="4572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rgbClr val="FF6F00"/>
                </a:solidFill>
                <a:latin typeface="Roboto Medium"/>
                <a:ea typeface="Roboto Medium"/>
                <a:cs typeface="Roboto Medium"/>
                <a:sym typeface="Roboto Medium"/>
              </a:rPr>
              <a:t>Como os Computadores  'Enxergam'?</a:t>
            </a:r>
            <a:r>
              <a:rPr lang="pt-BR" sz="2800">
                <a:solidFill>
                  <a:srgbClr val="FF6F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endParaRPr sz="2800">
              <a:solidFill>
                <a:srgbClr val="FF6F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F6F00"/>
                </a:solidFill>
                <a:latin typeface="Roboto Medium"/>
                <a:ea typeface="Roboto Medium"/>
                <a:cs typeface="Roboto Medium"/>
                <a:sym typeface="Roboto Medium"/>
              </a:rPr>
              <a:t>Explorando a Ciência por Trás do </a:t>
            </a:r>
            <a:r>
              <a:rPr lang="pt-BR" sz="1700">
                <a:solidFill>
                  <a:srgbClr val="FF6F00"/>
                </a:solidFill>
                <a:latin typeface="Roboto Medium"/>
                <a:ea typeface="Roboto Medium"/>
                <a:cs typeface="Roboto Medium"/>
                <a:sym typeface="Roboto Medium"/>
              </a:rPr>
              <a:t>Reconhecimento</a:t>
            </a:r>
            <a:r>
              <a:rPr lang="pt-BR" sz="1700">
                <a:solidFill>
                  <a:srgbClr val="FF6F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de Imagens</a:t>
            </a:r>
            <a:endParaRPr sz="1900">
              <a:solidFill>
                <a:srgbClr val="FF6F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347775" y="4805700"/>
            <a:ext cx="238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800">
                <a:solidFill>
                  <a:srgbClr val="FF6F00"/>
                </a:solidFill>
              </a:rPr>
              <a:t>linkedin.com/in/luis-felipe-jorge</a:t>
            </a:r>
            <a:endParaRPr i="1" sz="800">
              <a:solidFill>
                <a:srgbClr val="FF6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9F4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131700" y="120450"/>
            <a:ext cx="8880600" cy="4902600"/>
          </a:xfrm>
          <a:prstGeom prst="roundRect">
            <a:avLst>
              <a:gd fmla="val 685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225" y="904012"/>
            <a:ext cx="5698176" cy="28141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94150" y="182100"/>
            <a:ext cx="861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000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6F00"/>
                </a:solidFill>
                <a:latin typeface="Roboto Medium"/>
                <a:ea typeface="Roboto Medium"/>
                <a:cs typeface="Roboto Medium"/>
                <a:sym typeface="Roboto Medium"/>
              </a:rPr>
              <a:t>O diagrama abaixo é usualmente usado para representar o comportamento de redes neurais. Imaginemos como um exercício de pensamento que nossa rede tem como objetivo prever se irá chover amanhã.</a:t>
            </a:r>
            <a:endParaRPr>
              <a:solidFill>
                <a:srgbClr val="FF6F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838950" y="3638407"/>
            <a:ext cx="24480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6F00"/>
                </a:solidFill>
                <a:latin typeface="Roboto Medium"/>
                <a:ea typeface="Roboto Medium"/>
                <a:cs typeface="Roboto Medium"/>
                <a:sym typeface="Roboto Medium"/>
              </a:rPr>
              <a:t>Onde ocorre a inserção do</a:t>
            </a:r>
            <a:r>
              <a:rPr lang="pt-BR" sz="1200">
                <a:solidFill>
                  <a:srgbClr val="FF6F00"/>
                </a:solidFill>
                <a:latin typeface="Roboto Medium"/>
                <a:ea typeface="Roboto Medium"/>
                <a:cs typeface="Roboto Medium"/>
                <a:sym typeface="Roboto Medium"/>
              </a:rPr>
              <a:t>s dados do problema analisado.</a:t>
            </a:r>
            <a:endParaRPr sz="1200">
              <a:solidFill>
                <a:srgbClr val="FF6F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6F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6F00"/>
                </a:solidFill>
                <a:latin typeface="Roboto Medium"/>
                <a:ea typeface="Roboto Medium"/>
                <a:cs typeface="Roboto Medium"/>
                <a:sym typeface="Roboto Medium"/>
              </a:rPr>
              <a:t>No nosso exemplo: </a:t>
            </a:r>
            <a:endParaRPr sz="1200">
              <a:solidFill>
                <a:srgbClr val="FF6F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6F00"/>
                </a:solidFill>
                <a:latin typeface="Roboto Medium"/>
                <a:ea typeface="Roboto Medium"/>
                <a:cs typeface="Roboto Medium"/>
                <a:sym typeface="Roboto Medium"/>
              </a:rPr>
              <a:t>temperatura, umidade, presença de chuva nos dias anteriores….</a:t>
            </a:r>
            <a:endParaRPr sz="1200">
              <a:solidFill>
                <a:srgbClr val="FF6F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463762" y="3638407"/>
            <a:ext cx="24480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6F00"/>
                </a:solidFill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r>
              <a:rPr lang="pt-BR" sz="1200">
                <a:solidFill>
                  <a:srgbClr val="FF6F00"/>
                </a:solidFill>
                <a:latin typeface="Roboto Medium"/>
                <a:ea typeface="Roboto Medium"/>
                <a:cs typeface="Roboto Medium"/>
                <a:sym typeface="Roboto Medium"/>
              </a:rPr>
              <a:t>amadas intermediárias, onde o processo de aprendizado dos padrões dos dados acontece.</a:t>
            </a:r>
            <a:endParaRPr sz="1200">
              <a:solidFill>
                <a:srgbClr val="FF6F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6F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6F00"/>
                </a:solidFill>
                <a:latin typeface="Roboto Medium"/>
                <a:ea typeface="Roboto Medium"/>
                <a:cs typeface="Roboto Medium"/>
                <a:sym typeface="Roboto Medium"/>
              </a:rPr>
              <a:t>Matemática de mais para o objetivo desse post.</a:t>
            </a:r>
            <a:endParaRPr sz="1200">
              <a:solidFill>
                <a:srgbClr val="FF6F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088574" y="3638407"/>
            <a:ext cx="24480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6F00"/>
                </a:solidFill>
                <a:latin typeface="Roboto Medium"/>
                <a:ea typeface="Roboto Medium"/>
                <a:cs typeface="Roboto Medium"/>
                <a:sym typeface="Roboto Medium"/>
              </a:rPr>
              <a:t>Camada de saída, em que o modelo oferece uma resposta para o problema.</a:t>
            </a:r>
            <a:endParaRPr sz="1200">
              <a:solidFill>
                <a:srgbClr val="FF6F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6F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6F00"/>
                </a:solidFill>
                <a:latin typeface="Roboto Medium"/>
                <a:ea typeface="Roboto Medium"/>
                <a:cs typeface="Roboto Medium"/>
                <a:sym typeface="Roboto Medium"/>
              </a:rPr>
              <a:t>No nosso caso, vai chover ou não vai chover.</a:t>
            </a:r>
            <a:endParaRPr sz="1200">
              <a:solidFill>
                <a:srgbClr val="FF6F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1441950" y="3190213"/>
            <a:ext cx="6053400" cy="44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1409400" y="3243335"/>
            <a:ext cx="1307100" cy="3420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txBody>
          <a:bodyPr anchorCtr="0" anchor="t" bIns="91425" lIns="18000" spcFirstLastPara="1" rIns="1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Camada de Entrada</a:t>
            </a:r>
            <a:endParaRPr sz="10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4034212" y="3243335"/>
            <a:ext cx="1307100" cy="342000"/>
          </a:xfrm>
          <a:prstGeom prst="rect">
            <a:avLst/>
          </a:prstGeom>
          <a:solidFill>
            <a:srgbClr val="80BC00"/>
          </a:solidFill>
          <a:ln>
            <a:noFill/>
          </a:ln>
        </p:spPr>
        <p:txBody>
          <a:bodyPr anchorCtr="0" anchor="t" bIns="91425" lIns="18000" spcFirstLastPara="1" rIns="1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Camadas Ocultas</a:t>
            </a:r>
            <a:endParaRPr sz="10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6659024" y="3243335"/>
            <a:ext cx="1307100" cy="342000"/>
          </a:xfrm>
          <a:prstGeom prst="rect">
            <a:avLst/>
          </a:prstGeom>
          <a:solidFill>
            <a:srgbClr val="FF414E"/>
          </a:solidFill>
          <a:ln>
            <a:noFill/>
          </a:ln>
        </p:spPr>
        <p:txBody>
          <a:bodyPr anchorCtr="0" anchor="t" bIns="91425" lIns="18000" spcFirstLastPara="1" rIns="1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Camada de Saída</a:t>
            </a:r>
            <a:endParaRPr sz="10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6347775" y="4805700"/>
            <a:ext cx="238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800">
                <a:solidFill>
                  <a:srgbClr val="FF6F00"/>
                </a:solidFill>
              </a:rPr>
              <a:t>linkedin.com/in/luis-felipe-jorge</a:t>
            </a:r>
            <a:endParaRPr i="1" sz="800">
              <a:solidFill>
                <a:srgbClr val="FF6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9F4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131700" y="120450"/>
            <a:ext cx="8880600" cy="4902600"/>
          </a:xfrm>
          <a:prstGeom prst="roundRect">
            <a:avLst>
              <a:gd fmla="val 685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294150" y="3952400"/>
            <a:ext cx="86145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6F00"/>
                </a:solidFill>
                <a:latin typeface="Roboto Medium"/>
                <a:ea typeface="Roboto Medium"/>
                <a:cs typeface="Roboto Medium"/>
                <a:sym typeface="Roboto Medium"/>
              </a:rPr>
              <a:t>Uma imagem é usualmente representada como uma matriz de pixels, isto é uma matriz de quadrados, em que cada quadrado possui a informação da cor da imagem. Poderíamos representar branco como 0 e preto como 1.</a:t>
            </a:r>
            <a:endParaRPr>
              <a:solidFill>
                <a:srgbClr val="FF6F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363" y="1437937"/>
            <a:ext cx="5256074" cy="22676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294150" y="273700"/>
            <a:ext cx="8614500" cy="9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0000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6F00"/>
                </a:solidFill>
                <a:latin typeface="Roboto Medium"/>
                <a:ea typeface="Roboto Medium"/>
                <a:cs typeface="Roboto Medium"/>
                <a:sym typeface="Roboto Medium"/>
              </a:rPr>
              <a:t>Embora a representação anterior  atenda a fins didáticos para descrever a estrutura básica de uma rede neural, ela não é suficiente para apresentar  estruturas mais complexas de aprendizado, como as usadas em processamento de imagens, quando o objetivo é, por exemplo, Classificar / Reconhecer figuras.</a:t>
            </a:r>
            <a:endParaRPr>
              <a:solidFill>
                <a:srgbClr val="FF6F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2182850" y="3468225"/>
            <a:ext cx="288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6B6B6B"/>
                </a:solidFill>
                <a:highlight>
                  <a:srgbClr val="FFFFFF"/>
                </a:highlight>
              </a:rPr>
              <a:t>Binary Pixel Art by The </a:t>
            </a:r>
            <a:r>
              <a:rPr lang="pt-BR" sz="8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University of Utah</a:t>
            </a:r>
            <a:endParaRPr sz="800"/>
          </a:p>
        </p:txBody>
      </p:sp>
      <p:sp>
        <p:nvSpPr>
          <p:cNvPr id="84" name="Google Shape;84;p15"/>
          <p:cNvSpPr txBox="1"/>
          <p:nvPr/>
        </p:nvSpPr>
        <p:spPr>
          <a:xfrm>
            <a:off x="6347775" y="4805700"/>
            <a:ext cx="238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800">
                <a:solidFill>
                  <a:srgbClr val="FF6F00"/>
                </a:solidFill>
              </a:rPr>
              <a:t>linkedin.com/in/luis-felipe-jorge</a:t>
            </a:r>
            <a:endParaRPr i="1" sz="800">
              <a:solidFill>
                <a:srgbClr val="FF6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9F4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6J7 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131700" y="120450"/>
            <a:ext cx="8880600" cy="4902600"/>
          </a:xfrm>
          <a:prstGeom prst="roundRect">
            <a:avLst>
              <a:gd fmla="val 685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1" name="Google Shape;91;p16"/>
          <p:cNvGraphicFramePr/>
          <p:nvPr/>
        </p:nvGraphicFramePr>
        <p:xfrm>
          <a:off x="3226575" y="23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{B61D3AA8-AE88-4016-BFB0-24334E355E65}</a:tableStyleId>
              </a:tblPr>
              <a:tblGrid>
                <a:gridCol w="583925"/>
              </a:tblGrid>
              <a:tr h="342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42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300"/>
                    </a:p>
                  </a:txBody>
                  <a:tcPr marT="91425" marB="91425" marR="91425" marL="91425"/>
                </a:tc>
              </a:tr>
              <a:tr h="342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300"/>
                    </a:p>
                  </a:txBody>
                  <a:tcPr marT="91425" marB="91425" marR="91425" marL="91425"/>
                </a:tc>
              </a:tr>
              <a:tr h="342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lt1"/>
                          </a:solidFill>
                        </a:rPr>
                        <a:t>1</a:t>
                      </a:r>
                      <a:endParaRPr sz="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42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lt1"/>
                          </a:solidFill>
                        </a:rPr>
                        <a:t>1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42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300"/>
                    </a:p>
                  </a:txBody>
                  <a:tcPr marT="91425" marB="91425" marR="91425" marL="91425"/>
                </a:tc>
              </a:tr>
              <a:tr h="342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300"/>
                    </a:p>
                  </a:txBody>
                  <a:tcPr marT="91425" marB="91425" marR="91425" marL="91425"/>
                </a:tc>
              </a:tr>
              <a:tr h="342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300"/>
                    </a:p>
                  </a:txBody>
                  <a:tcPr marT="91425" marB="91425" marR="91425" marL="91425"/>
                </a:tc>
              </a:tr>
              <a:tr h="342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300"/>
                    </a:p>
                  </a:txBody>
                  <a:tcPr marT="91425" marB="91425" marR="91425" marL="91425"/>
                </a:tc>
              </a:tr>
              <a:tr h="342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lt1"/>
                          </a:solidFill>
                        </a:rPr>
                        <a:t>1</a:t>
                      </a:r>
                      <a:endParaRPr sz="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42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lt1"/>
                          </a:solidFill>
                        </a:rPr>
                        <a:t>1</a:t>
                      </a:r>
                      <a:endParaRPr sz="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42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lt1"/>
                          </a:solidFill>
                        </a:rPr>
                        <a:t>1</a:t>
                      </a:r>
                      <a:endParaRPr sz="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42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92" name="Google Shape;92;p16"/>
          <p:cNvGrpSpPr/>
          <p:nvPr/>
        </p:nvGrpSpPr>
        <p:grpSpPr>
          <a:xfrm>
            <a:off x="2797000" y="399585"/>
            <a:ext cx="3020970" cy="4628622"/>
            <a:chOff x="5315028" y="347112"/>
            <a:chExt cx="3020970" cy="4770300"/>
          </a:xfrm>
        </p:grpSpPr>
        <p:sp>
          <p:nvSpPr>
            <p:cNvPr id="93" name="Google Shape;93;p16"/>
            <p:cNvSpPr/>
            <p:nvPr/>
          </p:nvSpPr>
          <p:spPr>
            <a:xfrm>
              <a:off x="5315028" y="4265272"/>
              <a:ext cx="1451700" cy="84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/>
                <a:t>.</a:t>
              </a:r>
              <a:endParaRPr b="1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/>
                <a:t>.</a:t>
              </a:r>
              <a:endParaRPr b="1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/>
                <a:t>.</a:t>
              </a:r>
              <a:endParaRPr b="1" sz="1600"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7256000" y="2424013"/>
              <a:ext cx="330300" cy="346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5" name="Google Shape;95;p16"/>
            <p:cNvCxnSpPr>
              <a:endCxn id="94" idx="1"/>
            </p:cNvCxnSpPr>
            <p:nvPr/>
          </p:nvCxnSpPr>
          <p:spPr>
            <a:xfrm>
              <a:off x="6339871" y="347112"/>
              <a:ext cx="964500" cy="212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16"/>
            <p:cNvCxnSpPr>
              <a:endCxn id="94" idx="1"/>
            </p:cNvCxnSpPr>
            <p:nvPr/>
          </p:nvCxnSpPr>
          <p:spPr>
            <a:xfrm>
              <a:off x="6330271" y="700512"/>
              <a:ext cx="974100" cy="1774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16"/>
            <p:cNvCxnSpPr>
              <a:endCxn id="94" idx="1"/>
            </p:cNvCxnSpPr>
            <p:nvPr/>
          </p:nvCxnSpPr>
          <p:spPr>
            <a:xfrm>
              <a:off x="6330271" y="977712"/>
              <a:ext cx="974100" cy="14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16"/>
            <p:cNvCxnSpPr>
              <a:endCxn id="94" idx="1"/>
            </p:cNvCxnSpPr>
            <p:nvPr/>
          </p:nvCxnSpPr>
          <p:spPr>
            <a:xfrm>
              <a:off x="6328471" y="1364112"/>
              <a:ext cx="975900" cy="1110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16"/>
            <p:cNvCxnSpPr>
              <a:endCxn id="94" idx="1"/>
            </p:cNvCxnSpPr>
            <p:nvPr/>
          </p:nvCxnSpPr>
          <p:spPr>
            <a:xfrm>
              <a:off x="6328471" y="1679112"/>
              <a:ext cx="975900" cy="795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16"/>
            <p:cNvCxnSpPr>
              <a:endCxn id="94" idx="2"/>
            </p:cNvCxnSpPr>
            <p:nvPr/>
          </p:nvCxnSpPr>
          <p:spPr>
            <a:xfrm>
              <a:off x="6345800" y="2098813"/>
              <a:ext cx="910200" cy="49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16"/>
            <p:cNvCxnSpPr>
              <a:endCxn id="94" idx="2"/>
            </p:cNvCxnSpPr>
            <p:nvPr/>
          </p:nvCxnSpPr>
          <p:spPr>
            <a:xfrm>
              <a:off x="6328100" y="2468113"/>
              <a:ext cx="927900" cy="12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16"/>
            <p:cNvCxnSpPr>
              <a:endCxn id="94" idx="2"/>
            </p:cNvCxnSpPr>
            <p:nvPr/>
          </p:nvCxnSpPr>
          <p:spPr>
            <a:xfrm flipH="1" rot="10800000">
              <a:off x="6328100" y="2597113"/>
              <a:ext cx="927900" cy="28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16"/>
            <p:cNvCxnSpPr>
              <a:endCxn id="94" idx="2"/>
            </p:cNvCxnSpPr>
            <p:nvPr/>
          </p:nvCxnSpPr>
          <p:spPr>
            <a:xfrm flipH="1" rot="10800000">
              <a:off x="6333800" y="2597113"/>
              <a:ext cx="922200" cy="60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16"/>
            <p:cNvCxnSpPr>
              <a:endCxn id="94" idx="3"/>
            </p:cNvCxnSpPr>
            <p:nvPr/>
          </p:nvCxnSpPr>
          <p:spPr>
            <a:xfrm flipH="1" rot="10800000">
              <a:off x="6328471" y="2719513"/>
              <a:ext cx="975900" cy="734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16"/>
            <p:cNvCxnSpPr>
              <a:endCxn id="94" idx="3"/>
            </p:cNvCxnSpPr>
            <p:nvPr/>
          </p:nvCxnSpPr>
          <p:spPr>
            <a:xfrm flipH="1" rot="10800000">
              <a:off x="6305371" y="2719513"/>
              <a:ext cx="999000" cy="110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16"/>
            <p:cNvCxnSpPr>
              <a:endCxn id="94" idx="3"/>
            </p:cNvCxnSpPr>
            <p:nvPr/>
          </p:nvCxnSpPr>
          <p:spPr>
            <a:xfrm flipH="1" rot="10800000">
              <a:off x="6328471" y="2719513"/>
              <a:ext cx="975900" cy="141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16"/>
            <p:cNvCxnSpPr>
              <a:endCxn id="94" idx="3"/>
            </p:cNvCxnSpPr>
            <p:nvPr/>
          </p:nvCxnSpPr>
          <p:spPr>
            <a:xfrm flipH="1" rot="10800000">
              <a:off x="6751771" y="2719513"/>
              <a:ext cx="552600" cy="2397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8" name="Google Shape;108;p16"/>
            <p:cNvSpPr/>
            <p:nvPr/>
          </p:nvSpPr>
          <p:spPr>
            <a:xfrm>
              <a:off x="6554977" y="3822325"/>
              <a:ext cx="330300" cy="417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/>
                <a:t>.</a:t>
              </a:r>
              <a:endParaRPr b="1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/>
                <a:t>.</a:t>
              </a:r>
              <a:endParaRPr b="1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/>
                <a:t>.</a:t>
              </a:r>
              <a:endParaRPr b="1" sz="1600"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7586298" y="2424013"/>
              <a:ext cx="749700" cy="346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/>
                <a:t>. . .</a:t>
              </a:r>
              <a:endParaRPr b="1" sz="1600"/>
            </a:p>
          </p:txBody>
        </p:sp>
      </p:grpSp>
      <p:grpSp>
        <p:nvGrpSpPr>
          <p:cNvPr id="110" name="Google Shape;110;p16"/>
          <p:cNvGrpSpPr/>
          <p:nvPr/>
        </p:nvGrpSpPr>
        <p:grpSpPr>
          <a:xfrm>
            <a:off x="322187" y="1437938"/>
            <a:ext cx="2474826" cy="2267625"/>
            <a:chOff x="3333750" y="534375"/>
            <a:chExt cx="2474826" cy="2267625"/>
          </a:xfrm>
        </p:grpSpPr>
        <p:pic>
          <p:nvPicPr>
            <p:cNvPr id="111" name="Google Shape;111;p16"/>
            <p:cNvPicPr preferRelativeResize="0"/>
            <p:nvPr/>
          </p:nvPicPr>
          <p:blipFill rotWithShape="1">
            <a:blip r:embed="rId3">
              <a:alphaModFix/>
            </a:blip>
            <a:srcRect b="0" l="63426" r="0" t="0"/>
            <a:stretch/>
          </p:blipFill>
          <p:spPr>
            <a:xfrm>
              <a:off x="3333750" y="534375"/>
              <a:ext cx="1922324" cy="2267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16"/>
            <p:cNvPicPr preferRelativeResize="0"/>
            <p:nvPr/>
          </p:nvPicPr>
          <p:blipFill rotWithShape="1">
            <a:blip r:embed="rId3">
              <a:alphaModFix/>
            </a:blip>
            <a:srcRect b="29392" l="49433" r="35786" t="28738"/>
            <a:stretch/>
          </p:blipFill>
          <p:spPr>
            <a:xfrm>
              <a:off x="5029250" y="1191938"/>
              <a:ext cx="779326" cy="95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16"/>
          <p:cNvSpPr txBox="1"/>
          <p:nvPr/>
        </p:nvSpPr>
        <p:spPr>
          <a:xfrm>
            <a:off x="5715000" y="391423"/>
            <a:ext cx="3155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6F00"/>
                </a:solidFill>
                <a:latin typeface="Roboto Medium"/>
                <a:ea typeface="Roboto Medium"/>
                <a:cs typeface="Roboto Medium"/>
                <a:sym typeface="Roboto Medium"/>
              </a:rPr>
              <a:t>A estrutura tradicional de uma rede neural não oferece escalabilidade. Nela cada neurônio está diretamente conectado com os neurônios das camadas imediatamente anterior e seguinte.</a:t>
            </a:r>
            <a:endParaRPr>
              <a:solidFill>
                <a:srgbClr val="FF6F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6F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6F00"/>
                </a:solidFill>
                <a:latin typeface="Roboto Medium"/>
                <a:ea typeface="Roboto Medium"/>
                <a:cs typeface="Roboto Medium"/>
                <a:sym typeface="Roboto Medium"/>
              </a:rPr>
              <a:t>Uma representação de baixa resolução comum é </a:t>
            </a:r>
            <a:r>
              <a:rPr b="1" lang="pt-BR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32x32</a:t>
            </a:r>
            <a:r>
              <a:rPr lang="pt-BR">
                <a:solidFill>
                  <a:srgbClr val="FF6F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pixels, ou seja, uma única imagem seria uma entrada de </a:t>
            </a:r>
            <a:r>
              <a:rPr b="1" lang="pt-BR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1.024</a:t>
            </a:r>
            <a:r>
              <a:rPr lang="pt-BR">
                <a:solidFill>
                  <a:srgbClr val="FF6F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valores. </a:t>
            </a:r>
            <a:br>
              <a:rPr lang="pt-BR">
                <a:solidFill>
                  <a:srgbClr val="FF6F00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br>
              <a:rPr lang="pt-BR">
                <a:solidFill>
                  <a:srgbClr val="FF6F00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pt-BR">
                <a:solidFill>
                  <a:srgbClr val="FF6F00"/>
                </a:solidFill>
                <a:latin typeface="Roboto Medium"/>
                <a:ea typeface="Roboto Medium"/>
                <a:cs typeface="Roboto Medium"/>
                <a:sym typeface="Roboto Medium"/>
              </a:rPr>
              <a:t>Cada conexão representa uma nova bateria de cálculos e torna mais custoso o processo de aprendizado.</a:t>
            </a:r>
            <a:endParaRPr>
              <a:solidFill>
                <a:srgbClr val="FF6F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6F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6F00"/>
                </a:solidFill>
                <a:latin typeface="Roboto Medium"/>
                <a:ea typeface="Roboto Medium"/>
                <a:cs typeface="Roboto Medium"/>
                <a:sym typeface="Roboto Medium"/>
              </a:rPr>
              <a:t>Extrapole agora para uma base de dados com milhares de imagens modernas com resoluções muito maiores!! </a:t>
            </a:r>
            <a:endParaRPr>
              <a:solidFill>
                <a:srgbClr val="FF6F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246188" y="3465150"/>
            <a:ext cx="2626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6F00"/>
                </a:solidFill>
                <a:latin typeface="Roboto Medium"/>
                <a:ea typeface="Roboto Medium"/>
                <a:cs typeface="Roboto Medium"/>
                <a:sym typeface="Roboto Medium"/>
              </a:rPr>
              <a:t>A matriz resumidamente é uma lista de “0”s e “1”s</a:t>
            </a:r>
            <a:endParaRPr>
              <a:solidFill>
                <a:srgbClr val="FF6F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347775" y="4805700"/>
            <a:ext cx="238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800">
                <a:solidFill>
                  <a:srgbClr val="FF6F00"/>
                </a:solidFill>
              </a:rPr>
              <a:t>linkedin.com/in/luis-felipe-jorge</a:t>
            </a:r>
            <a:endParaRPr i="1" sz="800">
              <a:solidFill>
                <a:srgbClr val="FF6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9F4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131700" y="120450"/>
            <a:ext cx="8880600" cy="4902600"/>
          </a:xfrm>
          <a:prstGeom prst="roundRect">
            <a:avLst>
              <a:gd fmla="val 685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154075" y="360000"/>
            <a:ext cx="888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179999" marR="5619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6F00"/>
                </a:solidFill>
                <a:latin typeface="Roboto Medium"/>
                <a:ea typeface="Roboto Medium"/>
                <a:cs typeface="Roboto Medium"/>
                <a:sym typeface="Roboto Medium"/>
              </a:rPr>
              <a:t>Para se viabilizar o processamento de imagens em redes neurais se aplicou uma técnica denominada “convolução” que se aproveita da correlação existente entre os pixels, isto é, pixels próximos em uma imagem tendem a ter cores semelhantes. </a:t>
            </a:r>
            <a:endParaRPr>
              <a:solidFill>
                <a:srgbClr val="FF6F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123" name="Google Shape;123;p17"/>
          <p:cNvGrpSpPr/>
          <p:nvPr/>
        </p:nvGrpSpPr>
        <p:grpSpPr>
          <a:xfrm>
            <a:off x="1399977" y="1650077"/>
            <a:ext cx="3051202" cy="2149648"/>
            <a:chOff x="152725" y="1151650"/>
            <a:chExt cx="3612600" cy="2580300"/>
          </a:xfrm>
        </p:grpSpPr>
        <p:pic>
          <p:nvPicPr>
            <p:cNvPr id="124" name="Google Shape;124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725" y="1151650"/>
              <a:ext cx="3612600" cy="25803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sp>
          <p:nvSpPr>
            <p:cNvPr id="125" name="Google Shape;125;p17"/>
            <p:cNvSpPr/>
            <p:nvPr/>
          </p:nvSpPr>
          <p:spPr>
            <a:xfrm>
              <a:off x="1498025" y="2043550"/>
              <a:ext cx="510900" cy="2943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2966600" y="2732825"/>
              <a:ext cx="549000" cy="5229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      </a:t>
              </a:r>
              <a:endParaRPr/>
            </a:p>
          </p:txBody>
        </p:sp>
      </p:grp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 b="54027" l="37240" r="48618" t="34567"/>
          <a:stretch/>
        </p:blipFill>
        <p:spPr>
          <a:xfrm>
            <a:off x="5587525" y="1208601"/>
            <a:ext cx="1926000" cy="10944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8" name="Google Shape;128;p17"/>
          <p:cNvCxnSpPr/>
          <p:nvPr/>
        </p:nvCxnSpPr>
        <p:spPr>
          <a:xfrm flipH="1" rot="10800000">
            <a:off x="2532175" y="1159975"/>
            <a:ext cx="2997000" cy="121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 flipH="1" rot="10800000">
            <a:off x="2978625" y="2384100"/>
            <a:ext cx="4574100" cy="25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 b="18408" l="77888" r="6911" t="61326"/>
          <a:stretch/>
        </p:blipFill>
        <p:spPr>
          <a:xfrm>
            <a:off x="5051800" y="3221250"/>
            <a:ext cx="1695300" cy="15924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1" name="Google Shape;131;p17"/>
          <p:cNvCxnSpPr/>
          <p:nvPr/>
        </p:nvCxnSpPr>
        <p:spPr>
          <a:xfrm>
            <a:off x="4244675" y="2960975"/>
            <a:ext cx="2555400" cy="18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7"/>
          <p:cNvCxnSpPr/>
          <p:nvPr/>
        </p:nvCxnSpPr>
        <p:spPr>
          <a:xfrm>
            <a:off x="3788225" y="3409475"/>
            <a:ext cx="1197000" cy="1458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7"/>
          <p:cNvSpPr txBox="1"/>
          <p:nvPr/>
        </p:nvSpPr>
        <p:spPr>
          <a:xfrm>
            <a:off x="6347775" y="4805700"/>
            <a:ext cx="238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800">
                <a:solidFill>
                  <a:srgbClr val="FF6F00"/>
                </a:solidFill>
              </a:rPr>
              <a:t>linkedin.com/in/luis-felipe-jorge</a:t>
            </a:r>
            <a:endParaRPr i="1" sz="800">
              <a:solidFill>
                <a:srgbClr val="FF6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9F4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154075" y="154075"/>
            <a:ext cx="8880600" cy="4902600"/>
          </a:xfrm>
          <a:prstGeom prst="roundRect">
            <a:avLst>
              <a:gd fmla="val 685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 txBox="1"/>
          <p:nvPr/>
        </p:nvSpPr>
        <p:spPr>
          <a:xfrm>
            <a:off x="154075" y="360000"/>
            <a:ext cx="8880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179999" marR="5619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6F00"/>
                </a:solidFill>
                <a:latin typeface="Roboto Medium"/>
                <a:ea typeface="Roboto Medium"/>
                <a:cs typeface="Roboto Medium"/>
                <a:sym typeface="Roboto Medium"/>
              </a:rPr>
              <a:t>A convolução é a aplicação de um ‘filtro’, uma matriz de dimensão menor que a da imagem original, que percorre regiões da imagem e realiza operações matemáticas sobre grupos de pixels. Cada grupo é resumido em um valor numérico (máx, média,...), operação </a:t>
            </a:r>
            <a:r>
              <a:rPr lang="pt-BR">
                <a:solidFill>
                  <a:srgbClr val="FF6F00"/>
                </a:solidFill>
                <a:latin typeface="Roboto Medium"/>
                <a:ea typeface="Roboto Medium"/>
                <a:cs typeface="Roboto Medium"/>
                <a:sym typeface="Roboto Medium"/>
              </a:rPr>
              <a:t>denominada</a:t>
            </a:r>
            <a:r>
              <a:rPr lang="pt-BR">
                <a:solidFill>
                  <a:srgbClr val="FF6F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de </a:t>
            </a:r>
            <a:r>
              <a:rPr i="1" lang="pt-BR">
                <a:solidFill>
                  <a:srgbClr val="FF6F00"/>
                </a:solidFill>
                <a:latin typeface="Roboto Medium"/>
                <a:ea typeface="Roboto Medium"/>
                <a:cs typeface="Roboto Medium"/>
                <a:sym typeface="Roboto Medium"/>
              </a:rPr>
              <a:t>pooling</a:t>
            </a:r>
            <a:r>
              <a:rPr lang="pt-BR">
                <a:solidFill>
                  <a:srgbClr val="FF6F00"/>
                </a:solidFill>
                <a:latin typeface="Roboto Medium"/>
                <a:ea typeface="Roboto Medium"/>
                <a:cs typeface="Roboto Medium"/>
                <a:sym typeface="Roboto Medium"/>
              </a:rPr>
              <a:t>. Ou seja, através dessa técnica é possível reduzir a dimensão de uma imagem sem perder a informação relevante do seu conteúdo para o processo de treinamento como </a:t>
            </a:r>
            <a:r>
              <a:rPr lang="pt-BR">
                <a:solidFill>
                  <a:srgbClr val="FF6F00"/>
                </a:solidFill>
                <a:latin typeface="Roboto Medium"/>
                <a:ea typeface="Roboto Medium"/>
                <a:cs typeface="Roboto Medium"/>
                <a:sym typeface="Roboto Medium"/>
              </a:rPr>
              <a:t>bordas, texturas e outros padrões</a:t>
            </a:r>
            <a:r>
              <a:rPr lang="pt-BR">
                <a:solidFill>
                  <a:srgbClr val="FF6F00"/>
                </a:solidFill>
                <a:latin typeface="Roboto Medium"/>
                <a:ea typeface="Roboto Medium"/>
                <a:cs typeface="Roboto Medium"/>
                <a:sym typeface="Roboto Medium"/>
              </a:rPr>
              <a:t>.</a:t>
            </a:r>
            <a:endParaRPr>
              <a:solidFill>
                <a:srgbClr val="FF6F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11" y="1779325"/>
            <a:ext cx="2880000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2525" y="1959325"/>
            <a:ext cx="3960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/>
          <p:nvPr/>
        </p:nvSpPr>
        <p:spPr>
          <a:xfrm>
            <a:off x="4947700" y="3946150"/>
            <a:ext cx="1551000" cy="47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6F00"/>
                </a:solidFill>
                <a:latin typeface="Roboto Medium"/>
                <a:ea typeface="Roboto Medium"/>
                <a:cs typeface="Roboto Medium"/>
                <a:sym typeface="Roboto Medium"/>
              </a:rPr>
              <a:t>Imagem Original</a:t>
            </a:r>
            <a:endParaRPr/>
          </a:p>
        </p:txBody>
      </p:sp>
      <p:sp>
        <p:nvSpPr>
          <p:cNvPr id="144" name="Google Shape;144;p18"/>
          <p:cNvSpPr txBox="1"/>
          <p:nvPr/>
        </p:nvSpPr>
        <p:spPr>
          <a:xfrm>
            <a:off x="455400" y="457475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B6B6B"/>
                </a:solidFill>
                <a:highlight>
                  <a:srgbClr val="FFFFFF"/>
                </a:highlight>
              </a:rPr>
              <a:t>Art by The </a:t>
            </a:r>
            <a:r>
              <a:rPr lang="pt-BR" sz="105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WikiMedia</a:t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6812150" y="3865750"/>
            <a:ext cx="1660800" cy="63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6F00"/>
                </a:solidFill>
                <a:latin typeface="Roboto Medium"/>
                <a:ea typeface="Roboto Medium"/>
                <a:cs typeface="Roboto Medium"/>
                <a:sym typeface="Roboto Medium"/>
              </a:rPr>
              <a:t>Nova matriz gerada após a convolução</a:t>
            </a:r>
            <a:endParaRPr/>
          </a:p>
        </p:txBody>
      </p:sp>
      <p:sp>
        <p:nvSpPr>
          <p:cNvPr id="146" name="Google Shape;146;p18"/>
          <p:cNvSpPr txBox="1"/>
          <p:nvPr/>
        </p:nvSpPr>
        <p:spPr>
          <a:xfrm>
            <a:off x="6347775" y="4805700"/>
            <a:ext cx="238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800">
                <a:solidFill>
                  <a:srgbClr val="FF6F00"/>
                </a:solidFill>
              </a:rPr>
              <a:t>linkedin.com/in/luis-felipe-jorge</a:t>
            </a:r>
            <a:endParaRPr i="1" sz="800">
              <a:solidFill>
                <a:srgbClr val="FF6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9F4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154075" y="154075"/>
            <a:ext cx="8880600" cy="4902600"/>
          </a:xfrm>
          <a:prstGeom prst="roundRect">
            <a:avLst>
              <a:gd fmla="val 685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 txBox="1"/>
          <p:nvPr/>
        </p:nvSpPr>
        <p:spPr>
          <a:xfrm>
            <a:off x="154075" y="360000"/>
            <a:ext cx="888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179999" marR="5619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6F00"/>
                </a:solidFill>
                <a:latin typeface="Roboto Medium"/>
                <a:ea typeface="Roboto Medium"/>
                <a:cs typeface="Roboto Medium"/>
                <a:sym typeface="Roboto Medium"/>
              </a:rPr>
              <a:t>Exemplo da estrutura de uma rede convolucional real (</a:t>
            </a:r>
            <a:r>
              <a:rPr lang="pt-BR" u="sng">
                <a:solidFill>
                  <a:schemeClr val="hlink"/>
                </a:solidFill>
                <a:latin typeface="Roboto Medium"/>
                <a:ea typeface="Roboto Medium"/>
                <a:cs typeface="Roboto Medium"/>
                <a:sym typeface="Roboto Medium"/>
                <a:hlinkClick r:id="rId3"/>
              </a:rPr>
              <a:t>LeNet</a:t>
            </a:r>
            <a:r>
              <a:rPr lang="pt-BR">
                <a:solidFill>
                  <a:srgbClr val="FF6F00"/>
                </a:solidFill>
                <a:latin typeface="Roboto Medium"/>
                <a:ea typeface="Roboto Medium"/>
                <a:cs typeface="Roboto Medium"/>
                <a:sym typeface="Roboto Medium"/>
              </a:rPr>
              <a:t>), onde podemos ver como são feitas sucessivas operações de amostragem e convolução para reduzir a dimensão dos dados e permitir que o problema seja atacado com a implementação usual de uma rede neural.</a:t>
            </a:r>
            <a:endParaRPr>
              <a:solidFill>
                <a:srgbClr val="FF6F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6347775" y="4805700"/>
            <a:ext cx="238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800">
                <a:solidFill>
                  <a:srgbClr val="FF6F00"/>
                </a:solidFill>
              </a:rPr>
              <a:t>linkedin.com/in/luis-felipe-jorge</a:t>
            </a:r>
            <a:endParaRPr i="1" sz="800">
              <a:solidFill>
                <a:srgbClr val="FF6F00"/>
              </a:solidFill>
            </a:endParaRPr>
          </a:p>
        </p:txBody>
      </p:sp>
      <p:pic>
        <p:nvPicPr>
          <p:cNvPr id="155" name="Google Shape;15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400" y="1495425"/>
            <a:ext cx="6858000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/>
        </p:nvSpPr>
        <p:spPr>
          <a:xfrm>
            <a:off x="455400" y="457475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B6B6B"/>
                </a:solidFill>
                <a:highlight>
                  <a:srgbClr val="FFFFFF"/>
                </a:highlight>
              </a:rPr>
              <a:t>Art by The </a:t>
            </a:r>
            <a:r>
              <a:rPr lang="pt-BR" sz="105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Medium</a:t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6425975" y="2436875"/>
            <a:ext cx="1153500" cy="5469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 txBox="1"/>
          <p:nvPr/>
        </p:nvSpPr>
        <p:spPr>
          <a:xfrm>
            <a:off x="7519675" y="1633725"/>
            <a:ext cx="15150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Onde se implementa a estrutura “usual” das redes neurais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" name="Google Shape;159;p19"/>
          <p:cNvCxnSpPr>
            <a:stCxn id="157" idx="7"/>
            <a:endCxn id="158" idx="2"/>
          </p:cNvCxnSpPr>
          <p:nvPr/>
        </p:nvCxnSpPr>
        <p:spPr>
          <a:xfrm flipH="1" rot="10800000">
            <a:off x="7410549" y="2138067"/>
            <a:ext cx="866700" cy="3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