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ref Ruqaa"/>
      <p:regular r:id="rId26"/>
      <p:bold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efRuqaa-regular.fntdata"/><Relationship Id="rId25" Type="http://schemas.openxmlformats.org/officeDocument/2006/relationships/slide" Target="slides/slide20.xml"/><Relationship Id="rId28" Type="http://schemas.openxmlformats.org/officeDocument/2006/relationships/font" Target="fonts/Comfortaa-regular.fntdata"/><Relationship Id="rId27" Type="http://schemas.openxmlformats.org/officeDocument/2006/relationships/font" Target="fonts/ArefRuq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544646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544646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544646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544646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5446462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5446462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5446462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5446462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5446462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5446462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15446462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15446462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15446462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15446462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5446462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5446462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5446462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5446462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15446462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15446462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5446462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15446462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544646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1544646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15446462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15446462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544646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544646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54464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54464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5446462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5446462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5446462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544646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5446462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5446462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5446462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5446462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5446462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5446462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54275" y="844100"/>
            <a:ext cx="6990300" cy="14070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Sustentación final laboratorio II de Sistemas de </a:t>
            </a:r>
            <a:r>
              <a:rPr lang="es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Telecomunicaciones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654700" y="2577050"/>
            <a:ext cx="3233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Presentado por: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Jonathan Aldana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Luis Felipe López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699682">
            <a:off x="-2736283" y="13556"/>
            <a:ext cx="6887715" cy="1425952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2699682">
            <a:off x="-3360508" y="-597919"/>
            <a:ext cx="6887715" cy="1425952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8100318">
            <a:off x="4714792" y="3356981"/>
            <a:ext cx="6887715" cy="1425952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8100318">
            <a:off x="5339017" y="3968456"/>
            <a:ext cx="6887715" cy="1425952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 flipH="1">
            <a:off x="96325" y="1311750"/>
            <a:ext cx="8938500" cy="2520000"/>
          </a:xfrm>
          <a:prstGeom prst="round2DiagRect">
            <a:avLst>
              <a:gd fmla="val 50000" name="adj1"/>
              <a:gd fmla="val 6879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54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Modulación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Modulación 2-PAM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75" y="2571750"/>
            <a:ext cx="2932219" cy="97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829738" y="3708875"/>
            <a:ext cx="1793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Vector mensaje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069" y="2085600"/>
            <a:ext cx="3304802" cy="19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6230027" y="4131975"/>
            <a:ext cx="2082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Mensaje modulado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3800275" y="3294438"/>
            <a:ext cx="141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" name="Google Shape;146;p23"/>
          <p:cNvSpPr txBox="1"/>
          <p:nvPr/>
        </p:nvSpPr>
        <p:spPr>
          <a:xfrm>
            <a:off x="3696925" y="2820763"/>
            <a:ext cx="1536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2n+1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696925" y="3430363"/>
            <a:ext cx="1536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n E {0 , 1}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Modulación 4-QAM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75" y="1923750"/>
            <a:ext cx="1871999" cy="18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150" y="1511550"/>
            <a:ext cx="1895514" cy="269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4"/>
          <p:cNvCxnSpPr/>
          <p:nvPr/>
        </p:nvCxnSpPr>
        <p:spPr>
          <a:xfrm>
            <a:off x="3843325" y="3096575"/>
            <a:ext cx="141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7" name="Google Shape;157;p24"/>
          <p:cNvSpPr txBox="1"/>
          <p:nvPr/>
        </p:nvSpPr>
        <p:spPr>
          <a:xfrm>
            <a:off x="3739975" y="2622900"/>
            <a:ext cx="1536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2 x 2-PAM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753775" y="3862350"/>
            <a:ext cx="277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Diagrama de constelación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4-QAM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 flipH="1">
            <a:off x="96325" y="1311750"/>
            <a:ext cx="8938500" cy="2520000"/>
          </a:xfrm>
          <a:prstGeom prst="round2DiagRect">
            <a:avLst>
              <a:gd fmla="val 50000" name="adj1"/>
              <a:gd fmla="val 6879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54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Square Root Raised Cosine - FIR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SRRC - FIR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575" y="1599263"/>
            <a:ext cx="3026324" cy="226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69" y="1920475"/>
            <a:ext cx="3304802" cy="19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4656625" y="2744725"/>
            <a:ext cx="290400" cy="290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789925" y="4182200"/>
            <a:ext cx="2023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Convolución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331225" y="3950925"/>
            <a:ext cx="20829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Mensaje modulado 2-PAM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050277" y="3950925"/>
            <a:ext cx="2082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SRRC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034325" y="2423875"/>
            <a:ext cx="1629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Comfortaa"/>
                <a:ea typeface="Comfortaa"/>
                <a:cs typeface="Comfortaa"/>
                <a:sym typeface="Comfortaa"/>
              </a:rPr>
              <a:t>upfirdn ( )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7" name="Google Shape;177;p26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Señal mensaje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94" y="1814000"/>
            <a:ext cx="3745832" cy="194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918" y="1868113"/>
            <a:ext cx="3293531" cy="1944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7"/>
          <p:cNvCxnSpPr/>
          <p:nvPr/>
        </p:nvCxnSpPr>
        <p:spPr>
          <a:xfrm flipH="1" rot="10800000">
            <a:off x="4323375" y="2904900"/>
            <a:ext cx="10704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6" name="Google Shape;186;p27"/>
          <p:cNvSpPr txBox="1"/>
          <p:nvPr/>
        </p:nvSpPr>
        <p:spPr>
          <a:xfrm>
            <a:off x="3817125" y="4221650"/>
            <a:ext cx="2082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Señal m</a:t>
            </a: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ensaje</a:t>
            </a: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 de un frame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8"/>
          <p:cNvCxnSpPr/>
          <p:nvPr/>
        </p:nvCxnSpPr>
        <p:spPr>
          <a:xfrm>
            <a:off x="2512600" y="2656500"/>
            <a:ext cx="1689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3" name="Google Shape;193;p28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Espectro de la señal mensaje y portadora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44008" r="0" t="0"/>
          <a:stretch/>
        </p:blipFill>
        <p:spPr>
          <a:xfrm>
            <a:off x="646564" y="1878724"/>
            <a:ext cx="1570637" cy="156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49" y="1797849"/>
            <a:ext cx="4419825" cy="17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/>
          <p:nvPr/>
        </p:nvSpPr>
        <p:spPr>
          <a:xfrm>
            <a:off x="3208825" y="2516125"/>
            <a:ext cx="290400" cy="29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 flipH="1" rot="10800000">
            <a:off x="3349750" y="2806325"/>
            <a:ext cx="42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750" y="3423725"/>
            <a:ext cx="842525" cy="8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324888" y="3524800"/>
            <a:ext cx="2214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Espectro banda base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2410150" y="4212225"/>
            <a:ext cx="17418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omfortaa"/>
                <a:ea typeface="Comfortaa"/>
                <a:cs typeface="Comfortaa"/>
                <a:sym typeface="Comfortaa"/>
              </a:rPr>
              <a:t>Función coseno en Fc</a:t>
            </a:r>
            <a:endParaRPr b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01" name="Google Shape;201;p28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8"/>
          <p:cNvSpPr txBox="1"/>
          <p:nvPr/>
        </p:nvSpPr>
        <p:spPr>
          <a:xfrm>
            <a:off x="5545163" y="3672188"/>
            <a:ext cx="2214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Espectro en Fc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flipH="1">
            <a:off x="96325" y="1311750"/>
            <a:ext cx="8938500" cy="2520000"/>
          </a:xfrm>
          <a:prstGeom prst="round2DiagRect">
            <a:avLst>
              <a:gd fmla="val 50000" name="adj1"/>
              <a:gd fmla="val 6879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54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Espectro de la señal mensaje en el Tx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Espectro de la señal mensaje en el Tx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988" y="2356300"/>
            <a:ext cx="5744022" cy="1980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0"/>
          <p:cNvSpPr txBox="1"/>
          <p:nvPr/>
        </p:nvSpPr>
        <p:spPr>
          <a:xfrm>
            <a:off x="3757500" y="1588500"/>
            <a:ext cx="1629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Comfortaa"/>
                <a:ea typeface="Comfortaa"/>
                <a:cs typeface="Comfortaa"/>
                <a:sym typeface="Comfortaa"/>
              </a:rPr>
              <a:t>arrayfun</a:t>
            </a:r>
            <a:r>
              <a:rPr b="1" lang="es" sz="1500">
                <a:latin typeface="Comfortaa"/>
                <a:ea typeface="Comfortaa"/>
                <a:cs typeface="Comfortaa"/>
                <a:sym typeface="Comfortaa"/>
              </a:rPr>
              <a:t> ( )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 flipH="1">
            <a:off x="96325" y="1311750"/>
            <a:ext cx="8938500" cy="2520000"/>
          </a:xfrm>
          <a:prstGeom prst="round2DiagRect">
            <a:avLst>
              <a:gd fmla="val 50000" name="adj1"/>
              <a:gd fmla="val 6879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54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Simulación canal AWGN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7625"/>
            <a:ext cx="8839201" cy="217803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Diagrama de funcionamiento</a:t>
            </a:r>
            <a:endParaRPr b="1" sz="2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Simulación canal AWGN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6" name="Google Shape;226;p32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2"/>
          <p:cNvCxnSpPr>
            <a:endCxn id="228" idx="1"/>
          </p:cNvCxnSpPr>
          <p:nvPr/>
        </p:nvCxnSpPr>
        <p:spPr>
          <a:xfrm>
            <a:off x="3807975" y="1894500"/>
            <a:ext cx="190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9" name="Google Shape;229;p32"/>
          <p:cNvSpPr/>
          <p:nvPr/>
        </p:nvSpPr>
        <p:spPr>
          <a:xfrm>
            <a:off x="4614975" y="1754125"/>
            <a:ext cx="290400" cy="29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Comfortaa"/>
                <a:ea typeface="Comfortaa"/>
                <a:cs typeface="Comfortaa"/>
                <a:sym typeface="Comfortaa"/>
              </a:rPr>
              <a:t>+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30" name="Google Shape;230;p32"/>
          <p:cNvCxnSpPr/>
          <p:nvPr/>
        </p:nvCxnSpPr>
        <p:spPr>
          <a:xfrm flipH="1" rot="10800000">
            <a:off x="4751500" y="2044275"/>
            <a:ext cx="8700" cy="117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32"/>
          <p:cNvSpPr txBox="1"/>
          <p:nvPr/>
        </p:nvSpPr>
        <p:spPr>
          <a:xfrm>
            <a:off x="390150" y="2380350"/>
            <a:ext cx="31227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Espectro de la señal mensaje en TX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3720100" y="3328963"/>
            <a:ext cx="1865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latin typeface="Aref Ruqaa"/>
                <a:ea typeface="Aref Ruqaa"/>
                <a:cs typeface="Aref Ruqaa"/>
                <a:sym typeface="Aref Ruqaa"/>
              </a:rPr>
              <a:t>n ~ N(</a:t>
            </a:r>
            <a:r>
              <a:rPr lang="es" sz="2400">
                <a:latin typeface="Comfortaa"/>
                <a:ea typeface="Comfortaa"/>
                <a:cs typeface="Comfortaa"/>
                <a:sym typeface="Comfortaa"/>
              </a:rPr>
              <a:t>0, σ</a:t>
            </a:r>
            <a:r>
              <a:rPr baseline="30000" lang="es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i="1" lang="es" sz="2400">
                <a:latin typeface="Aref Ruqaa"/>
                <a:ea typeface="Aref Ruqaa"/>
                <a:cs typeface="Aref Ruqaa"/>
                <a:sym typeface="Aref Ruqaa"/>
              </a:rPr>
              <a:t>)</a:t>
            </a:r>
            <a:endParaRPr i="1" sz="2400"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6105363" y="2460825"/>
            <a:ext cx="2214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fortaa"/>
                <a:ea typeface="Comfortaa"/>
                <a:cs typeface="Comfortaa"/>
                <a:sym typeface="Comfortaa"/>
              </a:rPr>
              <a:t>Señal mensaje en Rx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5712375" y="1634100"/>
            <a:ext cx="3000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 = </a:t>
            </a:r>
            <a:r>
              <a:rPr lang="es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 + </a:t>
            </a:r>
            <a:r>
              <a:rPr i="1" lang="es" sz="2400">
                <a:solidFill>
                  <a:schemeClr val="dk1"/>
                </a:solidFill>
                <a:latin typeface="Aref Ruqaa"/>
                <a:ea typeface="Aref Ruqaa"/>
                <a:cs typeface="Aref Ruqaa"/>
                <a:sym typeface="Aref Ruqaa"/>
              </a:rPr>
              <a:t>n</a:t>
            </a:r>
            <a:endParaRPr/>
          </a:p>
        </p:txBody>
      </p:sp>
      <p:grpSp>
        <p:nvGrpSpPr>
          <p:cNvPr id="234" name="Google Shape;234;p32"/>
          <p:cNvGrpSpPr/>
          <p:nvPr/>
        </p:nvGrpSpPr>
        <p:grpSpPr>
          <a:xfrm>
            <a:off x="239250" y="1408650"/>
            <a:ext cx="3424498" cy="971700"/>
            <a:chOff x="163050" y="2170650"/>
            <a:chExt cx="3424498" cy="971700"/>
          </a:xfrm>
        </p:grpSpPr>
        <p:pic>
          <p:nvPicPr>
            <p:cNvPr id="235" name="Google Shape;23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9950" y="2170650"/>
              <a:ext cx="2817598" cy="97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32"/>
            <p:cNvSpPr txBox="1"/>
            <p:nvPr/>
          </p:nvSpPr>
          <p:spPr>
            <a:xfrm>
              <a:off x="163050" y="2400925"/>
              <a:ext cx="6039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x =</a:t>
              </a:r>
              <a:endParaRPr/>
            </a:p>
          </p:txBody>
        </p:sp>
      </p:grpSp>
      <p:grpSp>
        <p:nvGrpSpPr>
          <p:cNvPr id="237" name="Google Shape;237;p32"/>
          <p:cNvGrpSpPr/>
          <p:nvPr/>
        </p:nvGrpSpPr>
        <p:grpSpPr>
          <a:xfrm>
            <a:off x="2991175" y="3837500"/>
            <a:ext cx="3322951" cy="971700"/>
            <a:chOff x="3055650" y="3989900"/>
            <a:chExt cx="3322951" cy="971700"/>
          </a:xfrm>
        </p:grpSpPr>
        <p:cxnSp>
          <p:nvCxnSpPr>
            <p:cNvPr id="238" name="Google Shape;238;p32"/>
            <p:cNvCxnSpPr/>
            <p:nvPr/>
          </p:nvCxnSpPr>
          <p:spPr>
            <a:xfrm>
              <a:off x="4111825" y="4130775"/>
              <a:ext cx="2131800" cy="7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32"/>
            <p:cNvSpPr txBox="1"/>
            <p:nvPr/>
          </p:nvSpPr>
          <p:spPr>
            <a:xfrm>
              <a:off x="3055650" y="4265100"/>
              <a:ext cx="7128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σ</a:t>
              </a:r>
              <a:r>
                <a:rPr lang="es" sz="2400">
                  <a:solidFill>
                    <a:schemeClr val="dk1"/>
                  </a:solidFill>
                  <a:latin typeface="Aref Ruqaa"/>
                  <a:ea typeface="Aref Ruqaa"/>
                  <a:cs typeface="Aref Ruqaa"/>
                  <a:sym typeface="Aref Ruqaa"/>
                </a:rPr>
                <a:t> </a:t>
              </a:r>
              <a:r>
                <a:rPr lang="es" sz="24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 =</a:t>
              </a:r>
              <a:r>
                <a:rPr i="1" lang="es" sz="2400">
                  <a:solidFill>
                    <a:schemeClr val="dk1"/>
                  </a:solidFill>
                  <a:latin typeface="Aref Ruqaa"/>
                  <a:ea typeface="Aref Ruqaa"/>
                  <a:cs typeface="Aref Ruqaa"/>
                  <a:sym typeface="Aref Ruqaa"/>
                </a:rPr>
                <a:t> </a:t>
              </a:r>
              <a:endParaRPr/>
            </a:p>
          </p:txBody>
        </p:sp>
        <p:cxnSp>
          <p:nvCxnSpPr>
            <p:cNvPr id="240" name="Google Shape;240;p32"/>
            <p:cNvCxnSpPr/>
            <p:nvPr/>
          </p:nvCxnSpPr>
          <p:spPr>
            <a:xfrm>
              <a:off x="4149450" y="4463445"/>
              <a:ext cx="2060400" cy="1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" name="Google Shape;241;p32"/>
            <p:cNvSpPr txBox="1"/>
            <p:nvPr/>
          </p:nvSpPr>
          <p:spPr>
            <a:xfrm>
              <a:off x="4082388" y="4120100"/>
              <a:ext cx="2214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Comfortaa"/>
                  <a:ea typeface="Comfortaa"/>
                  <a:cs typeface="Comfortaa"/>
                  <a:sym typeface="Comfortaa"/>
                </a:rPr>
                <a:t>k • Es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4000201" y="4495950"/>
              <a:ext cx="23784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Comfortaa"/>
                  <a:ea typeface="Comfortaa"/>
                  <a:cs typeface="Comfortaa"/>
                  <a:sym typeface="Comfortaa"/>
                </a:rPr>
                <a:t>2 </a:t>
              </a:r>
              <a:r>
                <a:rPr b="1" lang="es">
                  <a:latin typeface="Comfortaa"/>
                  <a:ea typeface="Comfortaa"/>
                  <a:cs typeface="Comfortaa"/>
                  <a:sym typeface="Comfortaa"/>
                </a:rPr>
                <a:t>• n </a:t>
              </a:r>
              <a:r>
                <a:rPr b="1" lang="es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• log(M) • (Eb/No)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3587550" y="3989900"/>
              <a:ext cx="712800" cy="9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500"/>
                <a:t>√</a:t>
              </a:r>
              <a:endParaRPr sz="6500"/>
            </a:p>
          </p:txBody>
        </p:sp>
        <p:cxnSp>
          <p:nvCxnSpPr>
            <p:cNvPr id="244" name="Google Shape;244;p32"/>
            <p:cNvCxnSpPr/>
            <p:nvPr/>
          </p:nvCxnSpPr>
          <p:spPr>
            <a:xfrm flipH="1">
              <a:off x="6227425" y="4130775"/>
              <a:ext cx="16200" cy="13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flipH="1">
            <a:off x="96325" y="1311750"/>
            <a:ext cx="8938500" cy="2520000"/>
          </a:xfrm>
          <a:prstGeom prst="round2DiagRect">
            <a:avLst>
              <a:gd fmla="val 50000" name="adj1"/>
              <a:gd fmla="val 6879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54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Carga y deconstrucción de los frames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850" y="1925200"/>
            <a:ext cx="1915559" cy="19155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6"/>
          <p:cNvGrpSpPr/>
          <p:nvPr/>
        </p:nvGrpSpPr>
        <p:grpSpPr>
          <a:xfrm>
            <a:off x="5093059" y="1343300"/>
            <a:ext cx="3080223" cy="3043892"/>
            <a:chOff x="5093059" y="1343300"/>
            <a:chExt cx="3080223" cy="3043892"/>
          </a:xfrm>
        </p:grpSpPr>
        <p:pic>
          <p:nvPicPr>
            <p:cNvPr id="78" name="Google Shape;7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25508" y="2875750"/>
              <a:ext cx="1547774" cy="1511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04556" y="2108525"/>
              <a:ext cx="1506146" cy="14988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93059" y="1343300"/>
              <a:ext cx="1532449" cy="15324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6"/>
          <p:cNvSpPr txBox="1"/>
          <p:nvPr/>
        </p:nvSpPr>
        <p:spPr>
          <a:xfrm>
            <a:off x="1057225" y="3840750"/>
            <a:ext cx="21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Frame del video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796263" y="4387200"/>
            <a:ext cx="367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Componentes de la </a:t>
            </a: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imagen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Carga y deconstrucción de los frames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3485625" y="3106000"/>
            <a:ext cx="1215000" cy="16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Carga y deconstrucción de los frames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25" y="1610350"/>
            <a:ext cx="3128822" cy="269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41016" r="0" t="0"/>
          <a:stretch/>
        </p:blipFill>
        <p:spPr>
          <a:xfrm>
            <a:off x="6169739" y="1610350"/>
            <a:ext cx="1986128" cy="2697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4333050" y="2958975"/>
            <a:ext cx="141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7"/>
          <p:cNvSpPr txBox="1"/>
          <p:nvPr/>
        </p:nvSpPr>
        <p:spPr>
          <a:xfrm>
            <a:off x="4397900" y="2474500"/>
            <a:ext cx="1210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de2bi( )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Carga y deconstrucción de los frames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75" y="1657500"/>
            <a:ext cx="2894739" cy="269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680" y="1657500"/>
            <a:ext cx="2191766" cy="269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>
            <a:off x="3970900" y="2958975"/>
            <a:ext cx="141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8"/>
          <p:cNvSpPr txBox="1"/>
          <p:nvPr/>
        </p:nvSpPr>
        <p:spPr>
          <a:xfrm>
            <a:off x="3867550" y="2485300"/>
            <a:ext cx="1536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reshape </a:t>
            </a: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( )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flipH="1">
            <a:off x="96325" y="1311750"/>
            <a:ext cx="8938500" cy="2520000"/>
          </a:xfrm>
          <a:prstGeom prst="round2DiagRect">
            <a:avLst>
              <a:gd fmla="val 50000" name="adj1"/>
              <a:gd fmla="val 6879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54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Codificación Hamming (7,4)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Codificación </a:t>
            </a: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Hamming (7, 4)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30" y="1616225"/>
            <a:ext cx="2191766" cy="269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74" y="2571738"/>
            <a:ext cx="1256676" cy="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1673" y="1616225"/>
            <a:ext cx="2908259" cy="269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>
            <a:off x="3762963" y="3231200"/>
            <a:ext cx="141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0"/>
            <a:ext cx="9144000" cy="971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14000" spcFirstLastPara="1" rIns="91425" wrap="square" tIns="34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Vector mensaje</a:t>
            </a:r>
            <a:endParaRPr b="1"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73" y="1636875"/>
            <a:ext cx="2908259" cy="269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4059600" y="2980600"/>
            <a:ext cx="141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" name="Google Shape;128;p21"/>
          <p:cNvSpPr txBox="1"/>
          <p:nvPr/>
        </p:nvSpPr>
        <p:spPr>
          <a:xfrm>
            <a:off x="3956250" y="2506925"/>
            <a:ext cx="1536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mfortaa"/>
                <a:ea typeface="Comfortaa"/>
                <a:cs typeface="Comfortaa"/>
                <a:sym typeface="Comfortaa"/>
              </a:rPr>
              <a:t>reshape ( )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075" y="1636875"/>
            <a:ext cx="1903047" cy="269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1"/>
          <p:cNvCxnSpPr/>
          <p:nvPr/>
        </p:nvCxnSpPr>
        <p:spPr>
          <a:xfrm>
            <a:off x="465150" y="964500"/>
            <a:ext cx="8213700" cy="72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