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DAC81-2B95-4AB8-B5C9-BEFADD457E1D}"/>
              </a:ext>
            </a:extLst>
          </p:cNvPr>
          <p:cNvSpPr>
            <a:spLocks noGrp="1"/>
          </p:cNvSpPr>
          <p:nvPr>
            <p:ph type="ctrTitle"/>
          </p:nvPr>
        </p:nvSpPr>
        <p:spPr/>
        <p:txBody>
          <a:bodyPr/>
          <a:lstStyle/>
          <a:p>
            <a:r>
              <a:rPr lang="en-US" b="1" dirty="0"/>
              <a:t>Base de </a:t>
            </a:r>
            <a:r>
              <a:rPr lang="en-US" b="1" dirty="0" err="1"/>
              <a:t>datos</a:t>
            </a:r>
            <a:r>
              <a:rPr lang="en-US" b="1" dirty="0"/>
              <a:t> </a:t>
            </a:r>
          </a:p>
        </p:txBody>
      </p:sp>
      <p:sp>
        <p:nvSpPr>
          <p:cNvPr id="3" name="Subtítulo 2">
            <a:extLst>
              <a:ext uri="{FF2B5EF4-FFF2-40B4-BE49-F238E27FC236}">
                <a16:creationId xmlns:a16="http://schemas.microsoft.com/office/drawing/2014/main" id="{0018C51C-DDC0-4423-9047-9CE43401BD98}"/>
              </a:ext>
            </a:extLst>
          </p:cNvPr>
          <p:cNvSpPr>
            <a:spLocks noGrp="1"/>
          </p:cNvSpPr>
          <p:nvPr>
            <p:ph type="subTitle" idx="1"/>
          </p:nvPr>
        </p:nvSpPr>
        <p:spPr/>
        <p:txBody>
          <a:bodyPr/>
          <a:lstStyle/>
          <a:p>
            <a:r>
              <a:rPr lang="en-US" dirty="0"/>
              <a:t>ESTUDIANTE: </a:t>
            </a:r>
            <a:r>
              <a:rPr lang="en-US" dirty="0" err="1"/>
              <a:t>luis</a:t>
            </a:r>
            <a:r>
              <a:rPr lang="en-US" dirty="0"/>
              <a:t> Fernando mamani Choque </a:t>
            </a:r>
          </a:p>
        </p:txBody>
      </p:sp>
    </p:spTree>
    <p:extLst>
      <p:ext uri="{BB962C8B-B14F-4D97-AF65-F5344CB8AC3E}">
        <p14:creationId xmlns:p14="http://schemas.microsoft.com/office/powerpoint/2010/main" val="364312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ECEDF-28FB-4E1F-8C6E-4E5092E99F99}"/>
              </a:ext>
            </a:extLst>
          </p:cNvPr>
          <p:cNvSpPr>
            <a:spLocks noGrp="1"/>
          </p:cNvSpPr>
          <p:nvPr>
            <p:ph type="title"/>
          </p:nvPr>
        </p:nvSpPr>
        <p:spPr/>
        <p:txBody>
          <a:bodyPr/>
          <a:lstStyle/>
          <a:p>
            <a:r>
              <a:rPr lang="en-US" dirty="0" err="1"/>
              <a:t>Insertar</a:t>
            </a:r>
            <a:r>
              <a:rPr lang="en-US" dirty="0"/>
              <a:t> 3 </a:t>
            </a:r>
            <a:r>
              <a:rPr lang="en-US" dirty="0" err="1"/>
              <a:t>registros</a:t>
            </a:r>
            <a:r>
              <a:rPr lang="en-US" dirty="0"/>
              <a:t> a la </a:t>
            </a:r>
            <a:r>
              <a:rPr lang="en-US" dirty="0" err="1"/>
              <a:t>tabla</a:t>
            </a:r>
            <a:r>
              <a:rPr lang="en-US" dirty="0"/>
              <a:t> </a:t>
            </a:r>
            <a:r>
              <a:rPr lang="en-US" dirty="0" err="1"/>
              <a:t>creada</a:t>
            </a:r>
            <a:r>
              <a:rPr lang="en-US" dirty="0"/>
              <a:t> </a:t>
            </a:r>
            <a:r>
              <a:rPr lang="en-US" dirty="0" err="1"/>
              <a:t>anteriormente</a:t>
            </a:r>
            <a:r>
              <a:rPr lang="en-US" dirty="0"/>
              <a:t>.</a:t>
            </a:r>
          </a:p>
        </p:txBody>
      </p:sp>
      <p:sp>
        <p:nvSpPr>
          <p:cNvPr id="3" name="Marcador de contenido 2">
            <a:extLst>
              <a:ext uri="{FF2B5EF4-FFF2-40B4-BE49-F238E27FC236}">
                <a16:creationId xmlns:a16="http://schemas.microsoft.com/office/drawing/2014/main" id="{D4C6B1EF-B9CD-4482-9296-66625A8C21B1}"/>
              </a:ext>
            </a:extLst>
          </p:cNvPr>
          <p:cNvSpPr>
            <a:spLocks noGrp="1"/>
          </p:cNvSpPr>
          <p:nvPr>
            <p:ph idx="1"/>
          </p:nvPr>
        </p:nvSpPr>
        <p:spPr/>
        <p:txBody>
          <a:bodyPr/>
          <a:lstStyle/>
          <a:p>
            <a:r>
              <a:rPr lang="es-ES" dirty="0"/>
              <a:t>-- Insertar el primer registro</a:t>
            </a:r>
          </a:p>
          <a:p>
            <a:r>
              <a:rPr lang="es-ES" dirty="0"/>
              <a:t>INSERT INTO Ejemplo (Nombre, Edad) VALUES ('Juan', 30);</a:t>
            </a:r>
          </a:p>
          <a:p>
            <a:endParaRPr lang="es-ES" dirty="0"/>
          </a:p>
          <a:p>
            <a:r>
              <a:rPr lang="es-ES" dirty="0"/>
              <a:t>-- Insertar el segundo registro</a:t>
            </a:r>
          </a:p>
          <a:p>
            <a:r>
              <a:rPr lang="es-ES" dirty="0"/>
              <a:t>INSERT INTO Ejemplo (Nombre, Edad) VALUES ('María', 25);</a:t>
            </a:r>
          </a:p>
          <a:p>
            <a:endParaRPr lang="es-ES" dirty="0"/>
          </a:p>
          <a:p>
            <a:r>
              <a:rPr lang="es-ES" dirty="0"/>
              <a:t>-- Insertar el tercer registro</a:t>
            </a:r>
          </a:p>
          <a:p>
            <a:r>
              <a:rPr lang="es-ES" dirty="0"/>
              <a:t>INSERT INTO Ejemplo (Nombre, Edad) VALUES ('Carlos', 35);</a:t>
            </a:r>
          </a:p>
          <a:p>
            <a:endParaRPr lang="en-US" dirty="0"/>
          </a:p>
        </p:txBody>
      </p:sp>
    </p:spTree>
    <p:extLst>
      <p:ext uri="{BB962C8B-B14F-4D97-AF65-F5344CB8AC3E}">
        <p14:creationId xmlns:p14="http://schemas.microsoft.com/office/powerpoint/2010/main" val="167589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BF30F-3376-4473-BCA4-1EE16F8A53CB}"/>
              </a:ext>
            </a:extLst>
          </p:cNvPr>
          <p:cNvSpPr>
            <a:spLocks noGrp="1"/>
          </p:cNvSpPr>
          <p:nvPr>
            <p:ph type="title"/>
          </p:nvPr>
        </p:nvSpPr>
        <p:spPr/>
        <p:txBody>
          <a:bodyPr/>
          <a:lstStyle/>
          <a:p>
            <a:r>
              <a:rPr lang="es-ES" dirty="0"/>
              <a:t>¿Cómo se elimina una tabla?</a:t>
            </a:r>
            <a:endParaRPr lang="en-US" dirty="0"/>
          </a:p>
        </p:txBody>
      </p:sp>
      <p:sp>
        <p:nvSpPr>
          <p:cNvPr id="3" name="Marcador de contenido 2">
            <a:extLst>
              <a:ext uri="{FF2B5EF4-FFF2-40B4-BE49-F238E27FC236}">
                <a16:creationId xmlns:a16="http://schemas.microsoft.com/office/drawing/2014/main" id="{0E681834-D2A8-44F6-AEA6-F12DD91DB641}"/>
              </a:ext>
            </a:extLst>
          </p:cNvPr>
          <p:cNvSpPr>
            <a:spLocks noGrp="1"/>
          </p:cNvSpPr>
          <p:nvPr>
            <p:ph idx="1"/>
          </p:nvPr>
        </p:nvSpPr>
        <p:spPr/>
        <p:txBody>
          <a:bodyPr/>
          <a:lstStyle/>
          <a:p>
            <a:r>
              <a:rPr lang="en-US" dirty="0"/>
              <a:t>DROP TABLE </a:t>
            </a:r>
            <a:r>
              <a:rPr lang="en-US" dirty="0" err="1"/>
              <a:t>NombreDeLaTabla</a:t>
            </a:r>
            <a:r>
              <a:rPr lang="en-US" dirty="0"/>
              <a:t>;</a:t>
            </a:r>
          </a:p>
          <a:p>
            <a:endParaRPr lang="en-US" dirty="0"/>
          </a:p>
        </p:txBody>
      </p:sp>
    </p:spTree>
    <p:extLst>
      <p:ext uri="{BB962C8B-B14F-4D97-AF65-F5344CB8AC3E}">
        <p14:creationId xmlns:p14="http://schemas.microsoft.com/office/powerpoint/2010/main" val="288210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2949C-3A0B-4EDD-A66A-E689BBA26B76}"/>
              </a:ext>
            </a:extLst>
          </p:cNvPr>
          <p:cNvSpPr>
            <a:spLocks noGrp="1"/>
          </p:cNvSpPr>
          <p:nvPr>
            <p:ph type="title"/>
          </p:nvPr>
        </p:nvSpPr>
        <p:spPr/>
        <p:txBody>
          <a:bodyPr/>
          <a:lstStyle/>
          <a:p>
            <a:r>
              <a:rPr lang="es-ES" dirty="0"/>
              <a:t>Crear el diseño para un estudiante </a:t>
            </a:r>
            <a:endParaRPr lang="en-US" dirty="0"/>
          </a:p>
        </p:txBody>
      </p:sp>
      <p:pic>
        <p:nvPicPr>
          <p:cNvPr id="5" name="Marcador de contenido 4">
            <a:extLst>
              <a:ext uri="{FF2B5EF4-FFF2-40B4-BE49-F238E27FC236}">
                <a16:creationId xmlns:a16="http://schemas.microsoft.com/office/drawing/2014/main" id="{A2342C0E-D014-4D81-8B9D-9A0A8F79E70C}"/>
              </a:ext>
            </a:extLst>
          </p:cNvPr>
          <p:cNvPicPr>
            <a:picLocks noGrp="1" noChangeAspect="1"/>
          </p:cNvPicPr>
          <p:nvPr>
            <p:ph idx="1"/>
          </p:nvPr>
        </p:nvPicPr>
        <p:blipFill>
          <a:blip r:embed="rId2"/>
          <a:stretch>
            <a:fillRect/>
          </a:stretch>
        </p:blipFill>
        <p:spPr>
          <a:xfrm>
            <a:off x="685801" y="1994754"/>
            <a:ext cx="4590636" cy="3868768"/>
          </a:xfrm>
        </p:spPr>
      </p:pic>
      <p:pic>
        <p:nvPicPr>
          <p:cNvPr id="9" name="Imagen 8">
            <a:extLst>
              <a:ext uri="{FF2B5EF4-FFF2-40B4-BE49-F238E27FC236}">
                <a16:creationId xmlns:a16="http://schemas.microsoft.com/office/drawing/2014/main" id="{F0B38376-950E-4D96-B5BC-B4D186DDF791}"/>
              </a:ext>
            </a:extLst>
          </p:cNvPr>
          <p:cNvPicPr>
            <a:picLocks noChangeAspect="1"/>
          </p:cNvPicPr>
          <p:nvPr/>
        </p:nvPicPr>
        <p:blipFill>
          <a:blip r:embed="rId3"/>
          <a:stretch>
            <a:fillRect/>
          </a:stretch>
        </p:blipFill>
        <p:spPr>
          <a:xfrm>
            <a:off x="5474040" y="2065867"/>
            <a:ext cx="5959356" cy="3939881"/>
          </a:xfrm>
          <a:prstGeom prst="rect">
            <a:avLst/>
          </a:prstGeom>
        </p:spPr>
      </p:pic>
    </p:spTree>
    <p:extLst>
      <p:ext uri="{BB962C8B-B14F-4D97-AF65-F5344CB8AC3E}">
        <p14:creationId xmlns:p14="http://schemas.microsoft.com/office/powerpoint/2010/main" val="257147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72D48-D7B2-4674-AB32-7402BBD6AF28}"/>
              </a:ext>
            </a:extLst>
          </p:cNvPr>
          <p:cNvSpPr>
            <a:spLocks noGrp="1"/>
          </p:cNvSpPr>
          <p:nvPr>
            <p:ph type="title"/>
          </p:nvPr>
        </p:nvSpPr>
        <p:spPr/>
        <p:txBody>
          <a:bodyPr/>
          <a:lstStyle/>
          <a:p>
            <a:r>
              <a:rPr lang="es-ES" dirty="0"/>
              <a:t>Crear el diseño para una UNIVERSIDAD</a:t>
            </a:r>
            <a:endParaRPr lang="en-US" dirty="0"/>
          </a:p>
        </p:txBody>
      </p:sp>
      <p:pic>
        <p:nvPicPr>
          <p:cNvPr id="5" name="Marcador de contenido 4">
            <a:extLst>
              <a:ext uri="{FF2B5EF4-FFF2-40B4-BE49-F238E27FC236}">
                <a16:creationId xmlns:a16="http://schemas.microsoft.com/office/drawing/2014/main" id="{966CED9C-976E-47A5-A29D-49373075C3A3}"/>
              </a:ext>
            </a:extLst>
          </p:cNvPr>
          <p:cNvPicPr>
            <a:picLocks noGrp="1" noChangeAspect="1"/>
          </p:cNvPicPr>
          <p:nvPr>
            <p:ph idx="1"/>
          </p:nvPr>
        </p:nvPicPr>
        <p:blipFill>
          <a:blip r:embed="rId2"/>
          <a:stretch>
            <a:fillRect/>
          </a:stretch>
        </p:blipFill>
        <p:spPr>
          <a:xfrm>
            <a:off x="1195482" y="2535043"/>
            <a:ext cx="4289664" cy="2876798"/>
          </a:xfrm>
        </p:spPr>
      </p:pic>
      <p:pic>
        <p:nvPicPr>
          <p:cNvPr id="7" name="Imagen 6">
            <a:extLst>
              <a:ext uri="{FF2B5EF4-FFF2-40B4-BE49-F238E27FC236}">
                <a16:creationId xmlns:a16="http://schemas.microsoft.com/office/drawing/2014/main" id="{F5F4C87E-539E-4514-9A5E-547CBF6142FE}"/>
              </a:ext>
            </a:extLst>
          </p:cNvPr>
          <p:cNvPicPr>
            <a:picLocks noChangeAspect="1"/>
          </p:cNvPicPr>
          <p:nvPr/>
        </p:nvPicPr>
        <p:blipFill>
          <a:blip r:embed="rId3"/>
          <a:stretch>
            <a:fillRect/>
          </a:stretch>
        </p:blipFill>
        <p:spPr>
          <a:xfrm>
            <a:off x="5853953" y="2384534"/>
            <a:ext cx="4500282" cy="3286545"/>
          </a:xfrm>
          <a:prstGeom prst="rect">
            <a:avLst/>
          </a:prstGeom>
        </p:spPr>
      </p:pic>
    </p:spTree>
    <p:extLst>
      <p:ext uri="{BB962C8B-B14F-4D97-AF65-F5344CB8AC3E}">
        <p14:creationId xmlns:p14="http://schemas.microsoft.com/office/powerpoint/2010/main" val="128791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6283B-14C2-4F20-A98E-BD063A071E32}"/>
              </a:ext>
            </a:extLst>
          </p:cNvPr>
          <p:cNvSpPr>
            <a:spLocks noGrp="1"/>
          </p:cNvSpPr>
          <p:nvPr>
            <p:ph type="title"/>
          </p:nvPr>
        </p:nvSpPr>
        <p:spPr>
          <a:xfrm>
            <a:off x="685802" y="609600"/>
            <a:ext cx="3088340" cy="1456267"/>
          </a:xfrm>
        </p:spPr>
        <p:txBody>
          <a:bodyPr/>
          <a:lstStyle/>
          <a:p>
            <a:r>
              <a:rPr lang="en-US" dirty="0" err="1"/>
              <a:t>Pollos</a:t>
            </a:r>
            <a:r>
              <a:rPr lang="en-US" dirty="0"/>
              <a:t> </a:t>
            </a:r>
            <a:r>
              <a:rPr lang="en-US" dirty="0" err="1"/>
              <a:t>copa</a:t>
            </a:r>
            <a:endParaRPr lang="en-US" dirty="0"/>
          </a:p>
        </p:txBody>
      </p:sp>
      <p:pic>
        <p:nvPicPr>
          <p:cNvPr id="5" name="Marcador de contenido 4">
            <a:extLst>
              <a:ext uri="{FF2B5EF4-FFF2-40B4-BE49-F238E27FC236}">
                <a16:creationId xmlns:a16="http://schemas.microsoft.com/office/drawing/2014/main" id="{ABE345F4-C017-47B6-9E11-BA4BC8397F40}"/>
              </a:ext>
            </a:extLst>
          </p:cNvPr>
          <p:cNvPicPr>
            <a:picLocks noGrp="1" noChangeAspect="1"/>
          </p:cNvPicPr>
          <p:nvPr>
            <p:ph idx="1"/>
          </p:nvPr>
        </p:nvPicPr>
        <p:blipFill>
          <a:blip r:embed="rId2"/>
          <a:stretch>
            <a:fillRect/>
          </a:stretch>
        </p:blipFill>
        <p:spPr>
          <a:xfrm>
            <a:off x="622908" y="1761820"/>
            <a:ext cx="4334574" cy="2791417"/>
          </a:xfrm>
        </p:spPr>
      </p:pic>
      <p:pic>
        <p:nvPicPr>
          <p:cNvPr id="7" name="Imagen 6">
            <a:extLst>
              <a:ext uri="{FF2B5EF4-FFF2-40B4-BE49-F238E27FC236}">
                <a16:creationId xmlns:a16="http://schemas.microsoft.com/office/drawing/2014/main" id="{0731BE0B-3CF3-445A-862F-CEF16571C379}"/>
              </a:ext>
            </a:extLst>
          </p:cNvPr>
          <p:cNvPicPr>
            <a:picLocks noChangeAspect="1"/>
          </p:cNvPicPr>
          <p:nvPr/>
        </p:nvPicPr>
        <p:blipFill>
          <a:blip r:embed="rId3"/>
          <a:stretch>
            <a:fillRect/>
          </a:stretch>
        </p:blipFill>
        <p:spPr>
          <a:xfrm>
            <a:off x="5679142" y="640479"/>
            <a:ext cx="3796552" cy="2940537"/>
          </a:xfrm>
          <a:prstGeom prst="rect">
            <a:avLst/>
          </a:prstGeom>
        </p:spPr>
      </p:pic>
      <p:pic>
        <p:nvPicPr>
          <p:cNvPr id="11" name="Imagen 10">
            <a:extLst>
              <a:ext uri="{FF2B5EF4-FFF2-40B4-BE49-F238E27FC236}">
                <a16:creationId xmlns:a16="http://schemas.microsoft.com/office/drawing/2014/main" id="{55AA7AB1-1A2B-47C9-81DD-1ED13646B265}"/>
              </a:ext>
            </a:extLst>
          </p:cNvPr>
          <p:cNvPicPr>
            <a:picLocks noChangeAspect="1"/>
          </p:cNvPicPr>
          <p:nvPr/>
        </p:nvPicPr>
        <p:blipFill>
          <a:blip r:embed="rId4"/>
          <a:stretch>
            <a:fillRect/>
          </a:stretch>
        </p:blipFill>
        <p:spPr>
          <a:xfrm>
            <a:off x="5586741" y="3665889"/>
            <a:ext cx="5475706" cy="2690601"/>
          </a:xfrm>
          <a:prstGeom prst="rect">
            <a:avLst/>
          </a:prstGeom>
        </p:spPr>
      </p:pic>
    </p:spTree>
    <p:extLst>
      <p:ext uri="{BB962C8B-B14F-4D97-AF65-F5344CB8AC3E}">
        <p14:creationId xmlns:p14="http://schemas.microsoft.com/office/powerpoint/2010/main" val="69914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909E6-717E-4FE2-8F6E-E5B63D345A1A}"/>
              </a:ext>
            </a:extLst>
          </p:cNvPr>
          <p:cNvSpPr>
            <a:spLocks noGrp="1"/>
          </p:cNvSpPr>
          <p:nvPr>
            <p:ph type="title"/>
          </p:nvPr>
        </p:nvSpPr>
        <p:spPr/>
        <p:txBody>
          <a:bodyPr/>
          <a:lstStyle/>
          <a:p>
            <a:r>
              <a:rPr lang="en-US" dirty="0" err="1"/>
              <a:t>Empresa</a:t>
            </a:r>
            <a:r>
              <a:rPr lang="en-US" dirty="0"/>
              <a:t> de </a:t>
            </a:r>
            <a:r>
              <a:rPr lang="en-US" dirty="0" err="1"/>
              <a:t>vehiculos</a:t>
            </a:r>
            <a:endParaRPr lang="en-US" dirty="0"/>
          </a:p>
        </p:txBody>
      </p:sp>
      <p:pic>
        <p:nvPicPr>
          <p:cNvPr id="5" name="Marcador de contenido 4">
            <a:extLst>
              <a:ext uri="{FF2B5EF4-FFF2-40B4-BE49-F238E27FC236}">
                <a16:creationId xmlns:a16="http://schemas.microsoft.com/office/drawing/2014/main" id="{BC7817E2-3360-4F45-B04D-5B36F94CAF73}"/>
              </a:ext>
            </a:extLst>
          </p:cNvPr>
          <p:cNvPicPr>
            <a:picLocks noGrp="1" noChangeAspect="1"/>
          </p:cNvPicPr>
          <p:nvPr>
            <p:ph idx="1"/>
          </p:nvPr>
        </p:nvPicPr>
        <p:blipFill>
          <a:blip r:embed="rId2"/>
          <a:stretch>
            <a:fillRect/>
          </a:stretch>
        </p:blipFill>
        <p:spPr>
          <a:xfrm>
            <a:off x="421848" y="2392549"/>
            <a:ext cx="3469633" cy="3649662"/>
          </a:xfrm>
        </p:spPr>
      </p:pic>
      <p:pic>
        <p:nvPicPr>
          <p:cNvPr id="7" name="Imagen 6">
            <a:extLst>
              <a:ext uri="{FF2B5EF4-FFF2-40B4-BE49-F238E27FC236}">
                <a16:creationId xmlns:a16="http://schemas.microsoft.com/office/drawing/2014/main" id="{0B5F4722-A968-4181-B073-850859D0ECA5}"/>
              </a:ext>
            </a:extLst>
          </p:cNvPr>
          <p:cNvPicPr>
            <a:picLocks noChangeAspect="1"/>
          </p:cNvPicPr>
          <p:nvPr/>
        </p:nvPicPr>
        <p:blipFill>
          <a:blip r:embed="rId3"/>
          <a:stretch>
            <a:fillRect/>
          </a:stretch>
        </p:blipFill>
        <p:spPr>
          <a:xfrm>
            <a:off x="4034917" y="2392549"/>
            <a:ext cx="3731210" cy="3990322"/>
          </a:xfrm>
          <a:prstGeom prst="rect">
            <a:avLst/>
          </a:prstGeom>
        </p:spPr>
      </p:pic>
      <p:pic>
        <p:nvPicPr>
          <p:cNvPr id="9" name="Imagen 8">
            <a:extLst>
              <a:ext uri="{FF2B5EF4-FFF2-40B4-BE49-F238E27FC236}">
                <a16:creationId xmlns:a16="http://schemas.microsoft.com/office/drawing/2014/main" id="{EDB747C4-EA6D-4B63-9E15-3BDD393BDC5A}"/>
              </a:ext>
            </a:extLst>
          </p:cNvPr>
          <p:cNvPicPr>
            <a:picLocks noChangeAspect="1"/>
          </p:cNvPicPr>
          <p:nvPr/>
        </p:nvPicPr>
        <p:blipFill>
          <a:blip r:embed="rId4"/>
          <a:stretch>
            <a:fillRect/>
          </a:stretch>
        </p:blipFill>
        <p:spPr>
          <a:xfrm>
            <a:off x="7909563" y="2392549"/>
            <a:ext cx="3731210" cy="3990322"/>
          </a:xfrm>
          <a:prstGeom prst="rect">
            <a:avLst/>
          </a:prstGeom>
        </p:spPr>
      </p:pic>
    </p:spTree>
    <p:extLst>
      <p:ext uri="{BB962C8B-B14F-4D97-AF65-F5344CB8AC3E}">
        <p14:creationId xmlns:p14="http://schemas.microsoft.com/office/powerpoint/2010/main" val="79406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24B1A2E-5E75-481E-8022-665A7F889BE9}"/>
              </a:ext>
            </a:extLst>
          </p:cNvPr>
          <p:cNvPicPr>
            <a:picLocks noGrp="1" noChangeAspect="1"/>
          </p:cNvPicPr>
          <p:nvPr>
            <p:ph idx="1"/>
          </p:nvPr>
        </p:nvPicPr>
        <p:blipFill>
          <a:blip r:embed="rId2"/>
          <a:stretch>
            <a:fillRect/>
          </a:stretch>
        </p:blipFill>
        <p:spPr>
          <a:xfrm>
            <a:off x="927618" y="366524"/>
            <a:ext cx="10278264" cy="6225006"/>
          </a:xfrm>
        </p:spPr>
      </p:pic>
    </p:spTree>
    <p:extLst>
      <p:ext uri="{BB962C8B-B14F-4D97-AF65-F5344CB8AC3E}">
        <p14:creationId xmlns:p14="http://schemas.microsoft.com/office/powerpoint/2010/main" val="153208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s 7 mejores software de base de datos gratuitos y de código abierto -  Capterra">
            <a:extLst>
              <a:ext uri="{FF2B5EF4-FFF2-40B4-BE49-F238E27FC236}">
                <a16:creationId xmlns:a16="http://schemas.microsoft.com/office/drawing/2014/main" id="{3B658654-7840-4987-AFED-E95E1FEEA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480" y="3144005"/>
            <a:ext cx="6278589" cy="3296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ítulo 8">
            <a:extLst>
              <a:ext uri="{FF2B5EF4-FFF2-40B4-BE49-F238E27FC236}">
                <a16:creationId xmlns:a16="http://schemas.microsoft.com/office/drawing/2014/main" id="{D74A9D2E-432A-4C1C-8303-219BAF98E269}"/>
              </a:ext>
            </a:extLst>
          </p:cNvPr>
          <p:cNvSpPr>
            <a:spLocks noGrp="1"/>
          </p:cNvSpPr>
          <p:nvPr>
            <p:ph type="title"/>
          </p:nvPr>
        </p:nvSpPr>
        <p:spPr/>
        <p:txBody>
          <a:bodyPr/>
          <a:lstStyle/>
          <a:p>
            <a:r>
              <a:rPr lang="en-US" b="1" i="1" dirty="0"/>
              <a:t>BASE DE DATOS </a:t>
            </a:r>
          </a:p>
        </p:txBody>
      </p:sp>
      <p:sp>
        <p:nvSpPr>
          <p:cNvPr id="10" name="Marcador de contenido 9">
            <a:extLst>
              <a:ext uri="{FF2B5EF4-FFF2-40B4-BE49-F238E27FC236}">
                <a16:creationId xmlns:a16="http://schemas.microsoft.com/office/drawing/2014/main" id="{049EFED5-3557-4ABC-BD61-C057787ADC8C}"/>
              </a:ext>
            </a:extLst>
          </p:cNvPr>
          <p:cNvSpPr>
            <a:spLocks noGrp="1"/>
          </p:cNvSpPr>
          <p:nvPr>
            <p:ph idx="1"/>
          </p:nvPr>
        </p:nvSpPr>
        <p:spPr/>
        <p:txBody>
          <a:bodyPr>
            <a:normAutofit fontScale="92500" lnSpcReduction="10000"/>
          </a:bodyPr>
          <a:lstStyle/>
          <a:p>
            <a:r>
              <a:rPr lang="es-ES" sz="1800" b="0" i="0" dirty="0">
                <a:solidFill>
                  <a:srgbClr val="D1D5DB"/>
                </a:solidFill>
                <a:effectLst/>
                <a:latin typeface="Söhne"/>
              </a:rPr>
              <a:t>Las bases de datos son sistemas de almacenamiento y organización de información que permiten gestionar datos de manera eficiente. Están compuestas por tablas que contienen registros con información específica. Cada tabla tiene campos que representan atributos, y se utiliza una clave primaria para identificar registros de manera única. Las consultas permiten recuperar datos, y las relaciones pueden vincular registros de diferentes tablas. Los sistemas de gestión de bases de datos (DBMS) son software utilizados para crear y gestionar bases de datos. Las bases de datos son esenciales en la gestión de información en organizaciones y desempeñan un papel clave en la toma de decisiones y el análisis de datos. Las bases de datos son sistemas de almacenamiento y organización de información que permiten gestionar datos de manera eficiente. Están compuestas por tablas que contienen registros con información específica. Cada tabla tiene campos que representan atributos, y se utiliza una clave primaria para identificar registros de manera única. Las consultas permiten recuperar datos, y las relaciones pueden vincular registros de diferentes tablas. Los sistemas de gestión de bases de datos (DBMS) son software utilizados para crear y gestionar bases de datos. Las bases de datos son esenciales en la gestión de información en organizaciones y desempeñan un papel clave en la toma de decisiones y el análisis de datos.</a:t>
            </a:r>
            <a:endParaRPr lang="en-US" dirty="0"/>
          </a:p>
        </p:txBody>
      </p:sp>
    </p:spTree>
    <p:extLst>
      <p:ext uri="{BB962C8B-B14F-4D97-AF65-F5344CB8AC3E}">
        <p14:creationId xmlns:p14="http://schemas.microsoft.com/office/powerpoint/2010/main" val="394142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EC9DF-ACC4-4A3A-AAC8-A9736880DB60}"/>
              </a:ext>
            </a:extLst>
          </p:cNvPr>
          <p:cNvSpPr>
            <a:spLocks noGrp="1"/>
          </p:cNvSpPr>
          <p:nvPr>
            <p:ph type="title"/>
          </p:nvPr>
        </p:nvSpPr>
        <p:spPr/>
        <p:txBody>
          <a:bodyPr/>
          <a:lstStyle/>
          <a:p>
            <a:r>
              <a:rPr lang="es-ES" b="1" dirty="0"/>
              <a:t>¿A que se refiere cuando se habla de bases de datos relacionales?</a:t>
            </a:r>
            <a:endParaRPr lang="en-US" b="1" dirty="0"/>
          </a:p>
        </p:txBody>
      </p:sp>
      <p:sp>
        <p:nvSpPr>
          <p:cNvPr id="3" name="Marcador de contenido 2">
            <a:extLst>
              <a:ext uri="{FF2B5EF4-FFF2-40B4-BE49-F238E27FC236}">
                <a16:creationId xmlns:a16="http://schemas.microsoft.com/office/drawing/2014/main" id="{D0559EC0-8B4E-4BA5-A7AD-8B6D007E9990}"/>
              </a:ext>
            </a:extLst>
          </p:cNvPr>
          <p:cNvSpPr>
            <a:spLocks noGrp="1"/>
          </p:cNvSpPr>
          <p:nvPr>
            <p:ph idx="1"/>
          </p:nvPr>
        </p:nvSpPr>
        <p:spPr/>
        <p:txBody>
          <a:bodyPr/>
          <a:lstStyle/>
          <a:p>
            <a:r>
              <a:rPr lang="es-ES" b="0" i="0" dirty="0">
                <a:solidFill>
                  <a:srgbClr val="D1D5DB"/>
                </a:solidFill>
                <a:effectLst/>
                <a:latin typeface="Söhne"/>
              </a:rPr>
              <a:t>Las bases de datos relacionales son sistemas de gestión de bases de datos que se basan en el modelo de datos relacional. En este modelo, los datos se organizan en tablas con filas y columnas, y se establecen relaciones entre las tablas mediante claves primarias y claves foráneas. Esto permite almacenar y gestionar datos de manera estructurada y coherente. Se utiliza el lenguaje SQL para interactuar con estas bases de datos, y ofrecen características como integridad referencial y soporte para transacciones. Ejemplos de sistemas de bases de datos relacionales incluyen MySQL, PostgreSQL, Oracle y SQL Server. Estas bases de datos son ampliamente utilizadas en aplicaciones empresariales y sistemas donde la integridad y la estructura de los datos son esenciales.</a:t>
            </a:r>
            <a:endParaRPr lang="en-US" dirty="0"/>
          </a:p>
        </p:txBody>
      </p:sp>
    </p:spTree>
    <p:extLst>
      <p:ext uri="{BB962C8B-B14F-4D97-AF65-F5344CB8AC3E}">
        <p14:creationId xmlns:p14="http://schemas.microsoft.com/office/powerpoint/2010/main" val="230648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94C58-0A50-48F5-99A0-F6616FB962EC}"/>
              </a:ext>
            </a:extLst>
          </p:cNvPr>
          <p:cNvSpPr>
            <a:spLocks noGrp="1"/>
          </p:cNvSpPr>
          <p:nvPr>
            <p:ph type="title"/>
          </p:nvPr>
        </p:nvSpPr>
        <p:spPr/>
        <p:txBody>
          <a:bodyPr/>
          <a:lstStyle/>
          <a:p>
            <a:r>
              <a:rPr lang="es-ES" dirty="0"/>
              <a:t>¿Qué es el modelo entidad relación y/o diagrama entidad relación? </a:t>
            </a:r>
            <a:endParaRPr lang="en-US" dirty="0"/>
          </a:p>
        </p:txBody>
      </p:sp>
      <p:sp>
        <p:nvSpPr>
          <p:cNvPr id="3" name="Marcador de contenido 2">
            <a:extLst>
              <a:ext uri="{FF2B5EF4-FFF2-40B4-BE49-F238E27FC236}">
                <a16:creationId xmlns:a16="http://schemas.microsoft.com/office/drawing/2014/main" id="{A06C33F2-205C-48E8-B1FE-92ED3754CD17}"/>
              </a:ext>
            </a:extLst>
          </p:cNvPr>
          <p:cNvSpPr>
            <a:spLocks noGrp="1"/>
          </p:cNvSpPr>
          <p:nvPr>
            <p:ph idx="1"/>
          </p:nvPr>
        </p:nvSpPr>
        <p:spPr/>
        <p:txBody>
          <a:bodyPr/>
          <a:lstStyle/>
          <a:p>
            <a:r>
              <a:rPr lang="es-ES" b="0" i="0" dirty="0">
                <a:solidFill>
                  <a:srgbClr val="D1D5DB"/>
                </a:solidFill>
                <a:effectLst/>
                <a:latin typeface="Söhne"/>
              </a:rPr>
              <a:t>El modelo entidad-relación (ER) es un enfoque de diseño de bases de datos que utiliza diagramas entidad-relación (DER) para representar visualmente la estructura de una base de datos y las relaciones entre sus elementos. En este modelo, las "entidades" representan clases de objetos o conceptos, los "atributos" son características de las entidades, y las "relaciones" indican las asociaciones entre las entidades. Cada entidad tiene una "clave primaria" única, y se utiliza la "cardinalidad" y la "participación" para describir la naturaleza de las relaciones. Los DER son herramientas esenciales para diseñar y planificar bases de datos antes de su implementación, ayudando a garantizar una estructura de datos precisa y eficiente.</a:t>
            </a:r>
            <a:endParaRPr lang="en-US" dirty="0"/>
          </a:p>
        </p:txBody>
      </p:sp>
    </p:spTree>
    <p:extLst>
      <p:ext uri="{BB962C8B-B14F-4D97-AF65-F5344CB8AC3E}">
        <p14:creationId xmlns:p14="http://schemas.microsoft.com/office/powerpoint/2010/main" val="342133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36D06-B012-451A-890D-FC96D444B961}"/>
              </a:ext>
            </a:extLst>
          </p:cNvPr>
          <p:cNvSpPr>
            <a:spLocks noGrp="1"/>
          </p:cNvSpPr>
          <p:nvPr>
            <p:ph type="title"/>
          </p:nvPr>
        </p:nvSpPr>
        <p:spPr>
          <a:xfrm>
            <a:off x="685801" y="609600"/>
            <a:ext cx="10484223" cy="1456267"/>
          </a:xfrm>
        </p:spPr>
        <p:txBody>
          <a:bodyPr>
            <a:normAutofit fontScale="90000"/>
          </a:bodyPr>
          <a:lstStyle/>
          <a:p>
            <a:r>
              <a:rPr lang="es-ES" dirty="0"/>
              <a:t>¿Cuáles son las figuras que representan a un diagrama entidad relación? Explique cada una de ellas.</a:t>
            </a:r>
            <a:endParaRPr lang="en-US" dirty="0"/>
          </a:p>
        </p:txBody>
      </p:sp>
      <p:sp>
        <p:nvSpPr>
          <p:cNvPr id="3" name="Marcador de contenido 2">
            <a:extLst>
              <a:ext uri="{FF2B5EF4-FFF2-40B4-BE49-F238E27FC236}">
                <a16:creationId xmlns:a16="http://schemas.microsoft.com/office/drawing/2014/main" id="{B1919425-8078-4524-BF80-4B73C744E497}"/>
              </a:ext>
            </a:extLst>
          </p:cNvPr>
          <p:cNvSpPr>
            <a:spLocks noGrp="1"/>
          </p:cNvSpPr>
          <p:nvPr>
            <p:ph idx="1"/>
          </p:nvPr>
        </p:nvSpPr>
        <p:spPr>
          <a:xfrm>
            <a:off x="685801" y="2142067"/>
            <a:ext cx="10131425" cy="4796615"/>
          </a:xfrm>
        </p:spPr>
        <p:txBody>
          <a:bodyPr>
            <a:normAutofit fontScale="92500" lnSpcReduction="10000"/>
          </a:bodyPr>
          <a:lstStyle/>
          <a:p>
            <a:pPr algn="l"/>
            <a:r>
              <a:rPr lang="es-ES" sz="1300" b="0" i="0" dirty="0">
                <a:solidFill>
                  <a:srgbClr val="D1D5DB"/>
                </a:solidFill>
                <a:effectLst/>
                <a:latin typeface="Söhne"/>
              </a:rPr>
              <a:t>En un diagrama entidad-relación (DER), se utilizan varias figuras geométricas para representar los elementos clave del modelo entidad-relación. A continuación, se describen las figuras más comunes utilizadas en un DER y su significado:</a:t>
            </a:r>
          </a:p>
          <a:p>
            <a:pPr algn="l">
              <a:buFont typeface="+mj-lt"/>
              <a:buAutoNum type="arabicPeriod"/>
            </a:pPr>
            <a:r>
              <a:rPr lang="es-ES" sz="1300" b="1" i="0" dirty="0">
                <a:solidFill>
                  <a:srgbClr val="D1D5DB"/>
                </a:solidFill>
                <a:effectLst/>
                <a:latin typeface="Söhne"/>
              </a:rPr>
              <a:t>Rectángulo (Entidad):</a:t>
            </a:r>
            <a:r>
              <a:rPr lang="es-ES" sz="1300" b="0" i="0" dirty="0">
                <a:solidFill>
                  <a:srgbClr val="D1D5DB"/>
                </a:solidFill>
                <a:effectLst/>
                <a:latin typeface="Söhne"/>
              </a:rPr>
              <a:t> Un rectángulo se utiliza para representar una entidad en el modelo entidad-relación. Una entidad es una clase de objeto o concepto que tiene atributos para describirlo. Los atributos se enumeran dentro del rectángulo, y la entidad se nombra en la parte superior del mismo. Por ejemplo, si estamos modelando una base de datos de una biblioteca, podríamos tener un rectángulo etiquetado como "Libro" con atributos como "Título", "Autor" y "Año de Publicación".</a:t>
            </a:r>
          </a:p>
          <a:p>
            <a:pPr algn="l">
              <a:buFont typeface="+mj-lt"/>
              <a:buAutoNum type="arabicPeriod"/>
            </a:pPr>
            <a:r>
              <a:rPr lang="es-ES" sz="1300" b="1" i="0" dirty="0">
                <a:solidFill>
                  <a:srgbClr val="D1D5DB"/>
                </a:solidFill>
                <a:effectLst/>
                <a:latin typeface="Söhne"/>
              </a:rPr>
              <a:t>Elipse o Círculo (Atributo):</a:t>
            </a:r>
            <a:r>
              <a:rPr lang="es-ES" sz="1300" b="0" i="0" dirty="0">
                <a:solidFill>
                  <a:srgbClr val="D1D5DB"/>
                </a:solidFill>
                <a:effectLst/>
                <a:latin typeface="Söhne"/>
              </a:rPr>
              <a:t> Una elipse o un círculo se utiliza para representar un atributo de una entidad. Los atributos son las propiedades o características de una entidad y se relacionan con esa entidad específica. Por ejemplo, dentro del rectángulo de la entidad "Libro", tendríamos el atributo "Título" representado como una elipse conectada a la entidad.</a:t>
            </a:r>
          </a:p>
          <a:p>
            <a:pPr algn="l">
              <a:buFont typeface="+mj-lt"/>
              <a:buAutoNum type="arabicPeriod"/>
            </a:pPr>
            <a:r>
              <a:rPr lang="es-ES" sz="1300" b="1" i="0" dirty="0">
                <a:solidFill>
                  <a:srgbClr val="D1D5DB"/>
                </a:solidFill>
                <a:effectLst/>
                <a:latin typeface="Söhne"/>
              </a:rPr>
              <a:t>Línea (Relación):</a:t>
            </a:r>
            <a:r>
              <a:rPr lang="es-ES" sz="1300" b="0" i="0" dirty="0">
                <a:solidFill>
                  <a:srgbClr val="D1D5DB"/>
                </a:solidFill>
                <a:effectLst/>
                <a:latin typeface="Söhne"/>
              </a:rPr>
              <a:t> Las líneas se utilizan para representar las relaciones entre las entidades en el DER. Las líneas conectan las entidades y pueden estar etiquetadas con un verbo que describe la naturaleza de la relación. Por ejemplo, una línea que conecta las entidades "Autor" y "Libro" podría estar etiquetada como "Escribe", indicando que un autor está relacionado con un libro a través de la acción de escribir.</a:t>
            </a:r>
          </a:p>
          <a:p>
            <a:pPr algn="l">
              <a:buFont typeface="+mj-lt"/>
              <a:buAutoNum type="arabicPeriod"/>
            </a:pPr>
            <a:r>
              <a:rPr lang="es-ES" sz="1300" b="1" i="0" dirty="0">
                <a:solidFill>
                  <a:srgbClr val="D1D5DB"/>
                </a:solidFill>
                <a:effectLst/>
                <a:latin typeface="Söhne"/>
              </a:rPr>
              <a:t>Rombo (Relación de Cardinalidad):</a:t>
            </a:r>
            <a:r>
              <a:rPr lang="es-ES" sz="1300" b="0" i="0" dirty="0">
                <a:solidFill>
                  <a:srgbClr val="D1D5DB"/>
                </a:solidFill>
                <a:effectLst/>
                <a:latin typeface="Söhne"/>
              </a:rPr>
              <a:t> Un rombo se utiliza para indicar la cardinalidad de una relación, es decir, cuántas instancias de una entidad pueden estar relacionadas con las instancias de la otra entidad en una relación. Dentro del rombo se pueden colocar números o símbolos para denotar la cardinalidad, como "1", "N" o "0..1". Por ejemplo, un rombo conectado a una línea entre "Autor" y "Libro" podría indicar "N:N", lo que significa que varios autores pueden escribir varios libros, y viceversa.</a:t>
            </a:r>
          </a:p>
          <a:p>
            <a:pPr algn="l">
              <a:buFont typeface="+mj-lt"/>
              <a:buAutoNum type="arabicPeriod"/>
            </a:pPr>
            <a:r>
              <a:rPr lang="es-ES" sz="1300" b="1" i="0" dirty="0">
                <a:solidFill>
                  <a:srgbClr val="D1D5DB"/>
                </a:solidFill>
                <a:effectLst/>
                <a:latin typeface="Söhne"/>
              </a:rPr>
              <a:t>Círculo con una Línea (Clave Primaria):</a:t>
            </a:r>
            <a:r>
              <a:rPr lang="es-ES" sz="1300" b="0" i="0" dirty="0">
                <a:solidFill>
                  <a:srgbClr val="D1D5DB"/>
                </a:solidFill>
                <a:effectLst/>
                <a:latin typeface="Söhne"/>
              </a:rPr>
              <a:t> A veces, se utiliza un círculo con una línea para indicar la clave primaria de una entidad. La clave primaria es un atributo único que identifica de manera única cada instancia de esa entidad en la base de datos. Este símbolo se coloca junto al atributo que actúa como clave primaria.</a:t>
            </a:r>
          </a:p>
          <a:p>
            <a:pPr algn="l">
              <a:buFont typeface="+mj-lt"/>
              <a:buAutoNum type="arabicPeriod"/>
            </a:pPr>
            <a:r>
              <a:rPr lang="es-ES" sz="1300" b="1" i="0" dirty="0">
                <a:solidFill>
                  <a:srgbClr val="D1D5DB"/>
                </a:solidFill>
                <a:effectLst/>
                <a:latin typeface="Söhne"/>
              </a:rPr>
              <a:t>Círculo con un Punto (Clave Parcial):</a:t>
            </a:r>
            <a:r>
              <a:rPr lang="es-ES" sz="1300" b="0" i="0" dirty="0">
                <a:solidFill>
                  <a:srgbClr val="D1D5DB"/>
                </a:solidFill>
                <a:effectLst/>
                <a:latin typeface="Söhne"/>
              </a:rPr>
              <a:t> Un círculo con un punto se utiliza para indicar una clave parcial, que es un atributo que, junto con otros, forma la clave primaria de una entidad. Este símbolo se coloca junto a los atributos que forman parte de la clave parcial.</a:t>
            </a:r>
          </a:p>
          <a:p>
            <a:endParaRPr lang="en-US" dirty="0"/>
          </a:p>
        </p:txBody>
      </p:sp>
    </p:spTree>
    <p:extLst>
      <p:ext uri="{BB962C8B-B14F-4D97-AF65-F5344CB8AC3E}">
        <p14:creationId xmlns:p14="http://schemas.microsoft.com/office/powerpoint/2010/main" val="278162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1138E-2D34-4A5B-B139-5CC9694CA71F}"/>
              </a:ext>
            </a:extLst>
          </p:cNvPr>
          <p:cNvSpPr>
            <a:spLocks noGrp="1"/>
          </p:cNvSpPr>
          <p:nvPr>
            <p:ph type="title"/>
          </p:nvPr>
        </p:nvSpPr>
        <p:spPr/>
        <p:txBody>
          <a:bodyPr>
            <a:normAutofit/>
          </a:bodyPr>
          <a:lstStyle/>
          <a:p>
            <a:r>
              <a:rPr lang="es-ES" dirty="0"/>
              <a:t>¿Qué es SQL Server y qué es SQL Server Management Studio?</a:t>
            </a:r>
            <a:endParaRPr lang="en-US" dirty="0"/>
          </a:p>
        </p:txBody>
      </p:sp>
      <p:sp>
        <p:nvSpPr>
          <p:cNvPr id="3" name="Marcador de contenido 2">
            <a:extLst>
              <a:ext uri="{FF2B5EF4-FFF2-40B4-BE49-F238E27FC236}">
                <a16:creationId xmlns:a16="http://schemas.microsoft.com/office/drawing/2014/main" id="{A441EE56-E146-4E9A-8622-15E9B7F3DCB6}"/>
              </a:ext>
            </a:extLst>
          </p:cNvPr>
          <p:cNvSpPr>
            <a:spLocks noGrp="1"/>
          </p:cNvSpPr>
          <p:nvPr>
            <p:ph idx="1"/>
          </p:nvPr>
        </p:nvSpPr>
        <p:spPr/>
        <p:txBody>
          <a:bodyPr/>
          <a:lstStyle/>
          <a:p>
            <a:r>
              <a:rPr lang="es-ES" b="0" i="0" dirty="0">
                <a:solidFill>
                  <a:srgbClr val="D1D5DB"/>
                </a:solidFill>
                <a:effectLst/>
                <a:latin typeface="Söhne"/>
              </a:rPr>
              <a:t>SQL Server es un sistema de gestión de bases de datos desarrollado por Microsoft, mientras que SQL Server Management Studio (SSMS) es una herramienta de administración y desarrollo que se utiliza para interactuar con bases de datos SQL Server de manera eficiente y conveniente.</a:t>
            </a:r>
            <a:endParaRPr lang="en-US" dirty="0"/>
          </a:p>
        </p:txBody>
      </p:sp>
    </p:spTree>
    <p:extLst>
      <p:ext uri="{BB962C8B-B14F-4D97-AF65-F5344CB8AC3E}">
        <p14:creationId xmlns:p14="http://schemas.microsoft.com/office/powerpoint/2010/main" val="248844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90F3A-03BA-4AC0-8ED0-FD2181DAB7D8}"/>
              </a:ext>
            </a:extLst>
          </p:cNvPr>
          <p:cNvSpPr>
            <a:spLocks noGrp="1"/>
          </p:cNvSpPr>
          <p:nvPr>
            <p:ph type="title"/>
          </p:nvPr>
        </p:nvSpPr>
        <p:spPr/>
        <p:txBody>
          <a:bodyPr/>
          <a:lstStyle/>
          <a:p>
            <a:r>
              <a:rPr lang="es-ES" dirty="0"/>
              <a:t>¿Cómo se crea una base de datos? </a:t>
            </a:r>
            <a:endParaRPr lang="en-US" dirty="0"/>
          </a:p>
        </p:txBody>
      </p:sp>
      <p:sp>
        <p:nvSpPr>
          <p:cNvPr id="3" name="Marcador de contenido 2">
            <a:extLst>
              <a:ext uri="{FF2B5EF4-FFF2-40B4-BE49-F238E27FC236}">
                <a16:creationId xmlns:a16="http://schemas.microsoft.com/office/drawing/2014/main" id="{BE5493EC-0BFB-462B-9E4C-268537D5044C}"/>
              </a:ext>
            </a:extLst>
          </p:cNvPr>
          <p:cNvSpPr>
            <a:spLocks noGrp="1"/>
          </p:cNvSpPr>
          <p:nvPr>
            <p:ph idx="1"/>
          </p:nvPr>
        </p:nvSpPr>
        <p:spPr>
          <a:xfrm>
            <a:off x="685801" y="2142067"/>
            <a:ext cx="10131425" cy="4303557"/>
          </a:xfrm>
        </p:spPr>
        <p:txBody>
          <a:bodyPr>
            <a:normAutofit fontScale="85000" lnSpcReduction="20000"/>
          </a:bodyPr>
          <a:lstStyle/>
          <a:p>
            <a:pPr algn="l">
              <a:buFont typeface="+mj-lt"/>
              <a:buAutoNum type="arabicPeriod"/>
            </a:pPr>
            <a:r>
              <a:rPr lang="es-ES" b="1" i="0" dirty="0">
                <a:solidFill>
                  <a:srgbClr val="D1D5DB"/>
                </a:solidFill>
                <a:effectLst/>
                <a:latin typeface="Söhne"/>
              </a:rPr>
              <a:t>Selecciona un DBMS:</a:t>
            </a:r>
            <a:r>
              <a:rPr lang="es-ES" b="0" i="0" dirty="0">
                <a:solidFill>
                  <a:srgbClr val="D1D5DB"/>
                </a:solidFill>
                <a:effectLst/>
                <a:latin typeface="Söhne"/>
              </a:rPr>
              <a:t> Elije un sistema de gestión de bases de datos que se adapte a tus necesidades y asegúrate de tenerlo instalado.</a:t>
            </a:r>
          </a:p>
          <a:p>
            <a:pPr algn="l">
              <a:buFont typeface="+mj-lt"/>
              <a:buAutoNum type="arabicPeriod"/>
            </a:pPr>
            <a:r>
              <a:rPr lang="es-ES" b="1" i="0" dirty="0">
                <a:solidFill>
                  <a:srgbClr val="D1D5DB"/>
                </a:solidFill>
                <a:effectLst/>
                <a:latin typeface="Söhne"/>
              </a:rPr>
              <a:t>Planifica tu base de datos:</a:t>
            </a:r>
            <a:r>
              <a:rPr lang="es-ES" b="0" i="0" dirty="0">
                <a:solidFill>
                  <a:srgbClr val="D1D5DB"/>
                </a:solidFill>
                <a:effectLst/>
                <a:latin typeface="Söhne"/>
              </a:rPr>
              <a:t> Define la estructura de tu base de datos, incluyendo las tablas, atributos y relaciones entre ellas.</a:t>
            </a:r>
          </a:p>
          <a:p>
            <a:pPr algn="l">
              <a:buFont typeface="+mj-lt"/>
              <a:buAutoNum type="arabicPeriod"/>
            </a:pPr>
            <a:r>
              <a:rPr lang="es-ES" b="1" i="0" dirty="0">
                <a:solidFill>
                  <a:srgbClr val="D1D5DB"/>
                </a:solidFill>
                <a:effectLst/>
                <a:latin typeface="Söhne"/>
              </a:rPr>
              <a:t>Inicia sesión en el DBMS:</a:t>
            </a:r>
            <a:r>
              <a:rPr lang="es-ES" b="0" i="0" dirty="0">
                <a:solidFill>
                  <a:srgbClr val="D1D5DB"/>
                </a:solidFill>
                <a:effectLst/>
                <a:latin typeface="Söhne"/>
              </a:rPr>
              <a:t> Abre la herramienta de administración del DBMS que estás usando.</a:t>
            </a:r>
          </a:p>
          <a:p>
            <a:pPr algn="l">
              <a:buFont typeface="+mj-lt"/>
              <a:buAutoNum type="arabicPeriod"/>
            </a:pPr>
            <a:r>
              <a:rPr lang="es-ES" b="1" i="0" dirty="0">
                <a:solidFill>
                  <a:srgbClr val="D1D5DB"/>
                </a:solidFill>
                <a:effectLst/>
                <a:latin typeface="Söhne"/>
              </a:rPr>
              <a:t>Crea una nueva base de datos:</a:t>
            </a:r>
            <a:r>
              <a:rPr lang="es-ES" b="0" i="0" dirty="0">
                <a:solidFill>
                  <a:srgbClr val="D1D5DB"/>
                </a:solidFill>
                <a:effectLst/>
                <a:latin typeface="Söhne"/>
              </a:rPr>
              <a:t> Usa comandos SQL o la interfaz gráfica para crear una nueva base de datos y asignarle un nombre.</a:t>
            </a:r>
          </a:p>
          <a:p>
            <a:pPr algn="l">
              <a:buFont typeface="+mj-lt"/>
              <a:buAutoNum type="arabicPeriod"/>
            </a:pPr>
            <a:r>
              <a:rPr lang="es-ES" b="1" i="0" dirty="0">
                <a:solidFill>
                  <a:srgbClr val="D1D5DB"/>
                </a:solidFill>
                <a:effectLst/>
                <a:latin typeface="Söhne"/>
              </a:rPr>
              <a:t>Define las tablas:</a:t>
            </a:r>
            <a:r>
              <a:rPr lang="es-ES" b="0" i="0" dirty="0">
                <a:solidFill>
                  <a:srgbClr val="D1D5DB"/>
                </a:solidFill>
                <a:effectLst/>
                <a:latin typeface="Söhne"/>
              </a:rPr>
              <a:t> Crea las tablas que compondrán la base de datos, especificando los nombres y atributos de cada tabla.</a:t>
            </a:r>
          </a:p>
          <a:p>
            <a:pPr algn="l">
              <a:buFont typeface="+mj-lt"/>
              <a:buAutoNum type="arabicPeriod"/>
            </a:pPr>
            <a:r>
              <a:rPr lang="es-ES" b="1" i="0" dirty="0">
                <a:solidFill>
                  <a:srgbClr val="D1D5DB"/>
                </a:solidFill>
                <a:effectLst/>
                <a:latin typeface="Söhne"/>
              </a:rPr>
              <a:t>Establece relaciones (si es necesario):</a:t>
            </a:r>
            <a:r>
              <a:rPr lang="es-ES" b="0" i="0" dirty="0">
                <a:solidFill>
                  <a:srgbClr val="D1D5DB"/>
                </a:solidFill>
                <a:effectLst/>
                <a:latin typeface="Söhne"/>
              </a:rPr>
              <a:t> Define relaciones entre tablas usando claves foráneas.</a:t>
            </a:r>
          </a:p>
          <a:p>
            <a:pPr algn="l">
              <a:buFont typeface="+mj-lt"/>
              <a:buAutoNum type="arabicPeriod"/>
            </a:pPr>
            <a:r>
              <a:rPr lang="es-ES" b="1" i="0" dirty="0">
                <a:solidFill>
                  <a:srgbClr val="D1D5DB"/>
                </a:solidFill>
                <a:effectLst/>
                <a:latin typeface="Söhne"/>
              </a:rPr>
              <a:t>Inserta datos (opcional):</a:t>
            </a:r>
            <a:r>
              <a:rPr lang="es-ES" b="0" i="0" dirty="0">
                <a:solidFill>
                  <a:srgbClr val="D1D5DB"/>
                </a:solidFill>
                <a:effectLst/>
                <a:latin typeface="Söhne"/>
              </a:rPr>
              <a:t> Inserta registros iniciales si deseas poblar la base de datos con datos iniciales.</a:t>
            </a:r>
          </a:p>
          <a:p>
            <a:pPr algn="l">
              <a:buFont typeface="+mj-lt"/>
              <a:buAutoNum type="arabicPeriod"/>
            </a:pPr>
            <a:r>
              <a:rPr lang="es-ES" b="1" i="0" dirty="0">
                <a:solidFill>
                  <a:srgbClr val="D1D5DB"/>
                </a:solidFill>
                <a:effectLst/>
                <a:latin typeface="Söhne"/>
              </a:rPr>
              <a:t>Realiza pruebas:</a:t>
            </a:r>
            <a:r>
              <a:rPr lang="es-ES" b="0" i="0" dirty="0">
                <a:solidFill>
                  <a:srgbClr val="D1D5DB"/>
                </a:solidFill>
                <a:effectLst/>
                <a:latin typeface="Söhne"/>
              </a:rPr>
              <a:t> Verifica que la base de datos funcione correctamente mediante consultas y pruebas.</a:t>
            </a:r>
          </a:p>
          <a:p>
            <a:pPr algn="l">
              <a:buFont typeface="+mj-lt"/>
              <a:buAutoNum type="arabicPeriod"/>
            </a:pPr>
            <a:r>
              <a:rPr lang="es-ES" b="1" i="0" dirty="0">
                <a:solidFill>
                  <a:srgbClr val="D1D5DB"/>
                </a:solidFill>
                <a:effectLst/>
                <a:latin typeface="Söhne"/>
              </a:rPr>
              <a:t>Implementa la base de datos:</a:t>
            </a:r>
            <a:r>
              <a:rPr lang="es-ES" b="0" i="0" dirty="0">
                <a:solidFill>
                  <a:srgbClr val="D1D5DB"/>
                </a:solidFill>
                <a:effectLst/>
                <a:latin typeface="Söhne"/>
              </a:rPr>
              <a:t> Implementa la base de datos en tu aplicación, sitio web u otro sistema donde necesites acceder a los datos almacenados.</a:t>
            </a:r>
          </a:p>
          <a:p>
            <a:pPr algn="l"/>
            <a:r>
              <a:rPr lang="es-ES" b="0" i="0" dirty="0">
                <a:solidFill>
                  <a:srgbClr val="D1D5DB"/>
                </a:solidFill>
                <a:effectLst/>
                <a:latin typeface="Söhne"/>
              </a:rPr>
              <a:t>Recuerda que los detalles específicos pueden variar según el sistema de gestión de bases de datos (DBMS) que utilices, por lo que consulta la documentación correspondiente para obtener instrucciones detalladas. La planificación y ejecución cuidadosa son clave para garantizar la integridad y el rendimiento de tus datos.</a:t>
            </a:r>
          </a:p>
          <a:p>
            <a:endParaRPr lang="en-US" dirty="0"/>
          </a:p>
        </p:txBody>
      </p:sp>
    </p:spTree>
    <p:extLst>
      <p:ext uri="{BB962C8B-B14F-4D97-AF65-F5344CB8AC3E}">
        <p14:creationId xmlns:p14="http://schemas.microsoft.com/office/powerpoint/2010/main" val="98869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EB5E4-6414-4157-982E-CCD26EB0C46E}"/>
              </a:ext>
            </a:extLst>
          </p:cNvPr>
          <p:cNvSpPr>
            <a:spLocks noGrp="1"/>
          </p:cNvSpPr>
          <p:nvPr>
            <p:ph type="title"/>
          </p:nvPr>
        </p:nvSpPr>
        <p:spPr/>
        <p:txBody>
          <a:bodyPr/>
          <a:lstStyle/>
          <a:p>
            <a:r>
              <a:rPr lang="es-ES" dirty="0"/>
              <a:t>¿Para qué sirve el comando USE? </a:t>
            </a:r>
            <a:endParaRPr lang="en-US" dirty="0"/>
          </a:p>
        </p:txBody>
      </p:sp>
      <p:sp>
        <p:nvSpPr>
          <p:cNvPr id="3" name="Marcador de contenido 2">
            <a:extLst>
              <a:ext uri="{FF2B5EF4-FFF2-40B4-BE49-F238E27FC236}">
                <a16:creationId xmlns:a16="http://schemas.microsoft.com/office/drawing/2014/main" id="{D3DA43E5-0075-4346-BA62-07F14D3EC9DB}"/>
              </a:ext>
            </a:extLst>
          </p:cNvPr>
          <p:cNvSpPr>
            <a:spLocks noGrp="1"/>
          </p:cNvSpPr>
          <p:nvPr>
            <p:ph idx="1"/>
          </p:nvPr>
        </p:nvSpPr>
        <p:spPr/>
        <p:txBody>
          <a:bodyPr/>
          <a:lstStyle/>
          <a:p>
            <a:r>
              <a:rPr lang="es-ES" dirty="0"/>
              <a:t>El comando USE se utiliza en sistemas de gestión de bases de datos relacionales (DBMS) para cambiar el contexto y seleccionar una base de datos específica en la que se ejecutarán consultas y comandos posteriores. Esto simplifica la escritura de consultas y operaciones, ya que permite trabajar directamente con tablas dentro de la base de datos seleccionada sin necesidad de especificar el nombre de la base de datos en cada consulta. Su uso varía según el DBMS específico que estés utilizando, por lo que es importante consultar la documentación correspondiente para obtener instrucciones precisas.</a:t>
            </a:r>
            <a:endParaRPr lang="en-US" dirty="0"/>
          </a:p>
        </p:txBody>
      </p:sp>
    </p:spTree>
    <p:extLst>
      <p:ext uri="{BB962C8B-B14F-4D97-AF65-F5344CB8AC3E}">
        <p14:creationId xmlns:p14="http://schemas.microsoft.com/office/powerpoint/2010/main" val="270513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B3DAC-7320-4185-8735-7A5E39051494}"/>
              </a:ext>
            </a:extLst>
          </p:cNvPr>
          <p:cNvSpPr>
            <a:spLocks noGrp="1"/>
          </p:cNvSpPr>
          <p:nvPr>
            <p:ph type="title"/>
          </p:nvPr>
        </p:nvSpPr>
        <p:spPr/>
        <p:txBody>
          <a:bodyPr/>
          <a:lstStyle/>
          <a:p>
            <a:r>
              <a:rPr lang="es-ES" dirty="0"/>
              <a:t>Crear una tabla cualquiera con 3 columnas y su </a:t>
            </a:r>
            <a:r>
              <a:rPr lang="es-ES" dirty="0" err="1"/>
              <a:t>primary</a:t>
            </a:r>
            <a:r>
              <a:rPr lang="es-ES" dirty="0"/>
              <a:t> </a:t>
            </a:r>
            <a:r>
              <a:rPr lang="es-ES" dirty="0" err="1"/>
              <a:t>key</a:t>
            </a:r>
            <a:r>
              <a:rPr lang="es-ES" dirty="0"/>
              <a:t>.</a:t>
            </a:r>
            <a:endParaRPr lang="en-US" dirty="0"/>
          </a:p>
        </p:txBody>
      </p:sp>
      <p:sp>
        <p:nvSpPr>
          <p:cNvPr id="3" name="Marcador de contenido 2">
            <a:extLst>
              <a:ext uri="{FF2B5EF4-FFF2-40B4-BE49-F238E27FC236}">
                <a16:creationId xmlns:a16="http://schemas.microsoft.com/office/drawing/2014/main" id="{531AA436-3269-4918-94D4-0B68455A48A1}"/>
              </a:ext>
            </a:extLst>
          </p:cNvPr>
          <p:cNvSpPr>
            <a:spLocks noGrp="1"/>
          </p:cNvSpPr>
          <p:nvPr>
            <p:ph idx="1"/>
          </p:nvPr>
        </p:nvSpPr>
        <p:spPr/>
        <p:txBody>
          <a:bodyPr/>
          <a:lstStyle/>
          <a:p>
            <a:r>
              <a:rPr lang="en-US" dirty="0"/>
              <a:t>CREATE TABLE </a:t>
            </a:r>
            <a:r>
              <a:rPr lang="en-US" dirty="0" err="1"/>
              <a:t>Ejemplo</a:t>
            </a:r>
            <a:r>
              <a:rPr lang="en-US" dirty="0"/>
              <a:t> (</a:t>
            </a:r>
          </a:p>
          <a:p>
            <a:r>
              <a:rPr lang="en-US" dirty="0"/>
              <a:t>    ID INT AUTO_INCREMENT PRIMARY KEY,</a:t>
            </a:r>
          </a:p>
          <a:p>
            <a:r>
              <a:rPr lang="en-US" dirty="0"/>
              <a:t>    </a:t>
            </a:r>
            <a:r>
              <a:rPr lang="en-US" dirty="0" err="1"/>
              <a:t>Nombre</a:t>
            </a:r>
            <a:r>
              <a:rPr lang="en-US" dirty="0"/>
              <a:t> VARCHAR(50),</a:t>
            </a:r>
          </a:p>
          <a:p>
            <a:r>
              <a:rPr lang="en-US" dirty="0"/>
              <a:t>    </a:t>
            </a:r>
            <a:r>
              <a:rPr lang="en-US" dirty="0" err="1"/>
              <a:t>Edad</a:t>
            </a:r>
            <a:r>
              <a:rPr lang="en-US" dirty="0"/>
              <a:t> INT</a:t>
            </a:r>
          </a:p>
          <a:p>
            <a:r>
              <a:rPr lang="en-US" dirty="0"/>
              <a:t>);</a:t>
            </a:r>
          </a:p>
          <a:p>
            <a:endParaRPr lang="en-US" dirty="0"/>
          </a:p>
        </p:txBody>
      </p:sp>
    </p:spTree>
    <p:extLst>
      <p:ext uri="{BB962C8B-B14F-4D97-AF65-F5344CB8AC3E}">
        <p14:creationId xmlns:p14="http://schemas.microsoft.com/office/powerpoint/2010/main" val="1944790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{695E1E9B-1DA7-4F1F-A348-BC5CBE119CDB}tf03457452</Template>
  <TotalTime>213</TotalTime>
  <Words>1611</Words>
  <Application>Microsoft Office PowerPoint</Application>
  <PresentationFormat>Panorámica</PresentationFormat>
  <Paragraphs>52</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Söhne</vt:lpstr>
      <vt:lpstr>Celestial</vt:lpstr>
      <vt:lpstr>Base de datos </vt:lpstr>
      <vt:lpstr>BASE DE DATOS </vt:lpstr>
      <vt:lpstr>¿A que se refiere cuando se habla de bases de datos relacionales?</vt:lpstr>
      <vt:lpstr>¿Qué es el modelo entidad relación y/o diagrama entidad relación? </vt:lpstr>
      <vt:lpstr>¿Cuáles son las figuras que representan a un diagrama entidad relación? Explique cada una de ellas.</vt:lpstr>
      <vt:lpstr>¿Qué es SQL Server y qué es SQL Server Management Studio?</vt:lpstr>
      <vt:lpstr>¿Cómo se crea una base de datos? </vt:lpstr>
      <vt:lpstr>¿Para qué sirve el comando USE? </vt:lpstr>
      <vt:lpstr>Crear una tabla cualquiera con 3 columnas y su primary key.</vt:lpstr>
      <vt:lpstr>Insertar 3 registros a la tabla creada anteriormente.</vt:lpstr>
      <vt:lpstr>¿Cómo se elimina una tabla?</vt:lpstr>
      <vt:lpstr>Crear el diseño para un estudiante </vt:lpstr>
      <vt:lpstr>Crear el diseño para una UNIVERSIDAD</vt:lpstr>
      <vt:lpstr>Pollos copa</vt:lpstr>
      <vt:lpstr>Empresa de vehiculos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Luis Fernando Mamani Choque</dc:creator>
  <cp:lastModifiedBy>Luis Fernando Mamani Choque</cp:lastModifiedBy>
  <cp:revision>11</cp:revision>
  <dcterms:created xsi:type="dcterms:W3CDTF">2023-09-11T03:45:38Z</dcterms:created>
  <dcterms:modified xsi:type="dcterms:W3CDTF">2023-09-12T02:36:56Z</dcterms:modified>
</cp:coreProperties>
</file>