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9" r:id="rId6"/>
    <p:sldId id="262" r:id="rId7"/>
    <p:sldId id="270" r:id="rId8"/>
    <p:sldId id="264" r:id="rId9"/>
    <p:sldId id="272" r:id="rId10"/>
    <p:sldId id="271" r:id="rId11"/>
    <p:sldId id="265" r:id="rId12"/>
    <p:sldId id="276" r:id="rId13"/>
    <p:sldId id="269" r:id="rId14"/>
    <p:sldId id="273" r:id="rId15"/>
    <p:sldId id="27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600"/>
    <a:srgbClr val="7EA9CA"/>
    <a:srgbClr val="F35822"/>
    <a:srgbClr val="FF9300"/>
    <a:srgbClr val="52585F"/>
    <a:srgbClr val="2A292A"/>
    <a:srgbClr val="373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B6FF6-567F-4140-989E-B9D97A80FFE8}" v="84" dt="2018-06-28T19:31:27.882"/>
    <p1510:client id="{010D3E17-5870-46E7-A3EF-A32914475F0D}" v="66" dt="2018-06-28T19:26:44.949"/>
    <p1510:client id="{2BD066E7-83E3-4A39-8CD9-7D06B45B85A4}" v="139" dt="2018-06-28T19:26:39.362"/>
    <p1510:client id="{25101DD4-06C3-402C-BF71-45A7E2B02919}" v="159" dt="2018-06-28T16:28:16.585"/>
    <p1510:client id="{079B8FF7-0E9E-4947-9414-3380C9204EF3}" v="293" dt="2018-06-28T19:05:11.305"/>
    <p1510:client id="{169DE3F1-F027-44A9-838A-C1769A152C0D}" v="481" dt="2018-06-28T19:24:39.343"/>
    <p1510:client id="{335D88D2-70C8-469C-A50E-4B5F41E91F5E}" v="9" dt="2018-06-28T19:35:28.258"/>
    <p1510:client id="{8B9EBB33-EDC3-4E08-BAE5-B3E465C9B906}" v="1048" dt="2018-06-28T21:09:40.268"/>
    <p1510:client id="{3D629598-04D2-48A3-A95F-FEB12280F91C}" v="1" dt="2018-06-28T19:35:29.708"/>
    <p1510:client id="{04159EE1-6F01-4D19-8CF4-474FB8B84548}" v="12" dt="2018-06-28T19:47:33.564"/>
    <p1510:client id="{D0847418-2005-4288-A46E-0D578AAE885A}" v="337" dt="2018-06-28T21:03:27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6994AD-93F7-5F49-87A2-C91CB309113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42BC88A-F8C2-B841-A466-EE814253A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9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7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BC88A-F8C2-B841-A466-EE814253A7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420256"/>
          </a:xfrm>
          <a:prstGeom prst="rect">
            <a:avLst/>
          </a:prstGeom>
          <a:solidFill>
            <a:srgbClr val="F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6343" y="2609413"/>
            <a:ext cx="5655013" cy="823169"/>
          </a:xfrm>
        </p:spPr>
        <p:txBody>
          <a:bodyPr lIns="0" tIns="0" rIns="0" bIns="0" anchor="t" anchorCtr="0">
            <a:noAutofit/>
          </a:bodyPr>
          <a:lstStyle>
            <a:lvl1pPr algn="l">
              <a:defRPr sz="3200" b="0" i="0" spc="-15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6343" y="3602038"/>
            <a:ext cx="4318000" cy="58533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059" y="229200"/>
            <a:ext cx="1857829" cy="574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646" y="6561322"/>
            <a:ext cx="2085731" cy="155612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6F2AF1C8-17F6-4008-B713-0674CAA2E4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615" y="6487755"/>
            <a:ext cx="1686603" cy="263515"/>
          </a:xfrm>
          <a:prstGeom prst="rect">
            <a:avLst/>
          </a:prstGeom>
        </p:spPr>
      </p:pic>
      <p:pic>
        <p:nvPicPr>
          <p:cNvPr id="15" name="Picture 14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B8C6BDD3-F008-46F8-A8FC-7865D27BC3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0387" y="5886282"/>
            <a:ext cx="177334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10439400" cy="810532"/>
          </a:xfrm>
        </p:spPr>
        <p:txBody>
          <a:bodyPr lIns="0" tIns="0" rIns="0" bIns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10515600" cy="4351338"/>
          </a:xfrm>
        </p:spPr>
        <p:txBody>
          <a:bodyPr lIns="0" tIns="0" rIns="0" bIns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Recommendations for assessment factors and instrumentations that are implementable in the near, mid, and long term. 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8686" y="6466729"/>
            <a:ext cx="965200" cy="298558"/>
          </a:xfrm>
          <a:prstGeom prst="rect">
            <a:avLst/>
          </a:prstGeom>
        </p:spPr>
      </p:pic>
      <p:pic>
        <p:nvPicPr>
          <p:cNvPr id="10" name="Picture 9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12FD2B46-54BC-4FC1-B1E1-3989C23D02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004" y="5673916"/>
            <a:ext cx="1929884" cy="1492678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6B6504F9-2441-4DE5-9E44-7A6C009157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615" y="6487755"/>
            <a:ext cx="1686603" cy="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52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14" y="365126"/>
            <a:ext cx="10439400" cy="810532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1825625"/>
            <a:ext cx="10515600" cy="4351338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6F9AC05-1088-4457-B72D-ED718497FD1E}"/>
              </a:ext>
            </a:extLst>
          </p:cNvPr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112C14-DC02-407B-A7C2-04CC8B4CBC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8686" y="6466729"/>
            <a:ext cx="965200" cy="298558"/>
          </a:xfrm>
          <a:prstGeom prst="rect">
            <a:avLst/>
          </a:prstGeom>
        </p:spPr>
      </p:pic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71162E5C-F067-4836-8809-CD5D330263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004" y="5789526"/>
            <a:ext cx="1929884" cy="1492678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B3E26534-BF69-444E-BC8D-4D06ED7F73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615" y="6487755"/>
            <a:ext cx="1686603" cy="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14" y="365126"/>
            <a:ext cx="10439400" cy="810532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4" y="1825625"/>
            <a:ext cx="10515600" cy="4351338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" y="6420255"/>
            <a:ext cx="12192000" cy="437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8686" y="6466729"/>
            <a:ext cx="965200" cy="298558"/>
          </a:xfrm>
          <a:prstGeom prst="rect">
            <a:avLst/>
          </a:prstGeom>
        </p:spPr>
      </p:pic>
      <p:pic>
        <p:nvPicPr>
          <p:cNvPr id="10" name="Picture 9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AED539C3-63D5-4D48-B6A0-3A92A82946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004" y="5789526"/>
            <a:ext cx="1929884" cy="1492678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764CD4B6-5F19-4CFE-A31E-2205D31EC6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615" y="6487755"/>
            <a:ext cx="1686603" cy="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1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0068" y="428468"/>
            <a:ext cx="8873305" cy="504212"/>
          </a:xfrm>
        </p:spPr>
        <p:txBody>
          <a:bodyPr/>
          <a:lstStyle/>
          <a:p>
            <a:pPr algn="ctr"/>
            <a:r>
              <a:rPr lang="en-US" sz="3800" b="1" dirty="0">
                <a:solidFill>
                  <a:srgbClr val="000000"/>
                </a:solidFill>
              </a:rPr>
              <a:t>Data Science Intern Team "Cyber </a:t>
            </a:r>
            <a:r>
              <a:rPr lang="en-US" sz="3800" b="1" dirty="0" err="1">
                <a:solidFill>
                  <a:srgbClr val="000000"/>
                </a:solidFill>
              </a:rPr>
              <a:t>Algo</a:t>
            </a:r>
            <a:r>
              <a:rPr lang="en-US" sz="3800" b="1" dirty="0">
                <a:solidFill>
                  <a:srgbClr val="000000"/>
                </a:solidFill>
              </a:rPr>
              <a:t>"</a:t>
            </a:r>
            <a:br>
              <a:rPr lang="en-US" sz="3800" b="1" dirty="0">
                <a:solidFill>
                  <a:srgbClr val="000000"/>
                </a:solidFill>
              </a:rPr>
            </a:br>
            <a:r>
              <a:rPr lang="en-US" sz="3800" b="1" dirty="0">
                <a:solidFill>
                  <a:srgbClr val="000000"/>
                </a:solidFill>
              </a:rPr>
              <a:t/>
            </a:r>
            <a:br>
              <a:rPr lang="en-US" sz="3800" b="1" dirty="0">
                <a:solidFill>
                  <a:srgbClr val="000000"/>
                </a:solidFill>
              </a:rPr>
            </a:b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50D4E6-ED7B-4B36-80E8-D1361318E68E}"/>
              </a:ext>
            </a:extLst>
          </p:cNvPr>
          <p:cNvSpPr txBox="1"/>
          <p:nvPr/>
        </p:nvSpPr>
        <p:spPr>
          <a:xfrm>
            <a:off x="7856540" y="2149744"/>
            <a:ext cx="4825791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Steven </a:t>
            </a:r>
            <a:r>
              <a:rPr lang="en-US" sz="3200" dirty="0" err="1">
                <a:cs typeface="Calibri"/>
              </a:rPr>
              <a:t>Serisky</a:t>
            </a:r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Jonathan Osborne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cs typeface="Calibri"/>
              </a:rPr>
              <a:t>Luis Fernandez Jr.</a:t>
            </a:r>
            <a:endParaRPr lang="en-US" dirty="0"/>
          </a:p>
          <a:p>
            <a:r>
              <a:rPr lang="en-US" sz="3200" dirty="0" err="1">
                <a:cs typeface="Calibri"/>
              </a:rPr>
              <a:t>Vamsi</a:t>
            </a:r>
            <a:r>
              <a:rPr lang="en-US" sz="3200" dirty="0">
                <a:cs typeface="Calibri"/>
              </a:rPr>
              <a:t> Krishna </a:t>
            </a:r>
            <a:r>
              <a:rPr lang="en-US" sz="3200" dirty="0" err="1">
                <a:cs typeface="Calibri"/>
              </a:rPr>
              <a:t>Vandana</a:t>
            </a:r>
            <a:r>
              <a:rPr lang="en-US" sz="3200" dirty="0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r>
              <a:rPr lang="en-US" sz="3200" dirty="0">
                <a:cs typeface="Calibri"/>
              </a:rPr>
              <a:t>Dane Smith   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5281BE-99CA-4D94-95FE-2233042AFA50}"/>
              </a:ext>
            </a:extLst>
          </p:cNvPr>
          <p:cNvSpPr txBox="1"/>
          <p:nvPr/>
        </p:nvSpPr>
        <p:spPr>
          <a:xfrm>
            <a:off x="-490331" y="2149744"/>
            <a:ext cx="4975216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Introduction </a:t>
            </a:r>
          </a:p>
          <a:p>
            <a:pPr lvl="0" algn="r"/>
            <a:r>
              <a:rPr lang="en-US" sz="3200" dirty="0">
                <a:solidFill>
                  <a:prstClr val="black"/>
                </a:solidFill>
                <a:cs typeface="Calibri"/>
              </a:rPr>
              <a:t>Feature Selection </a:t>
            </a:r>
            <a:endParaRPr lang="en-US" dirty="0"/>
          </a:p>
          <a:p>
            <a:pPr algn="r"/>
            <a:r>
              <a:rPr lang="en-US" sz="3200" dirty="0">
                <a:cs typeface="Calibri"/>
              </a:rPr>
              <a:t>Data Extraction</a:t>
            </a:r>
          </a:p>
          <a:p>
            <a:pPr algn="r"/>
            <a:r>
              <a:rPr lang="en-US" sz="3200" dirty="0">
                <a:cs typeface="Calibri"/>
              </a:rPr>
              <a:t>Machine Learning</a:t>
            </a:r>
          </a:p>
          <a:p>
            <a:pPr algn="r"/>
            <a:r>
              <a:rPr lang="en-US" sz="3200" dirty="0">
                <a:cs typeface="Calibri"/>
              </a:rPr>
              <a:t>Conclusion </a:t>
            </a:r>
            <a:endParaRPr lang="en-US" dirty="0"/>
          </a:p>
        </p:txBody>
      </p:sp>
      <p:pic>
        <p:nvPicPr>
          <p:cNvPr id="1026" name="Picture 2" descr="https://d30y9cdsu7xlg0.cloudfront.net/png/1119898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16" y="2149745"/>
            <a:ext cx="2390993" cy="255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752" y="308152"/>
            <a:ext cx="5584674" cy="504212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What We Learned | Data is Key</a:t>
            </a:r>
            <a:br>
              <a:rPr lang="en-US" sz="3600" b="1" dirty="0" smtClean="0">
                <a:solidFill>
                  <a:srgbClr val="000000"/>
                </a:solidFill>
              </a:rPr>
            </a:br>
            <a:r>
              <a:rPr lang="en-US" sz="3600" b="1" dirty="0" smtClean="0">
                <a:solidFill>
                  <a:srgbClr val="000000"/>
                </a:solidFill>
              </a:rPr>
              <a:t/>
            </a:r>
            <a:br>
              <a:rPr lang="en-US" sz="3600" b="1" dirty="0" smtClean="0">
                <a:solidFill>
                  <a:srgbClr val="000000"/>
                </a:solidFill>
              </a:rPr>
            </a:br>
            <a:r>
              <a:rPr lang="en-US" sz="3600" b="1" dirty="0" smtClean="0">
                <a:solidFill>
                  <a:srgbClr val="000000"/>
                </a:solidFill>
              </a:rPr>
              <a:t/>
            </a:r>
            <a:br>
              <a:rPr lang="en-US" sz="3600" b="1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50D4E6-ED7B-4B36-80E8-D1361318E68E}"/>
              </a:ext>
            </a:extLst>
          </p:cNvPr>
          <p:cNvSpPr txBox="1"/>
          <p:nvPr/>
        </p:nvSpPr>
        <p:spPr>
          <a:xfrm>
            <a:off x="3130062" y="2913185"/>
            <a:ext cx="68462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D18E7-A7AB-4F46-8995-56B3CF591B7C}"/>
              </a:ext>
            </a:extLst>
          </p:cNvPr>
          <p:cNvSpPr txBox="1"/>
          <p:nvPr/>
        </p:nvSpPr>
        <p:spPr>
          <a:xfrm>
            <a:off x="1909809" y="1117334"/>
            <a:ext cx="8798477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Relevant and sorted data is a must for training any algorithm</a:t>
            </a:r>
            <a:endParaRPr lang="en-US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The machine learning model is only as smart as you teach it to be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Machine learning models work best when provided with a specific problem</a:t>
            </a:r>
          </a:p>
          <a:p>
            <a:endParaRPr lang="en-US" sz="3200" dirty="0">
              <a:cs typeface="Calibri"/>
            </a:endParaRPr>
          </a:p>
        </p:txBody>
      </p:sp>
      <p:pic>
        <p:nvPicPr>
          <p:cNvPr id="5122" name="Picture 2" descr="http://www.wellnessarchitects.com.au/wp-content/uploads/open-data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37" y="4388994"/>
            <a:ext cx="5496196" cy="164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A5669-B7B0-4C81-8920-22AD906B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923" y="336781"/>
            <a:ext cx="6216485" cy="823169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What We Wish We could Have Done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85B65F-48D8-4F16-83BB-C0E090D5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603" y="1518424"/>
            <a:ext cx="9491578" cy="3593227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Analyze packet payloads to better spot individually malicious packets</a:t>
            </a:r>
            <a:endParaRPr lang="en-US" dirty="0"/>
          </a:p>
          <a:p>
            <a:pPr marL="457200" indent="-457200"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Analyze packet flows to identify common attacks</a:t>
            </a:r>
          </a:p>
          <a:p>
            <a:pPr marL="457200" indent="-457200"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Check http requests, and TLS handshakes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7" y="3953915"/>
            <a:ext cx="2219116" cy="2219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408" y="3953915"/>
            <a:ext cx="2219116" cy="22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519C49BF-961E-4053-970B-BAEAA87F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74" y="1373783"/>
            <a:ext cx="3736694" cy="374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752" y="308152"/>
            <a:ext cx="5584674" cy="504212"/>
          </a:xfrm>
        </p:spPr>
        <p:txBody>
          <a:bodyPr/>
          <a:lstStyle/>
          <a:p>
            <a:r>
              <a:rPr lang="en-US" sz="3800" b="1" dirty="0">
                <a:solidFill>
                  <a:srgbClr val="000000"/>
                </a:solidFill>
              </a:rPr>
              <a:t>Introduction | 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50D4E6-ED7B-4B36-80E8-D1361318E68E}"/>
              </a:ext>
            </a:extLst>
          </p:cNvPr>
          <p:cNvSpPr txBox="1"/>
          <p:nvPr/>
        </p:nvSpPr>
        <p:spPr>
          <a:xfrm>
            <a:off x="1088858" y="2242235"/>
            <a:ext cx="7701568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cs typeface="Calibri"/>
              </a:rPr>
              <a:t>Create a machine learning algorithm to identify anomalous or adversary actions with cyber (configuration and packet data) </a:t>
            </a:r>
          </a:p>
          <a:p>
            <a:pPr algn="ctr"/>
            <a:endParaRPr lang="en-US" sz="3200" dirty="0">
              <a:cs typeface="Calibri"/>
            </a:endParaRPr>
          </a:p>
        </p:txBody>
      </p:sp>
      <p:pic>
        <p:nvPicPr>
          <p:cNvPr id="2052" name="Picture 4" descr="https://cdn0.iconfinder.com/data/icons/big-data-3-1/128/Machine-Learning-algorithms-analyze-computers-technological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57" y="3273287"/>
            <a:ext cx="2962482" cy="29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0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752" y="308152"/>
            <a:ext cx="5584674" cy="504212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</a:rPr>
              <a:t>Introduction | CRISP - DM  Model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50D4E6-ED7B-4B36-80E8-D1361318E68E}"/>
              </a:ext>
            </a:extLst>
          </p:cNvPr>
          <p:cNvSpPr txBox="1"/>
          <p:nvPr/>
        </p:nvSpPr>
        <p:spPr>
          <a:xfrm>
            <a:off x="3130062" y="2913185"/>
            <a:ext cx="6846275" cy="8002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D18E7-A7AB-4F46-8995-56B3CF591B7C}"/>
              </a:ext>
            </a:extLst>
          </p:cNvPr>
          <p:cNvSpPr txBox="1"/>
          <p:nvPr/>
        </p:nvSpPr>
        <p:spPr>
          <a:xfrm>
            <a:off x="3130062" y="1981200"/>
            <a:ext cx="60960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>
              <a:latin typeface="Calibri Light"/>
              <a:cs typeface="Calibri Ligh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3A24B32-1F93-4CB0-A49E-1922F7EC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529" y="1180573"/>
            <a:ext cx="4947138" cy="473205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CEEB4BD-98F9-497C-9731-F7DC32394F87}"/>
              </a:ext>
            </a:extLst>
          </p:cNvPr>
          <p:cNvCxnSpPr/>
          <p:nvPr/>
        </p:nvCxnSpPr>
        <p:spPr>
          <a:xfrm flipH="1" flipV="1">
            <a:off x="4498692" y="3919961"/>
            <a:ext cx="754283" cy="1159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1737" y="213475"/>
            <a:ext cx="8071848" cy="547321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cs typeface="Calibri"/>
              </a:rPr>
              <a:t>Feature Selection | </a:t>
            </a:r>
            <a:r>
              <a:rPr lang="en-US" sz="3600" b="1" dirty="0">
                <a:solidFill>
                  <a:srgbClr val="000000"/>
                </a:solidFill>
              </a:rPr>
              <a:t>Visualization &amp;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1123950"/>
            <a:ext cx="72485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911" y="308152"/>
            <a:ext cx="10049724" cy="878528"/>
          </a:xfrm>
        </p:spPr>
        <p:txBody>
          <a:bodyPr/>
          <a:lstStyle/>
          <a:p>
            <a:r>
              <a:rPr lang="en-US" sz="3600" b="1">
                <a:solidFill>
                  <a:srgbClr val="000000"/>
                </a:solidFill>
              </a:rPr>
              <a:t>Feature Selection | Data Extract and Understanding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D18E7-A7AB-4F46-8995-56B3CF591B7C}"/>
              </a:ext>
            </a:extLst>
          </p:cNvPr>
          <p:cNvSpPr txBox="1"/>
          <p:nvPr/>
        </p:nvSpPr>
        <p:spPr>
          <a:xfrm>
            <a:off x="7944752" y="1097648"/>
            <a:ext cx="2805724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IP Source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IP Destination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Source Port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Destination Port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NS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CWR</a:t>
            </a:r>
            <a:endParaRPr lang="en-US" sz="240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ECN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URG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ACK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PUSH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RESET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</a:rPr>
              <a:t>SYN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</a:rPr>
              <a:t>TCP Flag FIN</a:t>
            </a:r>
            <a:endParaRPr lang="en-US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2DCE4C-CD6A-4317-9F44-C304811D97F5}"/>
              </a:ext>
            </a:extLst>
          </p:cNvPr>
          <p:cNvSpPr txBox="1"/>
          <p:nvPr/>
        </p:nvSpPr>
        <p:spPr>
          <a:xfrm>
            <a:off x="397144" y="2068712"/>
            <a:ext cx="7253494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Created Python Script to read all JSON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Identified 740 Unique Identifiers from Safe house Data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cs typeface="Calibri"/>
              </a:rPr>
              <a:t>Selected 13 Features out of the 740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cs typeface="Calibri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B946804-65E4-4F5D-9C80-1F14BFCA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54" y="-295"/>
            <a:ext cx="6633409" cy="63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4737" y="308152"/>
            <a:ext cx="7496358" cy="50421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Data Extraction | Preparation</a:t>
            </a:r>
            <a:br>
              <a:rPr lang="en-US" sz="3600" b="1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50D4E6-ED7B-4B36-80E8-D1361318E68E}"/>
              </a:ext>
            </a:extLst>
          </p:cNvPr>
          <p:cNvSpPr txBox="1"/>
          <p:nvPr/>
        </p:nvSpPr>
        <p:spPr>
          <a:xfrm>
            <a:off x="3130062" y="2913185"/>
            <a:ext cx="6846275" cy="8002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D18E7-A7AB-4F46-8995-56B3CF591B7C}"/>
              </a:ext>
            </a:extLst>
          </p:cNvPr>
          <p:cNvSpPr txBox="1"/>
          <p:nvPr/>
        </p:nvSpPr>
        <p:spPr>
          <a:xfrm>
            <a:off x="392213" y="818310"/>
            <a:ext cx="8566257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32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The Safe House Data is large and unclear</a:t>
            </a:r>
          </a:p>
          <a:p>
            <a:pPr marL="457200" lvl="0" indent="-457200"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cs typeface="Calibri"/>
              </a:rPr>
              <a:t>Discovery of miners related to Crypto-Currency</a:t>
            </a:r>
            <a:endParaRPr lang="en-US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Refocus and Narrowed the scope to a new Data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"Normal" and "Malicious" Dataset discovered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New extraction needed for training</a:t>
            </a:r>
            <a:endParaRPr lang="en-US" dirty="0"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46" y="3419346"/>
            <a:ext cx="4367627" cy="29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5752" y="308152"/>
            <a:ext cx="7456252" cy="504212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</a:rPr>
              <a:t>Data Extraction| </a:t>
            </a:r>
            <a:r>
              <a:rPr lang="en-US" sz="3600" b="1" dirty="0" err="1">
                <a:solidFill>
                  <a:srgbClr val="000000"/>
                </a:solidFill>
              </a:rPr>
              <a:t>WireShark</a:t>
            </a:r>
            <a:r>
              <a:rPr lang="en-US" sz="3600" b="1" dirty="0">
                <a:solidFill>
                  <a:srgbClr val="000000"/>
                </a:solidFill>
              </a:rPr>
              <a:t> &amp; </a:t>
            </a:r>
            <a:r>
              <a:rPr lang="en-US" sz="3600" b="1" dirty="0" err="1">
                <a:solidFill>
                  <a:srgbClr val="000000"/>
                </a:solidFill>
              </a:rPr>
              <a:t>TShark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50D4E6-ED7B-4B36-80E8-D1361318E68E}"/>
              </a:ext>
            </a:extLst>
          </p:cNvPr>
          <p:cNvSpPr txBox="1"/>
          <p:nvPr/>
        </p:nvSpPr>
        <p:spPr>
          <a:xfrm>
            <a:off x="3130062" y="2913185"/>
            <a:ext cx="6846275" cy="8002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D18E7-A7AB-4F46-8995-56B3CF591B7C}"/>
              </a:ext>
            </a:extLst>
          </p:cNvPr>
          <p:cNvSpPr txBox="1"/>
          <p:nvPr/>
        </p:nvSpPr>
        <p:spPr>
          <a:xfrm>
            <a:off x="391796" y="1974617"/>
            <a:ext cx="11128283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"/>
              </a:rPr>
              <a:t>Network Packet Analyzer: Powerful, popular, and open source</a:t>
            </a:r>
            <a:endParaRPr lang="en-US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"/>
                <a:cs typeface="Calibri"/>
              </a:rPr>
              <a:t>Allows for deep analysis on network packets</a:t>
            </a:r>
            <a:endParaRPr lang="en-US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cs typeface="Calibri"/>
              </a:rPr>
              <a:t>Using </a:t>
            </a:r>
            <a:r>
              <a:rPr lang="en-US" sz="3200" dirty="0" err="1">
                <a:cs typeface="Calibri"/>
              </a:rPr>
              <a:t>TShark</a:t>
            </a:r>
            <a:r>
              <a:rPr lang="en-US" sz="3200" dirty="0">
                <a:cs typeface="Calibri"/>
              </a:rPr>
              <a:t> we extracted specific fields to .csv via commands</a:t>
            </a:r>
          </a:p>
          <a:p>
            <a:endParaRPr lang="en-US" sz="3200" dirty="0">
              <a:cs typeface="Calibri"/>
            </a:endParaRP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0FFB419-F651-4E82-B552-B9122923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32" y="3718969"/>
            <a:ext cx="8799095" cy="2026907"/>
          </a:xfrm>
          <a:prstGeom prst="rect">
            <a:avLst/>
          </a:prstGeom>
        </p:spPr>
      </p:pic>
      <p:pic>
        <p:nvPicPr>
          <p:cNvPr id="6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xmlns="" id="{8827CA86-40B5-4708-9F29-C078C1C5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648" y="297281"/>
            <a:ext cx="990600" cy="996282"/>
          </a:xfrm>
          <a:prstGeom prst="rect">
            <a:avLst/>
          </a:prstGeom>
        </p:spPr>
      </p:pic>
      <p:pic>
        <p:nvPicPr>
          <p:cNvPr id="7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DF8138C1-5B36-438D-A129-C2B0307BA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602" y="1287455"/>
            <a:ext cx="14287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0062" y="388175"/>
            <a:ext cx="8018839" cy="57382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Calibri"/>
              </a:rPr>
              <a:t>Machine Learning | Data Preprocessing</a:t>
            </a:r>
            <a:endParaRPr lang="en-US" sz="3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13" y="5913038"/>
            <a:ext cx="2174351" cy="12478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</a:rPr>
              <a:t>June 29, 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D18E7-A7AB-4F46-8995-56B3CF591B7C}"/>
              </a:ext>
            </a:extLst>
          </p:cNvPr>
          <p:cNvSpPr txBox="1"/>
          <p:nvPr/>
        </p:nvSpPr>
        <p:spPr>
          <a:xfrm>
            <a:off x="1511401" y="1472812"/>
            <a:ext cx="1023989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alibri"/>
              </a:rPr>
              <a:t>Converted the IP address into 4 different columns</a:t>
            </a:r>
            <a:endParaRPr lang="en-US" dirty="0"/>
          </a:p>
        </p:txBody>
      </p:sp>
      <p:pic>
        <p:nvPicPr>
          <p:cNvPr id="6" name="Picture 6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xmlns="" id="{BF778EAF-D70A-44B8-A5B4-C4024AE2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32" y="2546096"/>
            <a:ext cx="4138694" cy="30221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A778256-6A87-4997-AD04-CD724D925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91" y="2546096"/>
            <a:ext cx="4209945" cy="30221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4D5F021D-D16F-439D-8CF9-006F0929F7F8}"/>
              </a:ext>
            </a:extLst>
          </p:cNvPr>
          <p:cNvSpPr/>
          <p:nvPr/>
        </p:nvSpPr>
        <p:spPr>
          <a:xfrm>
            <a:off x="5662588" y="3898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759A5-1458-4A68-99F6-97EF74B4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513" y="2060807"/>
            <a:ext cx="3629209" cy="184536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 Light_MSFontService"/>
              </a:rPr>
              <a:t>Helps maintaining a balance between bias and variance</a:t>
            </a:r>
            <a:br>
              <a:rPr lang="en-US" sz="2800" dirty="0">
                <a:solidFill>
                  <a:srgbClr val="000000"/>
                </a:solidFill>
                <a:latin typeface="Calibri Light_MSFontService"/>
              </a:rPr>
            </a:br>
            <a:r>
              <a:rPr lang="en-US" sz="2800" dirty="0">
                <a:solidFill>
                  <a:srgbClr val="000000"/>
                </a:solidFill>
                <a:latin typeface="Calibri Light_MSFontService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bri Light_MSFontService"/>
              </a:rPr>
            </a:br>
            <a:r>
              <a:rPr lang="en-US" sz="2800" dirty="0">
                <a:solidFill>
                  <a:srgbClr val="000000"/>
                </a:solidFill>
                <a:latin typeface="Calibri Light_MSFontService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bri Light_MSFontServic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C9501F-7A3E-4C91-9F99-EE08BF43F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34" y="1421354"/>
            <a:ext cx="4318000" cy="594978"/>
          </a:xfrm>
        </p:spPr>
        <p:txBody>
          <a:bodyPr vert="horz" lIns="0" tIns="0" rIns="0" bIns="0" rtlCol="0" anchor="t">
            <a:no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K fold cross validation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499E2E-0B89-4770-A007-B9B67F6B25B7}"/>
              </a:ext>
            </a:extLst>
          </p:cNvPr>
          <p:cNvSpPr txBox="1"/>
          <p:nvPr/>
        </p:nvSpPr>
        <p:spPr>
          <a:xfrm>
            <a:off x="7985174" y="2017617"/>
            <a:ext cx="3356517" cy="16619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Calibri Light_MSFontService"/>
                <a:cs typeface="Calibri"/>
              </a:rPr>
              <a:t>Logistic Regression </a:t>
            </a:r>
            <a:endParaRPr lang="en-US">
              <a:latin typeface="Calibri Light_MSFontService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alibri Light_MSFontService"/>
                <a:cs typeface="Calibri"/>
              </a:rPr>
              <a:t>Random Forest Classifier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3BBCE9-0A72-4092-81C8-F9EA1937B859}"/>
              </a:ext>
            </a:extLst>
          </p:cNvPr>
          <p:cNvSpPr txBox="1"/>
          <p:nvPr/>
        </p:nvSpPr>
        <p:spPr>
          <a:xfrm>
            <a:off x="6867113" y="1344189"/>
            <a:ext cx="507380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Calibri Light"/>
                <a:cs typeface="Calibri Light"/>
              </a:rPr>
              <a:t>Classification algorithms used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30062" y="388175"/>
            <a:ext cx="8018839" cy="5738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5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Calibri"/>
              </a:rPr>
              <a:t>Machine Learning | Modeling</a:t>
            </a:r>
            <a:endParaRPr lang="en-US" sz="3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098" name="Picture 2" descr="https://static.oschina.net/uploads/img/201609/26155106_Of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52" y="3082892"/>
            <a:ext cx="4832449" cy="32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ED8E9F541CD14A88B4283E246010D7" ma:contentTypeVersion="8" ma:contentTypeDescription="Create a new document." ma:contentTypeScope="" ma:versionID="ba8c008060e09778b9ddec893705d9b7">
  <xsd:schema xmlns:xsd="http://www.w3.org/2001/XMLSchema" xmlns:xs="http://www.w3.org/2001/XMLSchema" xmlns:p="http://schemas.microsoft.com/office/2006/metadata/properties" xmlns:ns2="007e63bb-2207-4f5a-9c7c-4371e4690ed5" xmlns:ns3="7927d885-9dc5-48b2-a02d-792b2b4fd117" targetNamespace="http://schemas.microsoft.com/office/2006/metadata/properties" ma:root="true" ma:fieldsID="0b335f8a1f07c787991677a2a48ab4d5" ns2:_="" ns3:_="">
    <xsd:import namespace="007e63bb-2207-4f5a-9c7c-4371e4690ed5"/>
    <xsd:import namespace="7927d885-9dc5-48b2-a02d-792b2b4fd1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e63bb-2207-4f5a-9c7c-4371e4690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7d885-9dc5-48b2-a02d-792b2b4fd11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275D4D-4F0F-4C3D-A535-DD69FE65C4C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007e63bb-2207-4f5a-9c7c-4371e4690ed5"/>
    <ds:schemaRef ds:uri="http://purl.org/dc/terms/"/>
    <ds:schemaRef ds:uri="7927d885-9dc5-48b2-a02d-792b2b4fd11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C8F33B-1839-4BE9-B7CC-7D995D1C6F69}">
  <ds:schemaRefs>
    <ds:schemaRef ds:uri="007e63bb-2207-4f5a-9c7c-4371e4690ed5"/>
    <ds:schemaRef ds:uri="7927d885-9dc5-48b2-a02d-792b2b4fd1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3DFC508-BD06-472E-BCEC-17940DCFB8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318</Words>
  <Application>Microsoft Office PowerPoint</Application>
  <PresentationFormat>Widescreen</PresentationFormat>
  <Paragraphs>78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Calibri Light_MSFontService</vt:lpstr>
      <vt:lpstr>Office Theme</vt:lpstr>
      <vt:lpstr>Data Science Intern Team "Cyber Algo"  </vt:lpstr>
      <vt:lpstr>Introduction | Objective</vt:lpstr>
      <vt:lpstr>Introduction | CRISP - DM  Model </vt:lpstr>
      <vt:lpstr>Feature Selection | Visualization &amp; Software</vt:lpstr>
      <vt:lpstr>Feature Selection | Data Extract and Understanding</vt:lpstr>
      <vt:lpstr>Data Extraction | Preparation </vt:lpstr>
      <vt:lpstr>Data Extraction| WireShark &amp; TShark</vt:lpstr>
      <vt:lpstr>Machine Learning | Data Preprocessing</vt:lpstr>
      <vt:lpstr>Helps maintaining a balance between bias and variance   </vt:lpstr>
      <vt:lpstr>What We Learned | Data is Key   </vt:lpstr>
      <vt:lpstr>What We Wish We could Have Done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SOFWERX Organizational Structure</dc:title>
  <dc:creator>Kyle</dc:creator>
  <cp:lastModifiedBy>Luis Fernandez Jr</cp:lastModifiedBy>
  <cp:revision>45</cp:revision>
  <dcterms:modified xsi:type="dcterms:W3CDTF">2018-06-29T17:41:34Z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0x01010076ED8E9F541CD14A88B4283E246010D7</vt:lpwstr>
  </property>
</Properties>
</file>