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62" r:id="rId3"/>
    <p:sldId id="258" r:id="rId4"/>
    <p:sldId id="263" r:id="rId5"/>
    <p:sldId id="265" r:id="rId6"/>
    <p:sldId id="266" r:id="rId7"/>
    <p:sldId id="267" r:id="rId8"/>
    <p:sldId id="268" r:id="rId9"/>
    <p:sldId id="260" r:id="rId10"/>
  </p:sldIdLst>
  <p:sldSz cx="12192000" cy="6858000"/>
  <p:notesSz cx="6858000" cy="9144000"/>
  <p:defaultTextStyle>
    <a:defPPr rtl="0">
      <a:defRPr lang="es-MX"/>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75" d="100"/>
          <a:sy n="75" d="100"/>
        </p:scale>
        <p:origin x="540" y="-21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370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A675962-B91C-485F-82BA-AFFFD56C2049}" type="datetime1">
              <a:rPr lang="es-MX" smtClean="0"/>
              <a:t>10/09/2023</a:t>
            </a:fld>
            <a:endParaRPr lang="es-MX"/>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MX" smtClean="0"/>
              <a:t>‹Nº›</a:t>
            </a:fld>
            <a:endParaRPr lang="es-MX"/>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MX"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CAB0AAD-FDE6-4B91-9BBB-87BEBEEE1304}" type="datetime1">
              <a:rPr lang="es-MX" noProof="0" smtClean="0"/>
              <a:t>10/09/2023</a:t>
            </a:fld>
            <a:endParaRPr lang="es-MX"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MX"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MX" noProof="0" smtClean="0"/>
              <a:t>‹Nº›</a:t>
            </a:fld>
            <a:endParaRPr lang="es-MX"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MX" smtClean="0"/>
              <a:t>1</a:t>
            </a:fld>
            <a:endParaRPr lang="es-MX"/>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pPr rtl="0"/>
            <a:fld id="{C6B3AB32-59DF-41F1-9618-EDFBF5049629}" type="slidenum">
              <a:rPr lang="es-MX" smtClean="0"/>
              <a:t>3</a:t>
            </a:fld>
            <a:endParaRPr lang="es-MX"/>
          </a:p>
        </p:txBody>
      </p:sp>
    </p:spTree>
    <p:extLst>
      <p:ext uri="{BB962C8B-B14F-4D97-AF65-F5344CB8AC3E}">
        <p14:creationId xmlns:p14="http://schemas.microsoft.com/office/powerpoint/2010/main" val="223270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MX"/>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MX" smtClean="0"/>
              <a:t>9</a:t>
            </a:fld>
            <a:endParaRPr lang="es-MX"/>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endParaRPr lang="es-MX" noProof="0"/>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MX"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20DEF857-DA8F-4439-98D4-119A7351E455}" type="datetime1">
              <a:rPr lang="es-MX" noProof="0" smtClean="0"/>
              <a:t>10/09/2023</a:t>
            </a:fld>
            <a:endParaRPr lang="es-MX"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BD0932E2-0636-48CC-883C-3BBC48C9B14E}" type="datetime1">
              <a:rPr lang="es-MX" noProof="0" smtClean="0"/>
              <a:t>10/09/2023</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endParaRPr lang="es-MX" noProof="0"/>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43EA9BAE-AB85-46D2-8596-23E804B52F3A}" type="datetime1">
              <a:rPr lang="es-MX" noProof="0" smtClean="0"/>
              <a:t>10/09/2023</a:t>
            </a:fld>
            <a:endParaRPr lang="es-MX"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MX"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10"/>
          </p:nvPr>
        </p:nvSpPr>
        <p:spPr/>
        <p:txBody>
          <a:bodyPr rtlCol="0"/>
          <a:lstStyle/>
          <a:p>
            <a:pPr rtl="0"/>
            <a:fld id="{721131E1-3BD0-460E-BA82-FC23801633FC}" type="datetime1">
              <a:rPr lang="es-MX" noProof="0" smtClean="0"/>
              <a:t>10/09/2023</a:t>
            </a:fld>
            <a:endParaRPr lang="es-MX" noProof="0"/>
          </a:p>
        </p:txBody>
      </p:sp>
      <p:sp>
        <p:nvSpPr>
          <p:cNvPr id="5" name="Marcador de pie de página 4"/>
          <p:cNvSpPr>
            <a:spLocks noGrp="1"/>
          </p:cNvSpPr>
          <p:nvPr>
            <p:ph type="ftr" sz="quarter" idx="11"/>
          </p:nvPr>
        </p:nvSpPr>
        <p:spPr/>
        <p:txBody>
          <a:bodyPr rtlCol="0"/>
          <a:lstStyle/>
          <a:p>
            <a:pPr rtl="0"/>
            <a:endParaRPr lang="es-MX"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MX"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66AD931A-E78D-42E6-B12F-6684BAA6AF27}" type="datetime1">
              <a:rPr lang="es-MX" noProof="0" smtClean="0"/>
              <a:t>10/09/2023</a:t>
            </a:fld>
            <a:endParaRPr lang="es-MX"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fecha 4"/>
          <p:cNvSpPr>
            <a:spLocks noGrp="1"/>
          </p:cNvSpPr>
          <p:nvPr>
            <p:ph type="dt" sz="half" idx="10"/>
          </p:nvPr>
        </p:nvSpPr>
        <p:spPr/>
        <p:txBody>
          <a:bodyPr rtlCol="0"/>
          <a:lstStyle/>
          <a:p>
            <a:pPr rtl="0"/>
            <a:fld id="{2EB21643-1C8A-4D2C-BA22-463B171FBC68}" type="datetime1">
              <a:rPr lang="es-MX" noProof="0" smtClean="0"/>
              <a:t>10/09/2023</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endParaRPr lang="es-MX" noProof="0"/>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7" name="Marcador de fecha 6"/>
          <p:cNvSpPr>
            <a:spLocks noGrp="1"/>
          </p:cNvSpPr>
          <p:nvPr>
            <p:ph type="dt" sz="half" idx="10"/>
          </p:nvPr>
        </p:nvSpPr>
        <p:spPr/>
        <p:txBody>
          <a:bodyPr rtlCol="0"/>
          <a:lstStyle/>
          <a:p>
            <a:pPr rtl="0"/>
            <a:fld id="{0B338924-A0A5-4959-B0C7-BF88A8B970C6}" type="datetime1">
              <a:rPr lang="es-MX" noProof="0" smtClean="0"/>
              <a:t>10/09/2023</a:t>
            </a:fld>
            <a:endParaRPr lang="es-MX" noProof="0"/>
          </a:p>
        </p:txBody>
      </p:sp>
      <p:sp>
        <p:nvSpPr>
          <p:cNvPr id="8" name="Marcador de pie de página 7"/>
          <p:cNvSpPr>
            <a:spLocks noGrp="1"/>
          </p:cNvSpPr>
          <p:nvPr>
            <p:ph type="ftr" sz="quarter" idx="11"/>
          </p:nvPr>
        </p:nvSpPr>
        <p:spPr/>
        <p:txBody>
          <a:bodyPr rtlCol="0"/>
          <a:lstStyle/>
          <a:p>
            <a:pPr rtl="0"/>
            <a:endParaRPr lang="es-MX"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BB896A21-D44E-4B50-9C1A-F3021CA46749}" type="datetime1">
              <a:rPr lang="es-MX" noProof="0" smtClean="0"/>
              <a:t>10/09/2023</a:t>
            </a:fld>
            <a:endParaRPr lang="es-MX" noProof="0"/>
          </a:p>
        </p:txBody>
      </p:sp>
      <p:sp>
        <p:nvSpPr>
          <p:cNvPr id="4" name="Marcador de pie de página 3"/>
          <p:cNvSpPr>
            <a:spLocks noGrp="1"/>
          </p:cNvSpPr>
          <p:nvPr>
            <p:ph type="ftr" sz="quarter" idx="11"/>
          </p:nvPr>
        </p:nvSpPr>
        <p:spPr/>
        <p:txBody>
          <a:bodyPr rtlCol="0"/>
          <a:lstStyle/>
          <a:p>
            <a:pPr rtl="0"/>
            <a:endParaRPr lang="es-MX"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endParaRPr lang="es-MX"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9FB3CFC-2F50-4731-88BC-F499B3DDC9F1}" type="datetime1">
              <a:rPr lang="es-MX" noProof="0" smtClean="0"/>
              <a:t>10/09/2023</a:t>
            </a:fld>
            <a:endParaRPr lang="es-MX" noProof="0"/>
          </a:p>
        </p:txBody>
      </p:sp>
      <p:sp>
        <p:nvSpPr>
          <p:cNvPr id="3" name="Marcador de pie de página 2"/>
          <p:cNvSpPr>
            <a:spLocks noGrp="1"/>
          </p:cNvSpPr>
          <p:nvPr>
            <p:ph type="ftr" sz="quarter" idx="11"/>
          </p:nvPr>
        </p:nvSpPr>
        <p:spPr/>
        <p:txBody>
          <a:bodyPr rtlCol="0"/>
          <a:lstStyle/>
          <a:p>
            <a:pPr rtl="0"/>
            <a:endParaRPr lang="es-MX"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endParaRPr lang="es-MX" noProof="0"/>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A0228AB8-0EDD-44A2-BD0C-4DFA9597124E}" type="datetime1">
              <a:rPr lang="es-MX" noProof="0" smtClean="0"/>
              <a:t>10/09/2023</a:t>
            </a:fld>
            <a:endParaRPr lang="es-MX"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MX"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endParaRPr lang="es-MX" noProof="0"/>
          </a:p>
        </p:txBody>
      </p:sp>
      <p:sp>
        <p:nvSpPr>
          <p:cNvPr id="3" name="Marcador de posición de imagen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MX" noProof="0"/>
              <a:t>Haz clic en el ícono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Editar estilos de texto del patrón</a:t>
            </a:r>
          </a:p>
        </p:txBody>
      </p:sp>
      <p:sp>
        <p:nvSpPr>
          <p:cNvPr id="5" name="Marcador de fecha 4"/>
          <p:cNvSpPr>
            <a:spLocks noGrp="1"/>
          </p:cNvSpPr>
          <p:nvPr>
            <p:ph type="dt" sz="half" idx="10"/>
          </p:nvPr>
        </p:nvSpPr>
        <p:spPr/>
        <p:txBody>
          <a:bodyPr rtlCol="0"/>
          <a:lstStyle/>
          <a:p>
            <a:pPr rtl="0"/>
            <a:fld id="{26D352A9-1247-4C43-978C-EFE731D087A6}" type="datetime1">
              <a:rPr lang="es-MX" noProof="0" smtClean="0"/>
              <a:t>10/09/2023</a:t>
            </a:fld>
            <a:endParaRPr lang="es-MX" noProof="0"/>
          </a:p>
        </p:txBody>
      </p:sp>
      <p:sp>
        <p:nvSpPr>
          <p:cNvPr id="6" name="Marcador de posición de pie de página 5"/>
          <p:cNvSpPr>
            <a:spLocks noGrp="1"/>
          </p:cNvSpPr>
          <p:nvPr>
            <p:ph type="ftr" sz="quarter" idx="11"/>
          </p:nvPr>
        </p:nvSpPr>
        <p:spPr/>
        <p:txBody>
          <a:bodyPr rtlCol="0"/>
          <a:lstStyle/>
          <a:p>
            <a:pPr rtl="0"/>
            <a:endParaRPr lang="es-MX"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MX" noProof="0" smtClean="0"/>
              <a:pPr rtl="0"/>
              <a:t>‹Nº›</a:t>
            </a:fld>
            <a:endParaRPr lang="es-MX"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MX"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MX" noProof="0"/>
              <a:t>Editar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EBFB8F8B-610F-451B-BF60-DC0410C03F50}" type="datetime1">
              <a:rPr lang="es-MX" noProof="0" smtClean="0"/>
              <a:t>10/09/2023</a:t>
            </a:fld>
            <a:endParaRPr lang="es-MX"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MX"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MX" noProof="0" smtClean="0"/>
              <a:pPr rtl="0"/>
              <a:t>‹Nº›</a:t>
            </a:fld>
            <a:endParaRPr lang="es-MX"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bm.com/mx-es/topics/continuous-deploymen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r>
              <a:rPr lang="es-MX" sz="6000" dirty="0">
                <a:solidFill>
                  <a:schemeClr val="bg1"/>
                </a:solidFill>
              </a:rPr>
              <a:t>investigación de DevOps</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s-MX" dirty="0">
                <a:solidFill>
                  <a:srgbClr val="7CEBFF"/>
                </a:solidFill>
              </a:rPr>
              <a:t>Presentado por: Domingo Gómez Luis Fernando</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88E69-305F-0FC6-5354-87F232B84D56}"/>
              </a:ext>
            </a:extLst>
          </p:cNvPr>
          <p:cNvSpPr>
            <a:spLocks noGrp="1"/>
          </p:cNvSpPr>
          <p:nvPr>
            <p:ph type="title"/>
          </p:nvPr>
        </p:nvSpPr>
        <p:spPr/>
        <p:txBody>
          <a:bodyPr/>
          <a:lstStyle/>
          <a:p>
            <a:r>
              <a:rPr lang="es-MX" dirty="0"/>
              <a:t>¿Qué son las </a:t>
            </a:r>
            <a:r>
              <a:rPr lang="es-MX" dirty="0" err="1"/>
              <a:t>devops</a:t>
            </a:r>
            <a:r>
              <a:rPr lang="es-MX" dirty="0"/>
              <a:t>?</a:t>
            </a:r>
          </a:p>
        </p:txBody>
      </p:sp>
      <p:sp>
        <p:nvSpPr>
          <p:cNvPr id="3" name="Marcador de contenido 2">
            <a:extLst>
              <a:ext uri="{FF2B5EF4-FFF2-40B4-BE49-F238E27FC236}">
                <a16:creationId xmlns:a16="http://schemas.microsoft.com/office/drawing/2014/main" id="{4F779220-80A0-C7BB-574D-0DED8AB31B8A}"/>
              </a:ext>
            </a:extLst>
          </p:cNvPr>
          <p:cNvSpPr>
            <a:spLocks noGrp="1"/>
          </p:cNvSpPr>
          <p:nvPr>
            <p:ph idx="1"/>
          </p:nvPr>
        </p:nvSpPr>
        <p:spPr/>
        <p:txBody>
          <a:bodyPr/>
          <a:lstStyle/>
          <a:p>
            <a:r>
              <a:rPr lang="es-MX" dirty="0"/>
              <a:t>DevOps es un proceso de desarrollo de software que combina el trabajo de los equipos de desarrollo y operaciones de TI para acelerar la entrega de software de alta calidad mediante la automatización e integración de sus esfuerzos </a:t>
            </a:r>
          </a:p>
          <a:p>
            <a:r>
              <a:rPr lang="es-MX" dirty="0"/>
              <a:t>En última instancia, DevOps intenta satisfacer la demanda cada vez mayor de los usuarios de software de características nuevas, frecuentes e innovadoras, y de rendimiento y disponibilidad sin interrupciones.</a:t>
            </a:r>
          </a:p>
          <a:p>
            <a:pPr marL="0" indent="0">
              <a:buNone/>
            </a:pPr>
            <a:endParaRPr lang="es-MX" dirty="0"/>
          </a:p>
        </p:txBody>
      </p:sp>
    </p:spTree>
    <p:extLst>
      <p:ext uri="{BB962C8B-B14F-4D97-AF65-F5344CB8AC3E}">
        <p14:creationId xmlns:p14="http://schemas.microsoft.com/office/powerpoint/2010/main" val="353541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MX" dirty="0"/>
              <a:t>Evolución de las </a:t>
            </a:r>
            <a:r>
              <a:rPr lang="es-MX" dirty="0" err="1"/>
              <a:t>devops</a:t>
            </a:r>
            <a:endParaRPr lang="es-MX" dirty="0"/>
          </a:p>
        </p:txBody>
      </p:sp>
      <p:pic>
        <p:nvPicPr>
          <p:cNvPr id="11" name="Marcador de contenido 4" descr="Gráfico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sp>
        <p:nvSpPr>
          <p:cNvPr id="4" name="Marcador de contenido 3">
            <a:extLst>
              <a:ext uri="{FF2B5EF4-FFF2-40B4-BE49-F238E27FC236}">
                <a16:creationId xmlns:a16="http://schemas.microsoft.com/office/drawing/2014/main" id="{C47EE5E8-3601-A8B9-E1BE-791ADB7C0FE8}"/>
              </a:ext>
            </a:extLst>
          </p:cNvPr>
          <p:cNvSpPr>
            <a:spLocks noGrp="1"/>
          </p:cNvSpPr>
          <p:nvPr>
            <p:ph sz="half" idx="2"/>
          </p:nvPr>
        </p:nvSpPr>
        <p:spPr/>
        <p:txBody>
          <a:bodyPr>
            <a:normAutofit fontScale="77500" lnSpcReduction="20000"/>
          </a:bodyPr>
          <a:lstStyle/>
          <a:p>
            <a:r>
              <a:rPr lang="es-MX" dirty="0"/>
              <a:t>Para acelerar el desarrollo y mejorar la calidad, los equipos de desarrollo comenzaron a adoptar metodologías de desarrollo de software ágiles, que eran iterativas en lugar de lineales y se centraban en realizar actualizaciones más pequeñas y frecuentes al código base de la aplicación. Entre ellas, las principales metodologías son la integración y la entrega continua o CI/CD. En CI/CD, fragmentos más pequeños de código nuevo se fusionan en el código base cada una o dos semanas y luego se integran, prueban y preparan automáticamente para su implementación en el entorno de producción. Las metodologías ágiles evolucionaron el enfoque de "</a:t>
            </a:r>
            <a:r>
              <a:rPr lang="es-MX" dirty="0" err="1"/>
              <a:t>big</a:t>
            </a:r>
            <a:r>
              <a:rPr lang="es-MX" dirty="0"/>
              <a:t> </a:t>
            </a:r>
            <a:r>
              <a:rPr lang="es-MX" dirty="0" err="1"/>
              <a:t>bang</a:t>
            </a:r>
            <a:r>
              <a:rPr lang="es-MX" dirty="0"/>
              <a:t>" en una serie de "copias más pequeñas" que también compartimentaban los riesgos.</a:t>
            </a:r>
          </a:p>
          <a:p>
            <a:r>
              <a:rPr lang="es-MX" dirty="0"/>
              <a:t>Así que DevOps se separó de las metodologías ágiles. Añadió nuevos procesos y herramientas que amplían la iteración continua y la automatización de CI/CD al resto del ciclo de vida de la entrega de software. También implementó una estrecha colaboración entre los equipos de desarrollo y operaciones en cada paso del proceso.</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9B0BE-6AB0-BC7B-0459-3CA4CDAD6CAE}"/>
              </a:ext>
            </a:extLst>
          </p:cNvPr>
          <p:cNvSpPr>
            <a:spLocks noGrp="1"/>
          </p:cNvSpPr>
          <p:nvPr>
            <p:ph type="title"/>
          </p:nvPr>
        </p:nvSpPr>
        <p:spPr/>
        <p:txBody>
          <a:bodyPr/>
          <a:lstStyle/>
          <a:p>
            <a:r>
              <a:rPr lang="es-MX" dirty="0"/>
              <a:t>Cómo funciona DevOps: el ciclo de vida de DevOps</a:t>
            </a:r>
          </a:p>
        </p:txBody>
      </p:sp>
      <p:sp>
        <p:nvSpPr>
          <p:cNvPr id="3" name="Marcador de contenido 2">
            <a:extLst>
              <a:ext uri="{FF2B5EF4-FFF2-40B4-BE49-F238E27FC236}">
                <a16:creationId xmlns:a16="http://schemas.microsoft.com/office/drawing/2014/main" id="{30EA14AC-40AE-89BC-0EE2-9BED65113E3A}"/>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s-MX" b="1" i="0" dirty="0">
                <a:solidFill>
                  <a:srgbClr val="161616"/>
                </a:solidFill>
                <a:effectLst/>
                <a:latin typeface="inherit"/>
              </a:rPr>
              <a:t>Planificación (o ideación). </a:t>
            </a:r>
            <a:r>
              <a:rPr lang="es-MX" b="0" i="0" dirty="0">
                <a:solidFill>
                  <a:srgbClr val="161616"/>
                </a:solidFill>
                <a:effectLst/>
                <a:latin typeface="inherit"/>
              </a:rPr>
              <a:t>En este flujo de trabajo, los equipos determinan las nuevas características y funcionalidades del próximo lanzamiento, a partir de comentarios y casos de estudio de usuarios finales priorizados, así como contribuciones de todos los </a:t>
            </a:r>
            <a:r>
              <a:rPr lang="es-MX" b="0" i="0" dirty="0" err="1">
                <a:solidFill>
                  <a:srgbClr val="161616"/>
                </a:solidFill>
                <a:effectLst/>
                <a:latin typeface="inherit"/>
              </a:rPr>
              <a:t>stakeholders</a:t>
            </a:r>
            <a:r>
              <a:rPr lang="es-MX" b="0" i="0" dirty="0">
                <a:solidFill>
                  <a:srgbClr val="161616"/>
                </a:solidFill>
                <a:effectLst/>
                <a:latin typeface="inherit"/>
              </a:rPr>
              <a:t> internos. El objetivo en la etapa de planificación es maximizar el valor empresarial del producto creando una lista de características que, incluidas en la entrega, producen el resultado deseado que tiene valor.</a:t>
            </a:r>
          </a:p>
          <a:p>
            <a:pPr algn="l" fontAlgn="base">
              <a:buFont typeface="Arial" panose="020B0604020202020204" pitchFamily="34" charset="0"/>
              <a:buChar char="•"/>
            </a:pPr>
            <a:r>
              <a:rPr lang="es-MX" b="1" i="0" dirty="0">
                <a:solidFill>
                  <a:srgbClr val="161616"/>
                </a:solidFill>
                <a:effectLst/>
                <a:latin typeface="inherit"/>
              </a:rPr>
              <a:t>Desarrollo. </a:t>
            </a:r>
            <a:r>
              <a:rPr lang="es-MX" b="0" i="0" dirty="0">
                <a:solidFill>
                  <a:srgbClr val="161616"/>
                </a:solidFill>
                <a:effectLst/>
                <a:latin typeface="inherit"/>
              </a:rPr>
              <a:t>Esta es la etapa de la programación, donde los desarrolladores prueban, codifican y crean características nuevas y mejoradas, basadas en comentarios de los usuarios y elementos de trabajo en la lista. La combinación de prácticas como, por ejemplo, el desarrollo controlado por pruebas (TDD), la programación en pareja y las revisiones de código por expertos, entre otras, es común. Los desarrolladores suelen utilizar sus estaciones de trabajo locales para realizar el "bucle interno" de escritura y prueba de código antes de enviarlo por la línea de trabajo de entrega continua.</a:t>
            </a:r>
          </a:p>
          <a:p>
            <a:pPr algn="l" fontAlgn="base">
              <a:buFont typeface="Arial" panose="020B0604020202020204" pitchFamily="34" charset="0"/>
              <a:buChar char="•"/>
            </a:pPr>
            <a:r>
              <a:rPr lang="es-MX" b="1" i="0" dirty="0">
                <a:solidFill>
                  <a:srgbClr val="161616"/>
                </a:solidFill>
                <a:effectLst/>
                <a:latin typeface="inherit"/>
              </a:rPr>
              <a:t>Integración (o compilación, o Integración y entrega continua (CI/CD). </a:t>
            </a:r>
            <a:r>
              <a:rPr lang="es-MX" b="0" i="0" dirty="0">
                <a:solidFill>
                  <a:srgbClr val="161616"/>
                </a:solidFill>
                <a:effectLst/>
                <a:latin typeface="inherit"/>
              </a:rPr>
              <a:t>Como se indicó anteriormente, en este flujo de trabajo el nuevo código se integra en el código base existente, luego se prueba y se empaqueta en un ejecutable para su implementación. Las actividades de automatización comunes incluyen fusionar cambios de código en una copia "maestra", comprobar dicho código de un repositorio de código fuente y automatizar la compilación, la prueba de unidad y el empaquetado en un ejecutable. La mejor práctica es almacenar el resultado de la fase CI en un repositorio binario para la siguiente fase.</a:t>
            </a:r>
          </a:p>
        </p:txBody>
      </p:sp>
    </p:spTree>
    <p:extLst>
      <p:ext uri="{BB962C8B-B14F-4D97-AF65-F5344CB8AC3E}">
        <p14:creationId xmlns:p14="http://schemas.microsoft.com/office/powerpoint/2010/main" val="241539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52AA1BDF-3845-1730-C699-F67DF02FBF95}"/>
              </a:ext>
            </a:extLst>
          </p:cNvPr>
          <p:cNvSpPr txBox="1">
            <a:spLocks/>
          </p:cNvSpPr>
          <p:nvPr/>
        </p:nvSpPr>
        <p:spPr>
          <a:xfrm>
            <a:off x="581192" y="1193800"/>
            <a:ext cx="11029615" cy="4962044"/>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fontAlgn="base">
              <a:buFont typeface="Arial" panose="020B0604020202020204" pitchFamily="34" charset="0"/>
              <a:buChar char="•"/>
            </a:pPr>
            <a:r>
              <a:rPr lang="es-MX" b="1">
                <a:solidFill>
                  <a:schemeClr val="tx1"/>
                </a:solidFill>
                <a:latin typeface="inherit"/>
              </a:rPr>
              <a:t>Implementación (normalmente llamada </a:t>
            </a:r>
            <a:r>
              <a:rPr lang="es-MX" b="1">
                <a:solidFill>
                  <a:schemeClr val="tx1"/>
                </a:solidFill>
                <a:latin typeface="inherit"/>
                <a:hlinkClick r:id="rId2">
                  <a:extLst>
                    <a:ext uri="{A12FA001-AC4F-418D-AE19-62706E023703}">
                      <ahyp:hlinkClr xmlns:ahyp="http://schemas.microsoft.com/office/drawing/2018/hyperlinkcolor" val="tx"/>
                    </a:ext>
                  </a:extLst>
                </a:hlinkClick>
              </a:rPr>
              <a:t>implementación continua</a:t>
            </a:r>
            <a:r>
              <a:rPr lang="es-MX" b="1">
                <a:solidFill>
                  <a:schemeClr val="tx1"/>
                </a:solidFill>
                <a:latin typeface="inherit"/>
              </a:rPr>
              <a:t>). </a:t>
            </a:r>
            <a:r>
              <a:rPr lang="es-MX">
                <a:solidFill>
                  <a:schemeClr val="tx1"/>
                </a:solidFill>
                <a:latin typeface="inherit"/>
              </a:rPr>
              <a:t>Aquí, el resultado de la compilación en tiempo de ejecución (integración) se implementa en un entorno de tiempo de ejecución, generalmente un entorno de desarrollo donde se llevan a cabo pruebas de tiempo de para la calidad, la conformidad y la seguridad. Si se encuentran errores o defectos, los desarrolladores tienen la oportunidad de interceptar y solucionar cualquier problema antes de que los usuarios finales los vean. Por lo general existen entornos para el desarrollo, la prueba y la producción, donde cada uno requiere etapas de calidad progresivamente "más estrictas". Una buena práctica para la implementación en un entorno de producción suele ser implementar primero para un subconjunto de usuarios finales y posteriormente para todos los usuarios una vez que se asegura la estabilidad.</a:t>
            </a:r>
          </a:p>
          <a:p>
            <a:pPr fontAlgn="base">
              <a:buFont typeface="Arial" panose="020B0604020202020204" pitchFamily="34" charset="0"/>
              <a:buChar char="•"/>
            </a:pPr>
            <a:r>
              <a:rPr lang="es-MX" b="1">
                <a:solidFill>
                  <a:schemeClr val="tx1"/>
                </a:solidFill>
                <a:latin typeface="inherit"/>
              </a:rPr>
              <a:t>Operaciones. </a:t>
            </a:r>
            <a:r>
              <a:rPr lang="es-MX">
                <a:solidFill>
                  <a:schemeClr val="tx1"/>
                </a:solidFill>
                <a:latin typeface="inherit"/>
              </a:rPr>
              <a:t>Si la entrega de funciones a un entorno de producción se clasifica como "Día 1",</a:t>
            </a:r>
            <a:r>
              <a:rPr lang="es-MX" b="1">
                <a:solidFill>
                  <a:schemeClr val="tx1"/>
                </a:solidFill>
                <a:latin typeface="inherit"/>
              </a:rPr>
              <a:t> </a:t>
            </a:r>
            <a:r>
              <a:rPr lang="es-MX">
                <a:solidFill>
                  <a:schemeClr val="tx1"/>
                </a:solidFill>
                <a:latin typeface="inherit"/>
              </a:rPr>
              <a:t> luego, una vez que las características se ejecutan en producción, se producen las operaciones del "Día 2". La supervisión del rendimiento, el comportamiento y la disponibilidad de las características garantiza que estas sean capaces de proporcionar valor añadido a los usuarios finales. El flujo de trabajo Operaciones garantiza que las características se ejecuten sin problemas y que no haya interrupciones en el servicio. Para ello, verifica que los estados de red, almacenamiento, plataforma, computación y seguridad sean todos correctos. Si algo sale mal, las operaciones garantizan que se identifican incidentes, se notifica al personal adecuado, se determinan los problemas y se aplican los arreglos.</a:t>
            </a:r>
          </a:p>
          <a:p>
            <a:pPr fontAlgn="base">
              <a:buFont typeface="Arial" panose="020B0604020202020204" pitchFamily="34" charset="0"/>
              <a:buChar char="•"/>
            </a:pPr>
            <a:r>
              <a:rPr lang="es-MX" b="1">
                <a:solidFill>
                  <a:schemeClr val="tx1"/>
                </a:solidFill>
                <a:latin typeface="inherit"/>
              </a:rPr>
              <a:t>Aprendizaje o "Learning" (a veces llamado retroalimentación continua).</a:t>
            </a:r>
            <a:r>
              <a:rPr lang="es-MX">
                <a:solidFill>
                  <a:schemeClr val="tx1"/>
                </a:solidFill>
                <a:latin typeface="inherit"/>
              </a:rPr>
              <a:t> Esta es la recopilación de comentarios de usuarios finales y clientes acerca de las características, la funcionalidad, el rendimiento y el valor empresarial para volver a la etapa de planificación y añadir tanto mejoras como nuevas características al próximo lanzamiento. Esto también incluye cualquier artículo de aprendizaje y lista de tareas de las operaciones que podría capacitar a los desarrolladores para evitar de forma proactiva cualquier incidente pasado que pueda volver a ocurrir en el futuro. Este es el punto en el que "regresamos" a la etapa de planificación y "¡mejoramos continuamente!"</a:t>
            </a:r>
            <a:endParaRPr lang="es-MX" dirty="0">
              <a:solidFill>
                <a:schemeClr val="tx1"/>
              </a:solidFill>
              <a:latin typeface="inherit"/>
            </a:endParaRPr>
          </a:p>
        </p:txBody>
      </p:sp>
    </p:spTree>
    <p:extLst>
      <p:ext uri="{BB962C8B-B14F-4D97-AF65-F5344CB8AC3E}">
        <p14:creationId xmlns:p14="http://schemas.microsoft.com/office/powerpoint/2010/main" val="330078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9B0BE-6AB0-BC7B-0459-3CA4CDAD6CAE}"/>
              </a:ext>
            </a:extLst>
          </p:cNvPr>
          <p:cNvSpPr>
            <a:spLocks noGrp="1"/>
          </p:cNvSpPr>
          <p:nvPr>
            <p:ph type="title"/>
          </p:nvPr>
        </p:nvSpPr>
        <p:spPr/>
        <p:txBody>
          <a:bodyPr/>
          <a:lstStyle/>
          <a:p>
            <a:r>
              <a:rPr lang="es-MX" dirty="0"/>
              <a:t>Flujos de trabajo</a:t>
            </a:r>
          </a:p>
        </p:txBody>
      </p:sp>
      <p:sp>
        <p:nvSpPr>
          <p:cNvPr id="3" name="Marcador de contenido 2">
            <a:extLst>
              <a:ext uri="{FF2B5EF4-FFF2-40B4-BE49-F238E27FC236}">
                <a16:creationId xmlns:a16="http://schemas.microsoft.com/office/drawing/2014/main" id="{30EA14AC-40AE-89BC-0EE2-9BED65113E3A}"/>
              </a:ext>
            </a:extLst>
          </p:cNvPr>
          <p:cNvSpPr>
            <a:spLocks noGrp="1"/>
          </p:cNvSpPr>
          <p:nvPr>
            <p:ph idx="1"/>
          </p:nvPr>
        </p:nvSpPr>
        <p:spPr/>
        <p:txBody>
          <a:bodyPr>
            <a:normAutofit fontScale="85000" lnSpcReduction="20000"/>
          </a:bodyPr>
          <a:lstStyle/>
          <a:p>
            <a:pPr fontAlgn="base"/>
            <a:r>
              <a:rPr lang="es-MX" b="1" dirty="0">
                <a:effectLst/>
                <a:latin typeface="inherit"/>
              </a:rPr>
              <a:t>Pruebas continuas: </a:t>
            </a:r>
            <a:r>
              <a:rPr lang="es-MX" dirty="0">
                <a:effectLst/>
                <a:latin typeface="inherit"/>
              </a:rPr>
              <a:t>los ciclos de vida tradicionales de DevOps incluyen una etapa de "prueba" discreta que se produce entre la integración y la implementación. Sin embargo, DevOps ha avanzado de tal manera que ciertos elementos de la etapa de prueba pueden ocurrir en la planificación (desarrollo basado en el comportamiento), el desarrollo (pruebas de unidad, pruebas de contrato), la integración (análisis estático de código, escaneo de CVE, herramientas </a:t>
            </a:r>
            <a:r>
              <a:rPr lang="es-MX" dirty="0" err="1">
                <a:effectLst/>
                <a:latin typeface="inherit"/>
              </a:rPr>
              <a:t>lint</a:t>
            </a:r>
            <a:r>
              <a:rPr lang="es-MX" dirty="0">
                <a:effectLst/>
                <a:latin typeface="inherit"/>
              </a:rPr>
              <a:t>), la implementación (pruebas de humo, pruebas de penetración, pruebas de configuración), las operaciones (pruebas de fallos, pruebas de </a:t>
            </a:r>
            <a:r>
              <a:rPr lang="es-MX" dirty="0" err="1">
                <a:effectLst/>
                <a:latin typeface="inherit"/>
              </a:rPr>
              <a:t>conf</a:t>
            </a:r>
            <a:r>
              <a:rPr lang="es-MX" dirty="0">
                <a:effectLst/>
                <a:latin typeface="inherit"/>
              </a:rPr>
              <a:t> Las pruebas son una buena forma de identificar riesgos y vulnerabilidades, y proporcionan una oportunidad para que el equipo de TI los acepte, mitigue o solucione.</a:t>
            </a:r>
          </a:p>
          <a:p>
            <a:pPr fontAlgn="base"/>
            <a:r>
              <a:rPr lang="es-MX" b="1" dirty="0">
                <a:effectLst/>
                <a:latin typeface="inherit"/>
              </a:rPr>
              <a:t>Seguridad: </a:t>
            </a:r>
            <a:r>
              <a:rPr lang="es-MX" dirty="0">
                <a:effectLst/>
                <a:latin typeface="inherit"/>
              </a:rPr>
              <a:t>mientras las metodologías de cascada y las implementaciones ágiles se "añaden" a los flujos de trabajo de seguridad después de la entrega o la implementación, DevOps se esfuerza por incorporar la seguridad desde el principio (planificación), cuando los problemas de seguridad son más fáciles y menos costosos de abordar, y continuamente durante el resto del ciclo de desarrollo. Este enfoque de seguridad se conoce como </a:t>
            </a:r>
            <a:r>
              <a:rPr lang="es-MX" i="1" dirty="0">
                <a:effectLst/>
                <a:latin typeface="inherit"/>
              </a:rPr>
              <a:t>desplazamiento a la izquierda</a:t>
            </a:r>
            <a:r>
              <a:rPr lang="es-MX" dirty="0">
                <a:effectLst/>
                <a:latin typeface="inherit"/>
              </a:rPr>
              <a:t> (es más fácil de entender si consulta la Figura 1). Algunas empresas han tenido menos éxito "desplazando a la izquierda" que otras, lo que ha permitido el surgimiento de </a:t>
            </a:r>
            <a:r>
              <a:rPr lang="es-MX" dirty="0" err="1">
                <a:effectLst/>
                <a:latin typeface="inherit"/>
              </a:rPr>
              <a:t>DevSecOps</a:t>
            </a:r>
            <a:r>
              <a:rPr lang="es-MX" dirty="0">
                <a:effectLst/>
                <a:latin typeface="inherit"/>
              </a:rPr>
              <a:t> (vea más abajo).</a:t>
            </a:r>
          </a:p>
          <a:p>
            <a:pPr fontAlgn="base"/>
            <a:r>
              <a:rPr lang="es-MX" b="1" dirty="0">
                <a:effectLst/>
                <a:latin typeface="inherit"/>
              </a:rPr>
              <a:t>Conformidad regulatoria. </a:t>
            </a:r>
            <a:r>
              <a:rPr lang="es-MX" dirty="0">
                <a:effectLst/>
                <a:latin typeface="inherit"/>
              </a:rPr>
              <a:t>La conformidad normativa</a:t>
            </a:r>
            <a:r>
              <a:rPr lang="es-MX" b="1" dirty="0">
                <a:effectLst/>
                <a:latin typeface="inherit"/>
              </a:rPr>
              <a:t> </a:t>
            </a:r>
            <a:r>
              <a:rPr lang="es-MX" dirty="0">
                <a:effectLst/>
                <a:latin typeface="inherit"/>
              </a:rPr>
              <a:t>(gestión y riesgo) también se aborda mejor al principio y durante todo el ciclo de vida del desarrollo. Las industrias reguladas a menudo tienen la obligación de proporcionar un cierto nivel de </a:t>
            </a:r>
            <a:r>
              <a:rPr lang="es-MX" dirty="0" err="1">
                <a:effectLst/>
                <a:latin typeface="inherit"/>
              </a:rPr>
              <a:t>observabilidad</a:t>
            </a:r>
            <a:r>
              <a:rPr lang="es-MX" dirty="0">
                <a:effectLst/>
                <a:latin typeface="inherit"/>
              </a:rPr>
              <a:t>, trazabilidad y acceso de cómo se entregan y gestionan los recursos en su entorno de operaciones de tiempo de ejecución. Esto requiere planificación, desarrollo, pruebas y aplicación de políticas en la línea de trabajo de entrega continua y en el entorno de ejecución. La auditabilidad de las medidas de conformidad es extremadamente importante para demostrar la conformidad a los auditores de terceros.</a:t>
            </a:r>
          </a:p>
        </p:txBody>
      </p:sp>
    </p:spTree>
    <p:extLst>
      <p:ext uri="{BB962C8B-B14F-4D97-AF65-F5344CB8AC3E}">
        <p14:creationId xmlns:p14="http://schemas.microsoft.com/office/powerpoint/2010/main" val="35774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EB028B-ACCB-53AE-70E5-56E78C4DE831}"/>
              </a:ext>
            </a:extLst>
          </p:cNvPr>
          <p:cNvSpPr>
            <a:spLocks noGrp="1"/>
          </p:cNvSpPr>
          <p:nvPr>
            <p:ph type="title"/>
          </p:nvPr>
        </p:nvSpPr>
        <p:spPr/>
        <p:txBody>
          <a:bodyPr/>
          <a:lstStyle/>
          <a:p>
            <a:r>
              <a:rPr lang="es-MX" dirty="0"/>
              <a:t>Cultura de </a:t>
            </a:r>
            <a:r>
              <a:rPr lang="es-MX" dirty="0" err="1"/>
              <a:t>devops</a:t>
            </a:r>
            <a:endParaRPr lang="es-MX" dirty="0"/>
          </a:p>
        </p:txBody>
      </p:sp>
      <p:sp>
        <p:nvSpPr>
          <p:cNvPr id="3" name="Marcador de contenido 2">
            <a:extLst>
              <a:ext uri="{FF2B5EF4-FFF2-40B4-BE49-F238E27FC236}">
                <a16:creationId xmlns:a16="http://schemas.microsoft.com/office/drawing/2014/main" id="{BFFEEEF2-2478-6239-7657-4A46011E683A}"/>
              </a:ext>
            </a:extLst>
          </p:cNvPr>
          <p:cNvSpPr>
            <a:spLocks noGrp="1"/>
          </p:cNvSpPr>
          <p:nvPr>
            <p:ph idx="1"/>
          </p:nvPr>
        </p:nvSpPr>
        <p:spPr/>
        <p:txBody>
          <a:bodyPr/>
          <a:lstStyle/>
          <a:p>
            <a:r>
              <a:rPr lang="es-MX" dirty="0"/>
              <a:t>A nivel organizacional, DevOps requiere de una comunicación continua, colaboración y responsabilidad compartida entre todos los </a:t>
            </a:r>
            <a:r>
              <a:rPr lang="es-MX" dirty="0" err="1"/>
              <a:t>stakeholders</a:t>
            </a:r>
            <a:r>
              <a:rPr lang="es-MX" dirty="0"/>
              <a:t> en la entrega de software (equipos de desarrollo de software y operaciones de TI, pero también equipos de seguridad, conformidad, gestión, riesgo y línea de negocio) para innovar de forma rápida y continua, y aumentar la calidad del software desde el principio.</a:t>
            </a:r>
          </a:p>
          <a:p>
            <a:r>
              <a:rPr lang="es-MX" dirty="0"/>
              <a:t>A nivel técnico, DevOps requiere un compromiso con la automatización, que mantiene los proyectos en movimiento dentro y entre los flujos de trabajo, y para la retroalimentación y medición, que permitan a los equipos acelerar ciclos continuamente y mejorar la calidad y el rendimiento del software.</a:t>
            </a:r>
          </a:p>
        </p:txBody>
      </p:sp>
    </p:spTree>
    <p:extLst>
      <p:ext uri="{BB962C8B-B14F-4D97-AF65-F5344CB8AC3E}">
        <p14:creationId xmlns:p14="http://schemas.microsoft.com/office/powerpoint/2010/main" val="397075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4B487-A685-0DFD-5B1E-6B4C3151404A}"/>
              </a:ext>
            </a:extLst>
          </p:cNvPr>
          <p:cNvSpPr>
            <a:spLocks noGrp="1"/>
          </p:cNvSpPr>
          <p:nvPr>
            <p:ph type="title"/>
          </p:nvPr>
        </p:nvSpPr>
        <p:spPr/>
        <p:txBody>
          <a:bodyPr/>
          <a:lstStyle/>
          <a:p>
            <a:r>
              <a:rPr lang="es-MX" dirty="0"/>
              <a:t>Herramientas de </a:t>
            </a:r>
            <a:r>
              <a:rPr lang="es-MX" dirty="0" err="1"/>
              <a:t>devops</a:t>
            </a:r>
            <a:endParaRPr lang="es-MX" dirty="0"/>
          </a:p>
        </p:txBody>
      </p:sp>
      <p:sp>
        <p:nvSpPr>
          <p:cNvPr id="3" name="Marcador de contenido 2">
            <a:extLst>
              <a:ext uri="{FF2B5EF4-FFF2-40B4-BE49-F238E27FC236}">
                <a16:creationId xmlns:a16="http://schemas.microsoft.com/office/drawing/2014/main" id="{D13259CC-F379-791E-5ED6-F928FA12C482}"/>
              </a:ext>
            </a:extLst>
          </p:cNvPr>
          <p:cNvSpPr>
            <a:spLocks noGrp="1"/>
          </p:cNvSpPr>
          <p:nvPr>
            <p:ph idx="1"/>
          </p:nvPr>
        </p:nvSpPr>
        <p:spPr/>
        <p:txBody>
          <a:bodyPr>
            <a:normAutofit fontScale="92500"/>
          </a:bodyPr>
          <a:lstStyle/>
          <a:p>
            <a:pPr algn="l">
              <a:buFont typeface="+mj-lt"/>
              <a:buAutoNum type="arabicPeriod"/>
            </a:pPr>
            <a:r>
              <a:rPr lang="es-MX" b="1" i="0" dirty="0">
                <a:solidFill>
                  <a:srgbClr val="374151"/>
                </a:solidFill>
                <a:effectLst/>
                <a:latin typeface="Söhne"/>
              </a:rPr>
              <a:t>Herramientas para Gestión de Proyectos:</a:t>
            </a:r>
            <a:r>
              <a:rPr lang="es-MX" b="0" i="0" dirty="0">
                <a:solidFill>
                  <a:srgbClr val="374151"/>
                </a:solidFill>
                <a:effectLst/>
                <a:latin typeface="Söhne"/>
              </a:rPr>
              <a:t> Estas herramientas ayudan a los equipos a crear listas de requisitos de usuario, desglosarlos en tareas más pequeñas y realizar un seguimiento de su progreso. Algunas opciones populares de código abierto incluyen GitHub Issues y Jira. Se utilizan en prácticas ágiles como Scrum, Lean y Kanban.</a:t>
            </a:r>
          </a:p>
          <a:p>
            <a:pPr algn="l">
              <a:buFont typeface="+mj-lt"/>
              <a:buAutoNum type="arabicPeriod"/>
            </a:pPr>
            <a:r>
              <a:rPr lang="es-MX" b="1" i="0" dirty="0">
                <a:solidFill>
                  <a:srgbClr val="374151"/>
                </a:solidFill>
                <a:effectLst/>
                <a:latin typeface="Söhne"/>
              </a:rPr>
              <a:t>Repositorios de Código Fuente de Colaboración:</a:t>
            </a:r>
            <a:r>
              <a:rPr lang="es-MX" b="0" i="0" dirty="0">
                <a:solidFill>
                  <a:srgbClr val="374151"/>
                </a:solidFill>
                <a:effectLst/>
                <a:latin typeface="Söhne"/>
              </a:rPr>
              <a:t> Son entornos de codificación controlados por versiones que permiten que varios desarrolladores trabajen en la misma base de código. Ejemplos de repositorios de código abierto son GitHub y </a:t>
            </a:r>
            <a:r>
              <a:rPr lang="es-MX" b="0" i="0" dirty="0" err="1">
                <a:solidFill>
                  <a:srgbClr val="374151"/>
                </a:solidFill>
                <a:effectLst/>
                <a:latin typeface="Söhne"/>
              </a:rPr>
              <a:t>GitLab</a:t>
            </a:r>
            <a:r>
              <a:rPr lang="es-MX" b="0" i="0" dirty="0">
                <a:solidFill>
                  <a:srgbClr val="374151"/>
                </a:solidFill>
                <a:effectLst/>
                <a:latin typeface="Söhne"/>
              </a:rPr>
              <a:t>. Deben integrarse con CI/CD, pruebas y herramientas de seguridad.</a:t>
            </a:r>
          </a:p>
          <a:p>
            <a:pPr algn="l">
              <a:buFont typeface="+mj-lt"/>
              <a:buAutoNum type="arabicPeriod"/>
            </a:pPr>
            <a:r>
              <a:rPr lang="es-MX" b="1" i="0" dirty="0">
                <a:solidFill>
                  <a:srgbClr val="374151"/>
                </a:solidFill>
                <a:effectLst/>
                <a:latin typeface="Söhne"/>
              </a:rPr>
              <a:t>Líneas de Trabajo CI/CD:</a:t>
            </a:r>
            <a:r>
              <a:rPr lang="es-MX" b="0" i="0" dirty="0">
                <a:solidFill>
                  <a:srgbClr val="374151"/>
                </a:solidFill>
                <a:effectLst/>
                <a:latin typeface="Söhne"/>
              </a:rPr>
              <a:t> Estas herramientas automatizan la extracción, creación, prueba e implementación de código. Jenkins es la opción de código abierto más popular en esta categoría. </a:t>
            </a:r>
            <a:r>
              <a:rPr lang="es-MX" b="0" i="0" dirty="0" err="1">
                <a:solidFill>
                  <a:srgbClr val="374151"/>
                </a:solidFill>
                <a:effectLst/>
                <a:latin typeface="Söhne"/>
              </a:rPr>
              <a:t>Spinnaker</a:t>
            </a:r>
            <a:r>
              <a:rPr lang="es-MX" b="0" i="0" dirty="0">
                <a:solidFill>
                  <a:srgbClr val="374151"/>
                </a:solidFill>
                <a:effectLst/>
                <a:latin typeface="Söhne"/>
              </a:rPr>
              <a:t> y </a:t>
            </a:r>
            <a:r>
              <a:rPr lang="es-MX" b="0" i="0" dirty="0" err="1">
                <a:solidFill>
                  <a:srgbClr val="374151"/>
                </a:solidFill>
                <a:effectLst/>
                <a:latin typeface="Söhne"/>
              </a:rPr>
              <a:t>ArgoCD</a:t>
            </a:r>
            <a:r>
              <a:rPr lang="es-MX" b="0" i="0" dirty="0">
                <a:solidFill>
                  <a:srgbClr val="374151"/>
                </a:solidFill>
                <a:effectLst/>
                <a:latin typeface="Söhne"/>
              </a:rPr>
              <a:t> son opciones para implementación continua (CD), especialmente en entornos nativos de </a:t>
            </a:r>
            <a:r>
              <a:rPr lang="es-MX" b="0" i="0" dirty="0" err="1">
                <a:solidFill>
                  <a:srgbClr val="374151"/>
                </a:solidFill>
                <a:effectLst/>
                <a:latin typeface="Söhne"/>
              </a:rPr>
              <a:t>Kubernetes</a:t>
            </a:r>
            <a:r>
              <a:rPr lang="es-MX" b="0" i="0" dirty="0">
                <a:solidFill>
                  <a:srgbClr val="374151"/>
                </a:solidFill>
                <a:effectLst/>
                <a:latin typeface="Söhne"/>
              </a:rPr>
              <a:t>.</a:t>
            </a:r>
          </a:p>
          <a:p>
            <a:pPr algn="l">
              <a:buFont typeface="+mj-lt"/>
              <a:buAutoNum type="arabicPeriod"/>
            </a:pPr>
            <a:r>
              <a:rPr lang="es-MX" b="1" i="0" dirty="0">
                <a:solidFill>
                  <a:srgbClr val="374151"/>
                </a:solidFill>
                <a:effectLst/>
                <a:latin typeface="Söhne"/>
              </a:rPr>
              <a:t>Infraestructuras de Automatización de Pruebas:</a:t>
            </a:r>
            <a:r>
              <a:rPr lang="es-MX" b="0" i="0" dirty="0">
                <a:solidFill>
                  <a:srgbClr val="374151"/>
                </a:solidFill>
                <a:effectLst/>
                <a:latin typeface="Söhne"/>
              </a:rPr>
              <a:t> Incluyen herramientas y mejores prácticas para automatizar diversas pruebas, como pruebas de unidad, contrato, funcionalidad, rendimiento, seguridad, etc. Algunas herramientas populares son </a:t>
            </a:r>
            <a:r>
              <a:rPr lang="es-MX" b="0" i="0" dirty="0" err="1">
                <a:solidFill>
                  <a:srgbClr val="374151"/>
                </a:solidFill>
                <a:effectLst/>
                <a:latin typeface="Söhne"/>
              </a:rPr>
              <a:t>Selenium</a:t>
            </a:r>
            <a:r>
              <a:rPr lang="es-MX" b="0" i="0" dirty="0">
                <a:solidFill>
                  <a:srgbClr val="374151"/>
                </a:solidFill>
                <a:effectLst/>
                <a:latin typeface="Söhne"/>
              </a:rPr>
              <a:t>, </a:t>
            </a:r>
            <a:r>
              <a:rPr lang="es-MX" b="0" i="0" dirty="0" err="1">
                <a:solidFill>
                  <a:srgbClr val="374151"/>
                </a:solidFill>
                <a:effectLst/>
                <a:latin typeface="Söhne"/>
              </a:rPr>
              <a:t>Appium</a:t>
            </a:r>
            <a:r>
              <a:rPr lang="es-MX" b="0" i="0" dirty="0">
                <a:solidFill>
                  <a:srgbClr val="374151"/>
                </a:solidFill>
                <a:effectLst/>
                <a:latin typeface="Söhne"/>
              </a:rPr>
              <a:t>, </a:t>
            </a:r>
            <a:r>
              <a:rPr lang="es-MX" b="0" i="0" dirty="0" err="1">
                <a:solidFill>
                  <a:srgbClr val="374151"/>
                </a:solidFill>
                <a:effectLst/>
                <a:latin typeface="Söhne"/>
              </a:rPr>
              <a:t>Katalon</a:t>
            </a:r>
            <a:r>
              <a:rPr lang="es-MX" b="0" i="0" dirty="0">
                <a:solidFill>
                  <a:srgbClr val="374151"/>
                </a:solidFill>
                <a:effectLst/>
                <a:latin typeface="Söhne"/>
              </a:rPr>
              <a:t>, Robot Framework y </a:t>
            </a:r>
            <a:r>
              <a:rPr lang="es-MX" b="0" i="0" dirty="0" err="1">
                <a:solidFill>
                  <a:srgbClr val="374151"/>
                </a:solidFill>
                <a:effectLst/>
                <a:latin typeface="Söhne"/>
              </a:rPr>
              <a:t>Serenity</a:t>
            </a:r>
            <a:r>
              <a:rPr lang="es-MX" b="0" i="0" dirty="0">
                <a:solidFill>
                  <a:srgbClr val="374151"/>
                </a:solidFill>
                <a:effectLst/>
                <a:latin typeface="Söhne"/>
              </a:rPr>
              <a:t>.</a:t>
            </a:r>
          </a:p>
        </p:txBody>
      </p:sp>
    </p:spTree>
    <p:extLst>
      <p:ext uri="{BB962C8B-B14F-4D97-AF65-F5344CB8AC3E}">
        <p14:creationId xmlns:p14="http://schemas.microsoft.com/office/powerpoint/2010/main" val="300722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3703320" cy="5676901"/>
          </a:xfrm>
          <a:prstGeom prst="rect">
            <a:avLst/>
          </a:prstGeom>
        </p:spPr>
      </p:pic>
      <p:pic>
        <p:nvPicPr>
          <p:cNvPr id="11" name="Imagen 10">
            <a:extLst>
              <a:ext uri="{FF2B5EF4-FFF2-40B4-BE49-F238E27FC236}">
                <a16:creationId xmlns:a16="http://schemas.microsoft.com/office/drawing/2014/main" id="{AF70BFFA-F96B-8968-5995-9DC3719BEBDB}"/>
              </a:ext>
            </a:extLst>
          </p:cNvPr>
          <p:cNvPicPr>
            <a:picLocks noGrp="1" noRot="1" noChangeAspect="1" noMove="1" noResize="1" noEditPoints="1" noAdjustHandles="1" noChangeArrowheads="1" noChangeShapeType="1" noCrop="1"/>
          </p:cNvPicPr>
          <p:nvPr/>
        </p:nvPicPr>
        <p:blipFill>
          <a:blip r:embed="rId4"/>
          <a:stretch>
            <a:fillRect/>
          </a:stretch>
        </p:blipFill>
        <p:spPr>
          <a:xfrm>
            <a:off x="4241830" y="720341"/>
            <a:ext cx="3929096" cy="5670223"/>
          </a:xfrm>
          <a:prstGeom prst="rect">
            <a:avLst/>
          </a:prstGeom>
        </p:spPr>
      </p:pic>
      <p:sp>
        <p:nvSpPr>
          <p:cNvPr id="6" name="CuadroTexto 5">
            <a:extLst>
              <a:ext uri="{FF2B5EF4-FFF2-40B4-BE49-F238E27FC236}">
                <a16:creationId xmlns:a16="http://schemas.microsoft.com/office/drawing/2014/main" id="{D5FA2C56-5CB6-B02B-B967-A4CE36E9B656}"/>
              </a:ext>
            </a:extLst>
          </p:cNvPr>
          <p:cNvSpPr txBox="1"/>
          <p:nvPr/>
        </p:nvSpPr>
        <p:spPr>
          <a:xfrm>
            <a:off x="4514037" y="1993794"/>
            <a:ext cx="4532044" cy="369332"/>
          </a:xfrm>
          <a:prstGeom prst="rect">
            <a:avLst/>
          </a:prstGeom>
          <a:noFill/>
        </p:spPr>
        <p:txBody>
          <a:bodyPr wrap="square">
            <a:spAutoFit/>
          </a:bodyPr>
          <a:lstStyle/>
          <a:p>
            <a:r>
              <a:rPr lang="es-MX" dirty="0">
                <a:solidFill>
                  <a:schemeClr val="bg1"/>
                </a:solidFill>
              </a:rPr>
              <a:t>https://www.ibm.com/mx-es/topics/devops</a:t>
            </a:r>
          </a:p>
        </p:txBody>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4514037" y="979419"/>
            <a:ext cx="3081576" cy="755297"/>
          </a:xfrm>
        </p:spPr>
        <p:txBody>
          <a:bodyPr rtlCol="0">
            <a:normAutofit/>
          </a:bodyPr>
          <a:lstStyle/>
          <a:p>
            <a:pPr rtl="0"/>
            <a:r>
              <a:rPr lang="es-MX" dirty="0">
                <a:solidFill>
                  <a:srgbClr val="FFFFFF"/>
                </a:solidFill>
              </a:rPr>
              <a:t>Fuentes:</a:t>
            </a:r>
          </a:p>
        </p:txBody>
      </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71_TF56390039_Win32" id="{6E439996-84EB-442B-81F0-3A34FA2EB35A}" vid="{07E61665-08E7-4204-B220-B3D664A24A2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{E10BC1A9-7929-40B7-A1B7-8A99D5E78987}tf56390039_win32</Template>
  <TotalTime>30</TotalTime>
  <Words>1697</Words>
  <Application>Microsoft Office PowerPoint</Application>
  <PresentationFormat>Panorámica</PresentationFormat>
  <Paragraphs>32</Paragraphs>
  <Slides>9</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Gill Sans MT</vt:lpstr>
      <vt:lpstr>inherit</vt:lpstr>
      <vt:lpstr>Söhne</vt:lpstr>
      <vt:lpstr>Wingdings 2</vt:lpstr>
      <vt:lpstr>Dividendo</vt:lpstr>
      <vt:lpstr>investigación de DevOps</vt:lpstr>
      <vt:lpstr>¿Qué son las devops?</vt:lpstr>
      <vt:lpstr>Evolución de las devops</vt:lpstr>
      <vt:lpstr>Cómo funciona DevOps: el ciclo de vida de DevOps</vt:lpstr>
      <vt:lpstr>Presentación de PowerPoint</vt:lpstr>
      <vt:lpstr>Flujos de trabajo</vt:lpstr>
      <vt:lpstr>Cultura de devops</vt:lpstr>
      <vt:lpstr>Herramientas de devops</vt:lpstr>
      <vt:lpstr>Fuentes: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investigación de DevOps</dc:title>
  <dc:creator>Luis Fernando Domingo Gomez</dc:creator>
  <cp:lastModifiedBy>Luis Fernando Domingo Gomez</cp:lastModifiedBy>
  <cp:revision>1</cp:revision>
  <dcterms:created xsi:type="dcterms:W3CDTF">2023-09-11T03:01:02Z</dcterms:created>
  <dcterms:modified xsi:type="dcterms:W3CDTF">2023-09-11T03:31:23Z</dcterms:modified>
</cp:coreProperties>
</file>