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8" r:id="rId8"/>
    <p:sldId id="329" r:id="rId9"/>
    <p:sldId id="330" r:id="rId10"/>
    <p:sldId id="327" r:id="rId11"/>
    <p:sldId id="304" r:id="rId12"/>
    <p:sldId id="314" r:id="rId13"/>
    <p:sldId id="313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/>
              <a:t>1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8B016-9628-421B-A065-D1F65B1BD3D5}" type="datetime1">
              <a:rPr lang="pt-PT" smtClean="0"/>
              <a:t>19/10/2022</a:t>
            </a:fld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A2883B-C52B-9199-09F7-5C9BDD8207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05393-A061-4254-8091-6B785F9077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pt-PT" noProof="0"/>
              <a:t>1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BF5BE-20EB-4C1F-9122-9EBF243BCBE6}" type="datetime1">
              <a:rPr lang="pt-PT" noProof="0" smtClean="0"/>
              <a:t>19/10/2022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PT" noProof="0"/>
              <a:t>12312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99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93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69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e Trê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o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o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Retângulo 1" descr="Grande edifício de escritórios visto de baixo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4" name="Marcador de Posição do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squema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Imagem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Oval 2" descr="Grande edifício de escritórios visto de baixo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PT" noProof="0"/>
              <a:t>Clique para editar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accent5"/>
              </a:solidFill>
            </a:endParaRPr>
          </a:p>
        </p:txBody>
      </p:sp>
      <p:sp>
        <p:nvSpPr>
          <p:cNvPr id="23" name="Marcador de Posição da Imagem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30F2D32-2771-F4A4-030F-A338EB49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a Imagem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8" name="Marcador de Posição da Imagem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0">
                <a:solidFill>
                  <a:schemeClr val="tx1"/>
                </a:solidFill>
              </a:rPr>
              <a:t>Clique para editar o estilo de título do Modelo Global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4" name="Marcador de Posição do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7" name="Marcador de Posição do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8" name="Marcador de Posição do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9" name="Marcador de Posição do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0" name="Marcador de Posição do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1" name="Marcador de Posição do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2" name="Marcador de Posição do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3" name="Marcador de Posição do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7" name="Marcador de Posição da Imagem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Posição de Conteú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1" name="Marcador de Posição de Conteú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2" name="Marcador de Posição de Conteú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3" name="Marcador de Posição de Conteú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4" name="Marcador de Posição de Conteú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45" name="Marcador de Posição de Conteú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86211DA-778A-4970-B4A9-7BDFE6CF7127}" type="datetime1">
              <a:rPr lang="pt-PT" sz="1100" noProof="0" smtClean="0">
                <a:solidFill>
                  <a:schemeClr val="accent2"/>
                </a:solidFill>
              </a:rPr>
              <a:t>19/10/2022</a:t>
            </a:fld>
            <a:endParaRPr lang="pt-PT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PT" sz="1100" b="1" noProof="0">
                <a:solidFill>
                  <a:schemeClr val="accent2"/>
                </a:solidFill>
              </a:rPr>
              <a:t>Relatório Anual</a:t>
            </a:r>
          </a:p>
        </p:txBody>
      </p:sp>
      <p:sp>
        <p:nvSpPr>
          <p:cNvPr id="7" name="Marcador de Posição do Número do Diapositivo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pt-PT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pt-PT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a Imagem 12" descr="Edifício de vidro azul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1" y="93749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1" y="2654985"/>
            <a:ext cx="3924935" cy="767590"/>
          </a:xfrm>
        </p:spPr>
        <p:txBody>
          <a:bodyPr rtlCol="0"/>
          <a:lstStyle/>
          <a:p>
            <a:pPr algn="ctr" rtl="0"/>
            <a:r>
              <a:rPr lang="pt-BR" dirty="0"/>
              <a:t>FeiraFácil</a:t>
            </a:r>
            <a:endParaRPr lang="pt-PT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EasyFeira</a:t>
            </a:r>
            <a:r>
              <a:rPr lang="pt-PT" dirty="0"/>
              <a:t> © 2022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dirty="0"/>
              <a:t>Universidade do Minho</a:t>
            </a:r>
          </a:p>
          <a:p>
            <a:pPr rtl="0"/>
            <a:r>
              <a:rPr lang="pt-PT" dirty="0"/>
              <a:t>LI4 2022/2023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48957524-3463-272A-7D89-BD894EF5E245}"/>
              </a:ext>
            </a:extLst>
          </p:cNvPr>
          <p:cNvSpPr txBox="1">
            <a:spLocks/>
          </p:cNvSpPr>
          <p:nvPr/>
        </p:nvSpPr>
        <p:spPr>
          <a:xfrm>
            <a:off x="4133531" y="3302114"/>
            <a:ext cx="3924935" cy="76759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/>
              <a:t>Checkpoint 1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Conclusão</a:t>
            </a:r>
          </a:p>
          <a:p>
            <a:pPr rtl="0"/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algn="just" rtl="0"/>
            <a:r>
              <a:rPr lang="pt-PT" dirty="0"/>
              <a:t>Tendo em conta a nossa apresentação e à nossa planificação concluímos que desenvolvemos uma base e uma estrutura sólida para passarmos para as próximas fases do projeto.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4104833"/>
            <a:ext cx="4437484" cy="2183999"/>
          </a:xfrm>
        </p:spPr>
        <p:txBody>
          <a:bodyPr rtlCol="0"/>
          <a:lstStyle/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João Manuel Novais da Silva (a91671)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Luís Filipe Fernandes Vilas (a91697)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Pedro António Pires Correia Leite Sequeira (a91660)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Lima Mesquita (a95097)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pt-PT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Vicente de Carvalho Castro (a91677)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Marcador de Posição da Imagem 8" descr="grande plano de uma pont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690FE7-05DA-91E2-9993-F0EF9B820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325608"/>
            <a:ext cx="4275138" cy="3560763"/>
          </a:xfrm>
        </p:spPr>
        <p:txBody>
          <a:bodyPr rtlCol="0"/>
          <a:lstStyle/>
          <a:p>
            <a:pPr rtl="0"/>
            <a:r>
              <a:rPr lang="pt-PT" dirty="0"/>
              <a:t>Contextualização</a:t>
            </a:r>
          </a:p>
          <a:p>
            <a:pPr rtl="0"/>
            <a:r>
              <a:rPr lang="pt-PT" dirty="0"/>
              <a:t>Fundamentação</a:t>
            </a:r>
          </a:p>
          <a:p>
            <a:pPr rtl="0"/>
            <a:r>
              <a:rPr lang="pt-PT" dirty="0"/>
              <a:t>Objetivos</a:t>
            </a:r>
          </a:p>
          <a:p>
            <a:pPr rtl="0"/>
            <a:r>
              <a:rPr lang="pt-PT" dirty="0"/>
              <a:t>Viabilidade </a:t>
            </a:r>
          </a:p>
          <a:p>
            <a:pPr rtl="0"/>
            <a:r>
              <a:rPr lang="pt-PT" dirty="0"/>
              <a:t>Recursos Necessários</a:t>
            </a:r>
          </a:p>
          <a:p>
            <a:pPr rtl="0"/>
            <a:r>
              <a:rPr lang="pt-PT" dirty="0"/>
              <a:t>Equipa de trabalho </a:t>
            </a:r>
          </a:p>
          <a:p>
            <a:pPr rtl="0"/>
            <a:r>
              <a:rPr lang="pt-PT" dirty="0"/>
              <a:t>Plano de execução</a:t>
            </a:r>
          </a:p>
          <a:p>
            <a:pPr rtl="0"/>
            <a:r>
              <a:rPr lang="pt-PT" dirty="0"/>
              <a:t>Conclusão</a:t>
            </a:r>
          </a:p>
        </p:txBody>
      </p:sp>
      <p:pic>
        <p:nvPicPr>
          <p:cNvPr id="11" name="Marcador de Posição da Imagem 10" descr="grande plano do edifício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6979950-682E-ACFC-D86F-1852CBF22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4905899" cy="830997"/>
          </a:xfrm>
        </p:spPr>
        <p:txBody>
          <a:bodyPr rtlCol="0"/>
          <a:lstStyle/>
          <a:p>
            <a:pPr rtl="0"/>
            <a:r>
              <a:rPr lang="pt-PT" dirty="0"/>
              <a:t>Contextualização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35537"/>
            <a:ext cx="4275138" cy="3560763"/>
          </a:xfrm>
        </p:spPr>
        <p:txBody>
          <a:bodyPr rtlCol="0"/>
          <a:lstStyle/>
          <a:p>
            <a:pPr algn="just"/>
            <a:r>
              <a:rPr lang="pt-PT" dirty="0"/>
              <a:t>Transmitir a experiência de uma feira a partir de um computador;</a:t>
            </a:r>
          </a:p>
          <a:p>
            <a:pPr algn="just"/>
            <a:r>
              <a:rPr lang="pt-PT" dirty="0"/>
              <a:t>Fruto da era digital;</a:t>
            </a:r>
          </a:p>
          <a:p>
            <a:pPr algn="just"/>
            <a:r>
              <a:rPr lang="pt-PT" dirty="0"/>
              <a:t>Facilitar a exposição de novos produtos e de novas empresas.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4" name="Marcador de Posição da Imagem 3" descr="grande plano do edifício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FA6867-3311-F294-47EA-EA981261C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CA4FDB-1FF8-E2A5-05D2-39D637BE03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r>
              <a:rPr lang="pt-PT" dirty="0"/>
              <a:t>Os consumidores são inundados por um grande número de empresas e produtos;</a:t>
            </a:r>
          </a:p>
          <a:p>
            <a:r>
              <a:rPr lang="pt-PT" dirty="0"/>
              <a:t>Há necessidade de organizar a oferta;</a:t>
            </a:r>
          </a:p>
          <a:p>
            <a:r>
              <a:rPr lang="pt-PT" dirty="0"/>
              <a:t>Existem problemas caso os produtos e/ou serviços sejam defeituosos;</a:t>
            </a:r>
          </a:p>
          <a:p>
            <a:r>
              <a:rPr lang="pt-PT" dirty="0"/>
              <a:t>É necessária a melhor comunicação entre consumidor e vendedor.</a:t>
            </a:r>
          </a:p>
        </p:txBody>
      </p:sp>
      <p:pic>
        <p:nvPicPr>
          <p:cNvPr id="2" name="Marcador de Posição da Imagem 1">
            <a:extLst>
              <a:ext uri="{FF2B5EF4-FFF2-40B4-BE49-F238E27FC236}">
                <a16:creationId xmlns:a16="http://schemas.microsoft.com/office/drawing/2014/main" id="{3DDDE8EC-B9DE-8478-3391-661FB6B38E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" b="129"/>
          <a:stretch/>
        </p:blipFill>
        <p:spPr>
          <a:xfrm>
            <a:off x="7090227" y="786181"/>
            <a:ext cx="4441372" cy="5393036"/>
          </a:xfrm>
          <a:prstGeom prst="rect">
            <a:avLst/>
          </a:prstGeom>
          <a:noFill/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01F72D3-2CF0-C42B-D6D9-B9C48813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 fontScale="90000"/>
          </a:bodyPr>
          <a:lstStyle/>
          <a:p>
            <a:r>
              <a:rPr lang="pt-PT" dirty="0"/>
              <a:t>Fundamentação</a:t>
            </a:r>
            <a:br>
              <a:rPr lang="pt-PT" sz="2600" dirty="0"/>
            </a:br>
            <a:endParaRPr lang="pt-PT" sz="2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11CFD6-AA48-50BE-A08D-783037D98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1FC1CB-E076-5CDF-D71C-0EF1313D5A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pt-PT" dirty="0"/>
              <a:t>Acolher vários tipos de certames comerciais;</a:t>
            </a:r>
          </a:p>
          <a:p>
            <a:pPr algn="just"/>
            <a:r>
              <a:rPr lang="pt-PT" dirty="0"/>
              <a:t>Permitir ás empresas deporem de produtos organizados em stands e certames;</a:t>
            </a:r>
          </a:p>
          <a:p>
            <a:pPr algn="just"/>
            <a:r>
              <a:rPr lang="pt-PT" dirty="0"/>
              <a:t>Permitir ao utilizador aceder aos vários produtos.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7AB2F88-4F07-34E1-33F1-4B3119E5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pic>
        <p:nvPicPr>
          <p:cNvPr id="5" name="Marcador de Posição da Imagem 3" descr="grande plano do edifício">
            <a:extLst>
              <a:ext uri="{FF2B5EF4-FFF2-40B4-BE49-F238E27FC236}">
                <a16:creationId xmlns:a16="http://schemas.microsoft.com/office/drawing/2014/main" id="{1E6C38E9-D54F-9B95-1C67-C30A6E1324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>
          <a:xfrm>
            <a:off x="7089775" y="785813"/>
            <a:ext cx="4441825" cy="5392737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C3EC1D-7800-9E49-DA97-91BC961D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0E50E66-137E-40C7-D00D-F0A0867801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/>
          <a:lstStyle/>
          <a:p>
            <a:r>
              <a:rPr lang="pt-PT" dirty="0"/>
              <a:t>Permitir uma mais eficiente troca de bens e serviços;</a:t>
            </a:r>
          </a:p>
          <a:p>
            <a:r>
              <a:rPr lang="pt-PT" dirty="0"/>
              <a:t>Melhorar a experiência do consumidor;</a:t>
            </a:r>
          </a:p>
          <a:p>
            <a:r>
              <a:rPr lang="pt-PT" dirty="0"/>
              <a:t>Uma melhor organização e catalogação de produtos e serviços úteis para consumidores.</a:t>
            </a:r>
          </a:p>
          <a:p>
            <a:endParaRPr lang="en-US" dirty="0"/>
          </a:p>
        </p:txBody>
      </p:sp>
      <p:pic>
        <p:nvPicPr>
          <p:cNvPr id="2" name="Marcador de Posição da Imagem 1" descr="Uma imagem com edifício&#10;&#10;Descrição gerada automaticamente">
            <a:extLst>
              <a:ext uri="{FF2B5EF4-FFF2-40B4-BE49-F238E27FC236}">
                <a16:creationId xmlns:a16="http://schemas.microsoft.com/office/drawing/2014/main" id="{28E6E586-ABCB-65A5-ECA1-7746E08FEA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" b="129"/>
          <a:stretch/>
        </p:blipFill>
        <p:spPr>
          <a:xfrm>
            <a:off x="7090227" y="786181"/>
            <a:ext cx="4441372" cy="5393036"/>
          </a:xfrm>
          <a:prstGeom prst="rect">
            <a:avLst/>
          </a:prstGeom>
          <a:noFill/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3D3B2810-B142-481B-C23E-54CEC75B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/>
          </a:bodyPr>
          <a:lstStyle/>
          <a:p>
            <a:r>
              <a:rPr lang="pt-PT" dirty="0"/>
              <a:t>Viabilidade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C30791-2BA2-991C-7673-EEDEBDB75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379F920-54EA-98A6-6520-EC9A86A4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Recursos Necessários</a:t>
            </a:r>
            <a:endParaRPr lang="pt-PT" sz="48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353D9C-BFFC-E3BC-8334-EEAFE69FC4B5}"/>
              </a:ext>
            </a:extLst>
          </p:cNvPr>
          <p:cNvSpPr txBox="1"/>
          <p:nvPr/>
        </p:nvSpPr>
        <p:spPr>
          <a:xfrm>
            <a:off x="1278294" y="1884783"/>
            <a:ext cx="8294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Equipa da EasyFeira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.NET Framework,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HTML, CSS 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SQL Server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Microsoft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Microsoft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5 computadores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7E1357-88BB-F28A-377F-5BF2A89CF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A Equipa</a:t>
            </a:r>
          </a:p>
        </p:txBody>
      </p:sp>
      <p:pic>
        <p:nvPicPr>
          <p:cNvPr id="46" name="Marcador de Posição da Imagem 45">
            <a:extLst>
              <a:ext uri="{FF2B5EF4-FFF2-40B4-BE49-F238E27FC236}">
                <a16:creationId xmlns:a16="http://schemas.microsoft.com/office/drawing/2014/main" id="{BBCAE79E-A970-4D29-9B36-494E5FA5858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897" b="6897"/>
          <a:stretch/>
        </p:blipFill>
        <p:spPr>
          <a:xfrm>
            <a:off x="878337" y="2555551"/>
            <a:ext cx="1484985" cy="1280160"/>
          </a:xfrm>
        </p:spPr>
      </p:pic>
      <p:sp>
        <p:nvSpPr>
          <p:cNvPr id="25" name="Marcador de Posição do Texto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PT" noProof="1"/>
              <a:t>Luís Filipe Vilas</a:t>
            </a:r>
          </a:p>
        </p:txBody>
      </p:sp>
      <p:sp>
        <p:nvSpPr>
          <p:cNvPr id="27" name="Marcador de Posição do Texto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a91697</a:t>
            </a:r>
            <a:endParaRPr lang="pt-PT" noProof="1"/>
          </a:p>
        </p:txBody>
      </p:sp>
      <p:pic>
        <p:nvPicPr>
          <p:cNvPr id="48" name="Marcador de Posição da Imagem 47">
            <a:extLst>
              <a:ext uri="{FF2B5EF4-FFF2-40B4-BE49-F238E27FC236}">
                <a16:creationId xmlns:a16="http://schemas.microsoft.com/office/drawing/2014/main" id="{3DA3586E-5B97-49E4-B090-AD9D2A9C4F8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6897" b="6897"/>
          <a:stretch/>
        </p:blipFill>
        <p:spPr>
          <a:xfrm>
            <a:off x="3115921" y="2555551"/>
            <a:ext cx="1484985" cy="1280160"/>
          </a:xfrm>
        </p:spPr>
      </p:pic>
      <p:sp>
        <p:nvSpPr>
          <p:cNvPr id="29" name="Marcador de Posição do Texto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noProof="1"/>
              <a:t>J</a:t>
            </a:r>
            <a:r>
              <a:rPr lang="pt-PT" noProof="1"/>
              <a:t>oão Silva</a:t>
            </a:r>
          </a:p>
        </p:txBody>
      </p:sp>
      <p:sp>
        <p:nvSpPr>
          <p:cNvPr id="31" name="Marcador de Posição do Texto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544458"/>
          </a:xfrm>
        </p:spPr>
        <p:txBody>
          <a:bodyPr rtlCol="0"/>
          <a:lstStyle/>
          <a:p>
            <a:pPr rtl="0"/>
            <a:r>
              <a:rPr lang="pt-BR" noProof="1"/>
              <a:t>a</a:t>
            </a:r>
            <a:r>
              <a:rPr lang="pt-PT" noProof="1"/>
              <a:t>91671</a:t>
            </a:r>
          </a:p>
        </p:txBody>
      </p:sp>
      <p:pic>
        <p:nvPicPr>
          <p:cNvPr id="50" name="Marcador de Posição da Imagem 49">
            <a:extLst>
              <a:ext uri="{FF2B5EF4-FFF2-40B4-BE49-F238E27FC236}">
                <a16:creationId xmlns:a16="http://schemas.microsoft.com/office/drawing/2014/main" id="{EC2CC961-DBF2-4A0D-A6B3-7A630D18573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6897" b="6897"/>
          <a:stretch/>
        </p:blipFill>
        <p:spPr>
          <a:xfrm>
            <a:off x="5353508" y="2555551"/>
            <a:ext cx="1484985" cy="1280160"/>
          </a:xfrm>
        </p:spPr>
      </p:pic>
      <p:sp>
        <p:nvSpPr>
          <p:cNvPr id="33" name="Marcador de Posição do Texto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PT" noProof="1"/>
              <a:t>Pedro Sequeira</a:t>
            </a:r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a91660</a:t>
            </a:r>
          </a:p>
        </p:txBody>
      </p:sp>
      <p:pic>
        <p:nvPicPr>
          <p:cNvPr id="52" name="Marcador de Posição da Imagem 51">
            <a:extLst>
              <a:ext uri="{FF2B5EF4-FFF2-40B4-BE49-F238E27FC236}">
                <a16:creationId xmlns:a16="http://schemas.microsoft.com/office/drawing/2014/main" id="{E531F544-C55C-4602-B4B8-F5660B7ED48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rcRect t="6897" b="6897"/>
          <a:stretch/>
        </p:blipFill>
        <p:spPr>
          <a:xfrm>
            <a:off x="7602465" y="2555551"/>
            <a:ext cx="1484985" cy="1280160"/>
          </a:xfrm>
        </p:spPr>
      </p:pic>
      <p:sp>
        <p:nvSpPr>
          <p:cNvPr id="36" name="Marcador de Posição do Texto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PT" noProof="1"/>
              <a:t>Rafael Mesquita</a:t>
            </a:r>
          </a:p>
        </p:txBody>
      </p:sp>
      <p:sp>
        <p:nvSpPr>
          <p:cNvPr id="37" name="Marcador de Posição do Texto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a95097</a:t>
            </a:r>
          </a:p>
        </p:txBody>
      </p:sp>
      <p:pic>
        <p:nvPicPr>
          <p:cNvPr id="54" name="Marcador de Posição da Imagem 53">
            <a:extLst>
              <a:ext uri="{FF2B5EF4-FFF2-40B4-BE49-F238E27FC236}">
                <a16:creationId xmlns:a16="http://schemas.microsoft.com/office/drawing/2014/main" id="{7E965E64-2E65-4450-990B-C108B3B75B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7"/>
          <a:srcRect t="6897" b="6897"/>
          <a:stretch/>
        </p:blipFill>
        <p:spPr>
          <a:xfrm>
            <a:off x="9840051" y="2555551"/>
            <a:ext cx="1484985" cy="1280160"/>
          </a:xfrm>
        </p:spPr>
      </p:pic>
      <p:sp>
        <p:nvSpPr>
          <p:cNvPr id="38" name="Marcador de Posição do Texto 37">
            <a:extLst>
              <a:ext uri="{FF2B5EF4-FFF2-40B4-BE49-F238E27FC236}">
                <a16:creationId xmlns:a16="http://schemas.microsoft.com/office/drawing/2014/main" id="{B122B5B8-1BE2-44F4-94EE-51D52B4D04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PT" noProof="1"/>
              <a:t>Vicente Castro</a:t>
            </a:r>
          </a:p>
        </p:txBody>
      </p:sp>
      <p:sp>
        <p:nvSpPr>
          <p:cNvPr id="39" name="Marcador de Posição do Texto 38">
            <a:extLst>
              <a:ext uri="{FF2B5EF4-FFF2-40B4-BE49-F238E27FC236}">
                <a16:creationId xmlns:a16="http://schemas.microsoft.com/office/drawing/2014/main" id="{4998361E-ED50-43C1-A2AE-2397B1E6C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544458"/>
          </a:xfrm>
        </p:spPr>
        <p:txBody>
          <a:bodyPr rtlCol="0"/>
          <a:lstStyle/>
          <a:p>
            <a:pPr rtl="0"/>
            <a:r>
              <a:rPr lang="pt-PT" noProof="1"/>
              <a:t>a91677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9B113F-A322-5076-B43A-F0EA7032C0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68671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pt-PT" sz="4800" b="1" noProof="1">
                <a:solidFill>
                  <a:schemeClr val="tx1"/>
                </a:solidFill>
              </a:rPr>
              <a:t>Linha Cronológica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1B714A-D953-6C9B-402C-AAAA23A6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70" y="1037549"/>
            <a:ext cx="9123059" cy="53353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5ED717-52A4-F037-5D19-0FA117BD4E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81" t="15918" r="17866" b="30378"/>
          <a:stretch/>
        </p:blipFill>
        <p:spPr>
          <a:xfrm>
            <a:off x="317240" y="6510979"/>
            <a:ext cx="1847461" cy="2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3_TF16411253_Win32" id="{4EBFFD33-07D8-464A-841E-B8F69AB9D1A6}" vid="{615C29C1-5E0A-4E9A-8DBA-002AEAF1722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elements/1.1/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{EAD0EAC4-04AE-4041-81EC-CE39923CB7DB}tf16411253_win32</Template>
  <TotalTime>364</TotalTime>
  <Words>273</Words>
  <Application>Microsoft Office PowerPoint</Application>
  <PresentationFormat>Ecrã Panorâmico</PresentationFormat>
  <Paragraphs>59</Paragraphs>
  <Slides>10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Wingdings</vt:lpstr>
      <vt:lpstr>Tema do Office</vt:lpstr>
      <vt:lpstr>FeiraFácil</vt:lpstr>
      <vt:lpstr>Índice</vt:lpstr>
      <vt:lpstr>Contextualização</vt:lpstr>
      <vt:lpstr>Fundamentação </vt:lpstr>
      <vt:lpstr>Objetivos</vt:lpstr>
      <vt:lpstr>Viabilidade</vt:lpstr>
      <vt:lpstr>Recursos Necessários</vt:lpstr>
      <vt:lpstr>A Equipa</vt:lpstr>
      <vt:lpstr>Linha Cronológica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Filipe Fernandes Vilas</dc:creator>
  <cp:lastModifiedBy>Luís Filipe Fernandes Vilas</cp:lastModifiedBy>
  <cp:revision>9</cp:revision>
  <dcterms:created xsi:type="dcterms:W3CDTF">2022-10-15T13:08:43Z</dcterms:created>
  <dcterms:modified xsi:type="dcterms:W3CDTF">2022-10-19T11:30:00Z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