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24" r:id="rId5"/>
    <p:sldId id="302" r:id="rId6"/>
    <p:sldId id="315" r:id="rId7"/>
    <p:sldId id="325" r:id="rId8"/>
    <p:sldId id="326" r:id="rId9"/>
    <p:sldId id="314" r:id="rId10"/>
    <p:sldId id="327" r:id="rId11"/>
    <p:sldId id="304" r:id="rId12"/>
    <p:sldId id="310" r:id="rId13"/>
    <p:sldId id="311" r:id="rId14"/>
    <p:sldId id="312" r:id="rId15"/>
    <p:sldId id="313" r:id="rId16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pt-PT"/>
              <a:t>1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98B016-9628-421B-A065-D1F65B1BD3D5}" type="datetime1">
              <a:rPr lang="pt-PT" smtClean="0"/>
              <a:t>15/10/2022</a:t>
            </a:fld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4A2883B-C52B-9199-09F7-5C9BDD8207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05393-A061-4254-8091-6B785F9077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pt-PT" noProof="0"/>
              <a:t>1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60BF5BE-20EB-4C1F-9122-9EBF243BCBE6}" type="datetime1">
              <a:rPr lang="pt-PT" noProof="0" smtClean="0"/>
              <a:t>15/10/2022</a:t>
            </a:fld>
            <a:endParaRPr lang="pt-PT" noProof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r>
              <a:rPr lang="pt-PT" noProof="0"/>
              <a:t>12312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7440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5693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4992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4501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3181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5856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7937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7140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2280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squema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ção da Imagem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Modelo Global</a:t>
            </a:r>
          </a:p>
        </p:txBody>
      </p:sp>
      <p:sp>
        <p:nvSpPr>
          <p:cNvPr id="24" name="Marcador de Posição do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PT" noProof="0"/>
              <a:t>Clique para editar texto</a:t>
            </a:r>
          </a:p>
        </p:txBody>
      </p:sp>
      <p:sp>
        <p:nvSpPr>
          <p:cNvPr id="28" name="Marcador de Posição do Texto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rtlCol="0"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Cronológ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pt-PT" sz="4800" b="1" noProof="0">
                <a:solidFill>
                  <a:schemeClr val="tx1"/>
                </a:solidFill>
              </a:rPr>
              <a:t>Clique para editar o estilo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e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Posição do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accent5"/>
              </a:solidFill>
            </a:endParaRPr>
          </a:p>
        </p:txBody>
      </p:sp>
      <p:sp>
        <p:nvSpPr>
          <p:cNvPr id="26" name="Marcador de Posição do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9" name="Marcador de Posição do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0" name="Marcador de Posição do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3" name="Marcador de Posição da Imagem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e Trê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Posição do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6" name="Marcador de Posição do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9" name="Marcador de Posição do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0" name="Marcador de Posição do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1" name="Marcador de Posição do Texto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2" name="Marcador de Posição do Texto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Hexágono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accent1"/>
              </a:solidFill>
            </a:endParaRPr>
          </a:p>
        </p:txBody>
      </p:sp>
      <p:sp>
        <p:nvSpPr>
          <p:cNvPr id="5" name="Hexágono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accent1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Modelo Global</a:t>
            </a: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6" name="Marcador de Posição do Texto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endParaRPr lang="pt-PT" noProof="0"/>
          </a:p>
        </p:txBody>
      </p:sp>
      <p:sp>
        <p:nvSpPr>
          <p:cNvPr id="17" name="Marcador de Posição do Texto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endParaRPr lang="pt-PT" noProof="0"/>
          </a:p>
        </p:txBody>
      </p:sp>
      <p:sp>
        <p:nvSpPr>
          <p:cNvPr id="12" name="Marcador de Posição da Imagem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squema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ção da Imagem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Retângulo 1" descr="Grande edifício de escritórios visto de baixo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4" name="Marcador de Posição do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 rtlCol="0"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PT" noProof="0"/>
              <a:t>Clique para editar texto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Esquema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ção da Imagem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" name="Oval 2" descr="Grande edifício de escritórios visto de baixo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5" name="Marcador de Posição do Texto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rtlCol="0"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PT" noProof="0"/>
              <a:t>Clique para editar 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 rtlCol="0"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ção do Texto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Marcador de Posição da Imagem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accent5"/>
              </a:solidFill>
            </a:endParaRPr>
          </a:p>
        </p:txBody>
      </p:sp>
      <p:sp>
        <p:nvSpPr>
          <p:cNvPr id="23" name="Marcador de Posição da Imagem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7" name="Marcador de Posição do Texto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30F2D32-2771-F4A4-030F-A338EB49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rtlCol="0"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endParaRPr lang="pt-PT" noProof="0"/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7" name="Hexágono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9" name="Marcador de Posição da Imagem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 rtlCol="0"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qui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arcador de Posição da Imagem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8" name="Marcador de Posição da Imagem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0" name="Marcador de Posição da Imagem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1" name="Marcador de Posição da Imagem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pt-PT" sz="4800" b="1" noProof="0">
                <a:solidFill>
                  <a:schemeClr val="tx1"/>
                </a:solidFill>
              </a:rPr>
              <a:t>Clique para editar o estilo de título do Modelo Global</a:t>
            </a: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3" name="Marcador de Posição do Texto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24" name="Marcador de Posição do Texto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27" name="Marcador de Posição do Texto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28" name="Marcador de Posição do Texto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29" name="Marcador de Posição do Texto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30" name="Marcador de Posição do Texto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31" name="Marcador de Posição do Texto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32" name="Marcador de Posição do Texto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33" name="Marcador de Posição do Texto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34" name="Marcador de Posição do Texto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37" name="Marcador de Posição da Imagem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arcador de Posição de Conteúdo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</p:txBody>
      </p:sp>
      <p:sp>
        <p:nvSpPr>
          <p:cNvPr id="41" name="Marcador de Posição de Conteúdo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</p:txBody>
      </p:sp>
      <p:sp>
        <p:nvSpPr>
          <p:cNvPr id="42" name="Marcador de Posição de Conteúdo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</p:txBody>
      </p:sp>
      <p:sp>
        <p:nvSpPr>
          <p:cNvPr id="43" name="Marcador de Posição de Conteúdo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</p:txBody>
      </p:sp>
      <p:sp>
        <p:nvSpPr>
          <p:cNvPr id="44" name="Marcador de Posição de Conteúdo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</p:txBody>
      </p:sp>
      <p:sp>
        <p:nvSpPr>
          <p:cNvPr id="45" name="Marcador de Posição de Conteúdo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D86211DA-778A-4970-B4A9-7BDFE6CF7127}" type="datetime1">
              <a:rPr lang="pt-PT" sz="1100" noProof="0" smtClean="0">
                <a:solidFill>
                  <a:schemeClr val="accent2"/>
                </a:solidFill>
              </a:rPr>
              <a:t>15/10/2022</a:t>
            </a:fld>
            <a:endParaRPr lang="pt-PT" sz="1100" noProof="0" dirty="0">
              <a:solidFill>
                <a:schemeClr val="accent2"/>
              </a:solidFill>
            </a:endParaRP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pt-PT" sz="1100" b="1" noProof="0">
                <a:solidFill>
                  <a:schemeClr val="accent2"/>
                </a:solidFill>
              </a:rPr>
              <a:t>Relatório Anual</a:t>
            </a:r>
          </a:p>
        </p:txBody>
      </p:sp>
      <p:sp>
        <p:nvSpPr>
          <p:cNvPr id="7" name="Marcador de Posição do Número do Diapositivo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C18C1E5-FB55-42F5-BD6D-9CC153FCDBE6}" type="slidenum">
              <a:rPr lang="pt-PT" sz="1100" noProof="0" smtClean="0">
                <a:solidFill>
                  <a:schemeClr val="accent4"/>
                </a:solidFill>
              </a:rPr>
              <a:pPr algn="r" rtl="0"/>
              <a:t>‹nº›</a:t>
            </a:fld>
            <a:endParaRPr lang="pt-PT" sz="1100" noProof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Marcador de Posição da Imagem 12" descr="Edifício de vidro azul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ágono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1" y="93749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531" y="2654985"/>
            <a:ext cx="3924935" cy="767590"/>
          </a:xfrm>
        </p:spPr>
        <p:txBody>
          <a:bodyPr rtlCol="0"/>
          <a:lstStyle/>
          <a:p>
            <a:pPr algn="ctr" rtl="0"/>
            <a:r>
              <a:rPr lang="pt-BR" dirty="0"/>
              <a:t>FeiraFácil</a:t>
            </a:r>
            <a:endParaRPr lang="pt-PT" dirty="0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algn="ctr" rtl="0"/>
            <a:r>
              <a:rPr lang="pt-PT" dirty="0" err="1"/>
              <a:t>EasyFeira</a:t>
            </a:r>
            <a:endParaRPr lang="pt-PT" dirty="0"/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pt-PT" dirty="0"/>
              <a:t>Universidade do Minho</a:t>
            </a:r>
          </a:p>
          <a:p>
            <a:pPr rtl="0"/>
            <a:r>
              <a:rPr lang="pt-PT" dirty="0"/>
              <a:t>LI4 2022/2023</a:t>
            </a: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3" name="Título 6">
            <a:extLst>
              <a:ext uri="{FF2B5EF4-FFF2-40B4-BE49-F238E27FC236}">
                <a16:creationId xmlns:a16="http://schemas.microsoft.com/office/drawing/2014/main" id="{48957524-3463-272A-7D89-BD894EF5E245}"/>
              </a:ext>
            </a:extLst>
          </p:cNvPr>
          <p:cNvSpPr txBox="1">
            <a:spLocks/>
          </p:cNvSpPr>
          <p:nvPr/>
        </p:nvSpPr>
        <p:spPr>
          <a:xfrm>
            <a:off x="4133531" y="3302114"/>
            <a:ext cx="3924935" cy="767590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/>
              <a:t>Checkpoint 1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ítulo 39">
            <a:extLst>
              <a:ext uri="{FF2B5EF4-FFF2-40B4-BE49-F238E27FC236}">
                <a16:creationId xmlns:a16="http://schemas.microsoft.com/office/drawing/2014/main" id="{B89E9C66-E38F-4FFF-B1A6-BA4E05DD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042325" cy="830997"/>
          </a:xfrm>
        </p:spPr>
        <p:txBody>
          <a:bodyPr rtlCol="0"/>
          <a:lstStyle/>
          <a:p>
            <a:pPr rtl="0"/>
            <a:r>
              <a:rPr lang="pt-PT"/>
              <a:t>Objetivos para o T2</a:t>
            </a:r>
            <a:br>
              <a:rPr lang="pt-PT"/>
            </a:br>
            <a:endParaRPr lang="pt-PT"/>
          </a:p>
        </p:txBody>
      </p:sp>
      <p:pic>
        <p:nvPicPr>
          <p:cNvPr id="42" name="Marcador de Posição da Imagem 3" descr="grande plano do edifício">
            <a:extLst>
              <a:ext uri="{FF2B5EF4-FFF2-40B4-BE49-F238E27FC236}">
                <a16:creationId xmlns:a16="http://schemas.microsoft.com/office/drawing/2014/main" id="{5A9FCEFE-ADCB-4861-8CEA-A074136512A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 t="13712" b="13712"/>
          <a:stretch>
            <a:fillRect/>
          </a:stretch>
        </p:blipFill>
        <p:spPr>
          <a:xfrm>
            <a:off x="9393238" y="0"/>
            <a:ext cx="2798762" cy="1354138"/>
          </a:xfrm>
          <a:custGeom>
            <a:avLst/>
            <a:gdLst>
              <a:gd name="connsiteX0" fmla="*/ 316595 w 2798762"/>
              <a:gd name="connsiteY0" fmla="*/ 369378 h 1635849"/>
              <a:gd name="connsiteX1" fmla="*/ 1152465 w 2798762"/>
              <a:gd name="connsiteY1" fmla="*/ 369378 h 1635849"/>
              <a:gd name="connsiteX2" fmla="*/ 1469083 w 2798762"/>
              <a:gd name="connsiteY2" fmla="*/ 1002614 h 1635849"/>
              <a:gd name="connsiteX3" fmla="*/ 1152465 w 2798762"/>
              <a:gd name="connsiteY3" fmla="*/ 1635849 h 1635849"/>
              <a:gd name="connsiteX4" fmla="*/ 316595 w 2798762"/>
              <a:gd name="connsiteY4" fmla="*/ 1635849 h 1635849"/>
              <a:gd name="connsiteX5" fmla="*/ 0 w 2798762"/>
              <a:gd name="connsiteY5" fmla="*/ 1002660 h 1635849"/>
              <a:gd name="connsiteX6" fmla="*/ 0 w 2798762"/>
              <a:gd name="connsiteY6" fmla="*/ 1002568 h 1635849"/>
              <a:gd name="connsiteX7" fmla="*/ 1193125 w 2798762"/>
              <a:gd name="connsiteY7" fmla="*/ 0 h 1635849"/>
              <a:gd name="connsiteX8" fmla="*/ 2798762 w 2798762"/>
              <a:gd name="connsiteY8" fmla="*/ 0 h 1635849"/>
              <a:gd name="connsiteX9" fmla="*/ 2798762 w 2798762"/>
              <a:gd name="connsiteY9" fmla="*/ 786966 h 1635849"/>
              <a:gd name="connsiteX10" fmla="*/ 2719777 w 2798762"/>
              <a:gd name="connsiteY10" fmla="*/ 944936 h 1635849"/>
              <a:gd name="connsiteX11" fmla="*/ 1582346 w 2798762"/>
              <a:gd name="connsiteY11" fmla="*/ 944936 h 1635849"/>
              <a:gd name="connsiteX12" fmla="*/ 1151501 w 2798762"/>
              <a:gd name="connsiteY12" fmla="*/ 83246 h 1635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98762" h="1635849">
                <a:moveTo>
                  <a:pt x="316595" y="369378"/>
                </a:moveTo>
                <a:lnTo>
                  <a:pt x="1152465" y="369378"/>
                </a:lnTo>
                <a:lnTo>
                  <a:pt x="1469083" y="1002614"/>
                </a:lnTo>
                <a:lnTo>
                  <a:pt x="1152465" y="1635849"/>
                </a:lnTo>
                <a:lnTo>
                  <a:pt x="316595" y="1635849"/>
                </a:lnTo>
                <a:lnTo>
                  <a:pt x="0" y="1002660"/>
                </a:lnTo>
                <a:lnTo>
                  <a:pt x="0" y="1002568"/>
                </a:lnTo>
                <a:close/>
                <a:moveTo>
                  <a:pt x="1193125" y="0"/>
                </a:moveTo>
                <a:lnTo>
                  <a:pt x="2798762" y="0"/>
                </a:lnTo>
                <a:lnTo>
                  <a:pt x="2798762" y="786966"/>
                </a:lnTo>
                <a:lnTo>
                  <a:pt x="2719777" y="944936"/>
                </a:lnTo>
                <a:lnTo>
                  <a:pt x="1582346" y="944936"/>
                </a:lnTo>
                <a:lnTo>
                  <a:pt x="1151501" y="83246"/>
                </a:lnTo>
                <a:close/>
              </a:path>
            </a:pathLst>
          </a:custGeom>
        </p:spPr>
      </p:pic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EFCE041C-95BD-44D2-B6C1-24D83ADE17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5"/>
            <a:ext cx="3474720" cy="828745"/>
          </a:xfrm>
        </p:spPr>
        <p:txBody>
          <a:bodyPr rtlCol="0"/>
          <a:lstStyle/>
          <a:p>
            <a:pPr marL="0" rtl="0"/>
            <a:r>
              <a:rPr lang="pt-PT"/>
              <a:t>Oportunidades de Negócio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60AED82-F4F3-044A-B30A-FD32531BD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3009693"/>
            <a:ext cx="3474720" cy="2935288"/>
          </a:xfrm>
        </p:spPr>
        <p:txBody>
          <a:bodyPr rtlCol="0"/>
          <a:lstStyle/>
          <a:p>
            <a:pPr rtl="0"/>
            <a:r>
              <a:rPr lang="pt-PT"/>
              <a:t>Aumentar a satisfação do cliente em 2%</a:t>
            </a:r>
            <a:br>
              <a:rPr lang="pt-PT"/>
            </a:br>
            <a:endParaRPr lang="pt-PT"/>
          </a:p>
          <a:p>
            <a:pPr rtl="0"/>
            <a:r>
              <a:rPr lang="pt-PT"/>
              <a:t>Manter o crescimento</a:t>
            </a:r>
          </a:p>
          <a:p>
            <a:pPr rtl="0"/>
            <a:endParaRPr lang="pt-PT"/>
          </a:p>
        </p:txBody>
      </p:sp>
      <p:sp>
        <p:nvSpPr>
          <p:cNvPr id="16" name="Marcador de Posição do Texto 15">
            <a:extLst>
              <a:ext uri="{FF2B5EF4-FFF2-40B4-BE49-F238E27FC236}">
                <a16:creationId xmlns:a16="http://schemas.microsoft.com/office/drawing/2014/main" id="{F5DCF7EA-3411-4C0C-80B9-EA80529F64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2"/>
            <a:ext cx="3474720" cy="828745"/>
          </a:xfrm>
        </p:spPr>
        <p:txBody>
          <a:bodyPr rtlCol="0"/>
          <a:lstStyle/>
          <a:p>
            <a:pPr marL="0" rtl="0"/>
            <a:r>
              <a:rPr lang="pt-PT"/>
              <a:t>Prioridades adicionais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3F833AD6-5D57-BE44-8842-EAACC39A6B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3009693"/>
            <a:ext cx="3474720" cy="2935288"/>
          </a:xfrm>
        </p:spPr>
        <p:txBody>
          <a:bodyPr rtlCol="0"/>
          <a:lstStyle/>
          <a:p>
            <a:pPr rtl="0"/>
            <a:r>
              <a:rPr lang="pt-PT"/>
              <a:t>Diminuir o número de rotações em, pelo menos, 2</a:t>
            </a:r>
            <a:br>
              <a:rPr lang="pt-PT"/>
            </a:br>
            <a:endParaRPr lang="pt-PT"/>
          </a:p>
          <a:p>
            <a:pPr rtl="0"/>
            <a:r>
              <a:rPr lang="pt-PT"/>
              <a:t>Garantir que o custo de desenvolvimento se situa abaixo do orçamento</a:t>
            </a:r>
          </a:p>
          <a:p>
            <a:pPr rtl="0"/>
            <a:endParaRPr lang="pt-PT"/>
          </a:p>
        </p:txBody>
      </p:sp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5EB1EB18-010F-4370-A5A6-0A68EC2345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7"/>
            <a:ext cx="3474720" cy="828745"/>
          </a:xfrm>
        </p:spPr>
        <p:txBody>
          <a:bodyPr rtlCol="0"/>
          <a:lstStyle/>
          <a:p>
            <a:pPr marL="0" rtl="0"/>
            <a:r>
              <a:rPr lang="pt-PT"/>
              <a:t>Prioridades para colaboradores</a:t>
            </a:r>
          </a:p>
        </p:txBody>
      </p:sp>
      <p:sp>
        <p:nvSpPr>
          <p:cNvPr id="15" name="Marcador de Posição do Texto 14">
            <a:extLst>
              <a:ext uri="{FF2B5EF4-FFF2-40B4-BE49-F238E27FC236}">
                <a16:creationId xmlns:a16="http://schemas.microsoft.com/office/drawing/2014/main" id="{69205F1B-456F-AF42-81AD-D646AEB4F7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3013238"/>
            <a:ext cx="3474720" cy="2935288"/>
          </a:xfrm>
        </p:spPr>
        <p:txBody>
          <a:bodyPr rtlCol="0"/>
          <a:lstStyle/>
          <a:p>
            <a:pPr rtl="0"/>
            <a:r>
              <a:rPr lang="pt-PT"/>
              <a:t>Início dos estágios</a:t>
            </a:r>
            <a:br>
              <a:rPr lang="pt-PT"/>
            </a:br>
            <a:endParaRPr lang="pt-PT"/>
          </a:p>
          <a:p>
            <a:pPr rtl="0"/>
            <a:r>
              <a:rPr lang="pt-PT"/>
              <a:t>Competições recreativas internas</a:t>
            </a:r>
            <a:br>
              <a:rPr lang="pt-PT"/>
            </a:br>
            <a:endParaRPr lang="pt-PT"/>
          </a:p>
          <a:p>
            <a:pPr rtl="0"/>
            <a:r>
              <a:rPr lang="pt-PT"/>
              <a:t>Torneios de xadrez</a:t>
            </a:r>
            <a:br>
              <a:rPr lang="pt-PT"/>
            </a:br>
            <a:endParaRPr lang="pt-PT"/>
          </a:p>
          <a:p>
            <a:pPr rtl="0"/>
            <a:r>
              <a:rPr lang="pt-PT"/>
              <a:t>Festa para assistir a grandes jogos em direto</a:t>
            </a:r>
          </a:p>
        </p:txBody>
      </p:sp>
    </p:spTree>
    <p:extLst>
      <p:ext uri="{BB962C8B-B14F-4D97-AF65-F5344CB8AC3E}">
        <p14:creationId xmlns:p14="http://schemas.microsoft.com/office/powerpoint/2010/main" val="3903608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7F211-ED25-4BED-862A-17F84B32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1"/>
              <a:t>Resumo</a:t>
            </a:r>
            <a:br>
              <a:rPr lang="pt-PT" noProof="1"/>
            </a:br>
            <a:endParaRPr lang="pt-PT" noProof="1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F3A0DAD0-3E39-4BBF-88E4-5C3C306DC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018" y="2105016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1"/>
          </a:p>
        </p:txBody>
      </p:sp>
      <p:pic>
        <p:nvPicPr>
          <p:cNvPr id="16" name="Imagem 15" descr="Público-alvo">
            <a:extLst>
              <a:ext uri="{FF2B5EF4-FFF2-40B4-BE49-F238E27FC236}">
                <a16:creationId xmlns:a16="http://schemas.microsoft.com/office/drawing/2014/main" id="{C4663C19-45BD-46CB-AA38-6CE7C4522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513" y="2204476"/>
            <a:ext cx="548640" cy="548640"/>
          </a:xfrm>
          <a:prstGeom prst="rect">
            <a:avLst/>
          </a:prstGeom>
        </p:spPr>
      </p:pic>
      <p:sp>
        <p:nvSpPr>
          <p:cNvPr id="11" name="Caixa de texto 10">
            <a:extLst>
              <a:ext uri="{FF2B5EF4-FFF2-40B4-BE49-F238E27FC236}">
                <a16:creationId xmlns:a16="http://schemas.microsoft.com/office/drawing/2014/main" id="{0A302878-D117-49D8-8CD3-093E34DF215B}"/>
              </a:ext>
            </a:extLst>
          </p:cNvPr>
          <p:cNvSpPr txBox="1"/>
          <p:nvPr/>
        </p:nvSpPr>
        <p:spPr>
          <a:xfrm>
            <a:off x="1748530" y="1804026"/>
            <a:ext cx="3858639" cy="1383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 b="1" i="0" u="none" strike="noStrike" kern="1200" cap="none" spc="0" normalizeH="0" noProof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Respondemos às necessidades dos nossos clientes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 sz="1600" b="0" i="0" u="none" strike="noStrike" kern="1200" cap="none" spc="0" normalizeH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No último ano, fornecemos suporte a milhares de clientes e vendemos 60.000 unidades</a:t>
            </a:r>
          </a:p>
        </p:txBody>
      </p:sp>
      <p:sp>
        <p:nvSpPr>
          <p:cNvPr id="24" name="Hexágono 23">
            <a:extLst>
              <a:ext uri="{FF2B5EF4-FFF2-40B4-BE49-F238E27FC236}">
                <a16:creationId xmlns:a16="http://schemas.microsoft.com/office/drawing/2014/main" id="{B8F5A225-0C56-4A56-9265-DBE9001CC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27" y="2105016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1"/>
          </a:p>
        </p:txBody>
      </p:sp>
      <p:pic>
        <p:nvPicPr>
          <p:cNvPr id="34" name="Gráfico 33" descr="Tendência ascendente">
            <a:extLst>
              <a:ext uri="{FF2B5EF4-FFF2-40B4-BE49-F238E27FC236}">
                <a16:creationId xmlns:a16="http://schemas.microsoft.com/office/drawing/2014/main" id="{112CEB44-CF96-4193-8126-3EF3F89B2E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562762" y="2203745"/>
            <a:ext cx="548640" cy="548640"/>
          </a:xfrm>
          <a:prstGeom prst="rect">
            <a:avLst/>
          </a:prstGeom>
        </p:spPr>
      </p:pic>
      <p:sp>
        <p:nvSpPr>
          <p:cNvPr id="7" name="Caixa de texto 6">
            <a:extLst>
              <a:ext uri="{FF2B5EF4-FFF2-40B4-BE49-F238E27FC236}">
                <a16:creationId xmlns:a16="http://schemas.microsoft.com/office/drawing/2014/main" id="{64DBD184-BCBE-4A38-8DF2-C0C550ADE4C4}"/>
              </a:ext>
            </a:extLst>
          </p:cNvPr>
          <p:cNvSpPr txBox="1"/>
          <p:nvPr/>
        </p:nvSpPr>
        <p:spPr>
          <a:xfrm>
            <a:off x="7504293" y="2052571"/>
            <a:ext cx="3657600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 b="1" i="0" u="none" strike="noStrike" kern="1200" cap="none" spc="0" normalizeH="0" noProof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Respiramos saúde financeira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 sz="1600" b="0" i="0" u="none" strike="noStrike" kern="1200" cap="none" spc="0" normalizeH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No último trimestre, os nossos lucros subiram 3%</a:t>
            </a:r>
          </a:p>
        </p:txBody>
      </p:sp>
      <p:sp>
        <p:nvSpPr>
          <p:cNvPr id="19" name="Hexágono 18">
            <a:extLst>
              <a:ext uri="{FF2B5EF4-FFF2-40B4-BE49-F238E27FC236}">
                <a16:creationId xmlns:a16="http://schemas.microsoft.com/office/drawing/2014/main" id="{A6510D74-8CDF-4500-996B-40C07942D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018" y="3510536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1"/>
          </a:p>
        </p:txBody>
      </p:sp>
      <p:pic>
        <p:nvPicPr>
          <p:cNvPr id="30" name="Gráfico 29" descr="Saco de compras">
            <a:extLst>
              <a:ext uri="{FF2B5EF4-FFF2-40B4-BE49-F238E27FC236}">
                <a16:creationId xmlns:a16="http://schemas.microsoft.com/office/drawing/2014/main" id="{245749D8-5A06-44F2-B96E-6718BBEB6C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793513" y="3618467"/>
            <a:ext cx="548640" cy="548640"/>
          </a:xfrm>
          <a:prstGeom prst="rect">
            <a:avLst/>
          </a:prstGeom>
        </p:spPr>
      </p:pic>
      <p:sp>
        <p:nvSpPr>
          <p:cNvPr id="13" name="Caixa de texto 12">
            <a:extLst>
              <a:ext uri="{FF2B5EF4-FFF2-40B4-BE49-F238E27FC236}">
                <a16:creationId xmlns:a16="http://schemas.microsoft.com/office/drawing/2014/main" id="{E0A3F38B-310F-454B-9EF6-EF4B5FD017B0}"/>
              </a:ext>
            </a:extLst>
          </p:cNvPr>
          <p:cNvSpPr txBox="1"/>
          <p:nvPr/>
        </p:nvSpPr>
        <p:spPr>
          <a:xfrm>
            <a:off x="1748531" y="3432782"/>
            <a:ext cx="3858638" cy="940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 b="1" i="0" u="none" strike="noStrike" kern="1200" cap="none" spc="0" normalizeH="0" noProof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Os nossos clientes continuam a procurar-nos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 sz="1600" b="0" i="0" u="none" strike="noStrike" kern="1200" cap="none" spc="0" normalizeH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Aumentámos a retenção de clientes em 4%</a:t>
            </a:r>
          </a:p>
        </p:txBody>
      </p:sp>
      <p:sp>
        <p:nvSpPr>
          <p:cNvPr id="26" name="Hexágono 25">
            <a:extLst>
              <a:ext uri="{FF2B5EF4-FFF2-40B4-BE49-F238E27FC236}">
                <a16:creationId xmlns:a16="http://schemas.microsoft.com/office/drawing/2014/main" id="{F73E68A5-255F-4C3B-82E4-28F5CE1A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27" y="3510536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1"/>
          </a:p>
        </p:txBody>
      </p:sp>
      <p:pic>
        <p:nvPicPr>
          <p:cNvPr id="36" name="Gráfico 35" descr="Área de Transferência">
            <a:extLst>
              <a:ext uri="{FF2B5EF4-FFF2-40B4-BE49-F238E27FC236}">
                <a16:creationId xmlns:a16="http://schemas.microsoft.com/office/drawing/2014/main" id="{3F4B17BF-671E-4F42-AB1B-F84F52DCE2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6573648" y="3606850"/>
            <a:ext cx="548640" cy="548640"/>
          </a:xfrm>
          <a:prstGeom prst="rect">
            <a:avLst/>
          </a:prstGeom>
        </p:spPr>
      </p:pic>
      <p:sp>
        <p:nvSpPr>
          <p:cNvPr id="9" name="Caixa de texto 8">
            <a:extLst>
              <a:ext uri="{FF2B5EF4-FFF2-40B4-BE49-F238E27FC236}">
                <a16:creationId xmlns:a16="http://schemas.microsoft.com/office/drawing/2014/main" id="{BBD1A11C-0D13-40D5-A96C-6C9C65FDED12}"/>
              </a:ext>
            </a:extLst>
          </p:cNvPr>
          <p:cNvSpPr txBox="1"/>
          <p:nvPr/>
        </p:nvSpPr>
        <p:spPr>
          <a:xfrm>
            <a:off x="7504954" y="3531563"/>
            <a:ext cx="3657600" cy="69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 b="1" i="0" u="none" strike="noStrike" kern="1200" cap="none" spc="0" normalizeH="0" noProof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Estamos a trabalhar bem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 sz="1600" b="0" i="0" u="none" strike="noStrike" kern="1200" cap="none" spc="0" normalizeH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Concluímos o projeto de consolidação</a:t>
            </a:r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E3AEA7C5-E53C-47EB-B54E-E09414923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017" y="4778318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1"/>
          </a:p>
        </p:txBody>
      </p:sp>
      <p:pic>
        <p:nvPicPr>
          <p:cNvPr id="32" name="Gráfico 31" descr="Rede de utilizadores">
            <a:extLst>
              <a:ext uri="{FF2B5EF4-FFF2-40B4-BE49-F238E27FC236}">
                <a16:creationId xmlns:a16="http://schemas.microsoft.com/office/drawing/2014/main" id="{B6919A3F-A031-4557-AAC9-0C948C6E4D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793513" y="4872722"/>
            <a:ext cx="548640" cy="548640"/>
          </a:xfrm>
          <a:prstGeom prst="rect">
            <a:avLst/>
          </a:prstGeom>
        </p:spPr>
      </p:pic>
      <p:sp>
        <p:nvSpPr>
          <p:cNvPr id="17" name="Caixa de texto 16">
            <a:extLst>
              <a:ext uri="{FF2B5EF4-FFF2-40B4-BE49-F238E27FC236}">
                <a16:creationId xmlns:a16="http://schemas.microsoft.com/office/drawing/2014/main" id="{4B6D4D59-1662-44D5-B239-F9F86487BE32}"/>
              </a:ext>
            </a:extLst>
          </p:cNvPr>
          <p:cNvSpPr txBox="1"/>
          <p:nvPr/>
        </p:nvSpPr>
        <p:spPr>
          <a:xfrm>
            <a:off x="1748531" y="4723888"/>
            <a:ext cx="4060644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 b="1" i="0" u="none" strike="noStrike" kern="1200" cap="none" spc="0" normalizeH="0" noProof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A nossa equipa está a crescer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 sz="1600" b="0" i="0" u="none" strike="noStrike" kern="1200" cap="none" spc="0" normalizeH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Recrutámos 3 novos membros para a nossa equipa no último trimestre</a:t>
            </a:r>
            <a:endParaRPr lang="pt-PT" sz="1600" noProof="1"/>
          </a:p>
        </p:txBody>
      </p:sp>
      <p:sp>
        <p:nvSpPr>
          <p:cNvPr id="28" name="Hexágono 27">
            <a:extLst>
              <a:ext uri="{FF2B5EF4-FFF2-40B4-BE49-F238E27FC236}">
                <a16:creationId xmlns:a16="http://schemas.microsoft.com/office/drawing/2014/main" id="{BC618CE4-6DEC-4D26-B202-8BAAA2697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26" y="4778318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1"/>
          </a:p>
        </p:txBody>
      </p:sp>
      <p:pic>
        <p:nvPicPr>
          <p:cNvPr id="38" name="Gráfico 37" descr="Megafone1">
            <a:extLst>
              <a:ext uri="{FF2B5EF4-FFF2-40B4-BE49-F238E27FC236}">
                <a16:creationId xmlns:a16="http://schemas.microsoft.com/office/drawing/2014/main" id="{44B68078-72CC-45F5-9CD3-20C37D3298D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6573648" y="4861105"/>
            <a:ext cx="548640" cy="548640"/>
          </a:xfrm>
          <a:prstGeom prst="rect">
            <a:avLst/>
          </a:prstGeom>
        </p:spPr>
      </p:pic>
      <p:sp>
        <p:nvSpPr>
          <p:cNvPr id="15" name="Caixa de texto 14">
            <a:extLst>
              <a:ext uri="{FF2B5EF4-FFF2-40B4-BE49-F238E27FC236}">
                <a16:creationId xmlns:a16="http://schemas.microsoft.com/office/drawing/2014/main" id="{802A63E6-17C3-4C42-AD30-C1D1236CE8C7}"/>
              </a:ext>
            </a:extLst>
          </p:cNvPr>
          <p:cNvSpPr txBox="1"/>
          <p:nvPr/>
        </p:nvSpPr>
        <p:spPr>
          <a:xfrm>
            <a:off x="7504954" y="4723888"/>
            <a:ext cx="3657600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 b="1" i="0" u="none" strike="noStrike" kern="1200" cap="none" spc="0" normalizeH="0" noProof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Somos líderes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 sz="1600" b="0" i="0" u="none" strike="noStrike" kern="1200" cap="none" spc="0" normalizeH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Somos os principais líderes da indústria</a:t>
            </a:r>
            <a:br>
              <a:rPr kumimoji="0" lang="pt-PT" sz="1600" b="0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</a:br>
            <a:r>
              <a:rPr lang="pt-PT" sz="1600" b="0" i="0" u="none" strike="noStrike" kern="1200" cap="none" spc="0" normalizeH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em toda a linha</a:t>
            </a:r>
            <a:endParaRPr lang="pt-PT" sz="1600" noProof="1"/>
          </a:p>
        </p:txBody>
      </p:sp>
    </p:spTree>
    <p:extLst>
      <p:ext uri="{BB962C8B-B14F-4D97-AF65-F5344CB8AC3E}">
        <p14:creationId xmlns:p14="http://schemas.microsoft.com/office/powerpoint/2010/main" val="4120671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448-4930-46E0-AD53-50021D9D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Conclusão</a:t>
            </a:r>
          </a:p>
          <a:p>
            <a:pPr rtl="0"/>
            <a:endParaRPr lang="pt-PT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23F6824-E409-4436-9F53-FF50E9FB0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pt-PT" dirty="0"/>
              <a:t>Graças ao vosso compromisso e elevado sentido de ética profissional, sabemos que o próximo ano será ainda melhor que o anterior. </a:t>
            </a:r>
          </a:p>
          <a:p>
            <a:pPr rtl="0"/>
            <a:r>
              <a:rPr lang="pt-PT" dirty="0"/>
              <a:t>Estamos ansiosos por voltar a trabalhar juntos. </a:t>
            </a:r>
          </a:p>
          <a:p>
            <a:pPr rtl="0"/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1A59C11-3050-4901-B63B-0164B191B9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700" y="4104833"/>
            <a:ext cx="4437484" cy="2183999"/>
          </a:xfrm>
        </p:spPr>
        <p:txBody>
          <a:bodyPr rtlCol="0"/>
          <a:lstStyle/>
          <a:p>
            <a:pPr algn="just">
              <a:lnSpc>
                <a:spcPct val="100000"/>
              </a:lnSpc>
            </a:pPr>
            <a:r>
              <a:rPr lang="pt-PT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João Manuel Novais da Silva (a91671)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pt-PT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Luís Filipe Fernandes Vilas (a91697)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pt-PT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Pedro António Pires Correia Leite Sequeira (a91660)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pt-PT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Rafael Lima Mesquita (a95097)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pt-PT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Vicente de Carvalho Castro (a91677)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Marcador de Posição da Imagem 8" descr="grande plano de uma ponte">
            <a:extLst>
              <a:ext uri="{FF2B5EF4-FFF2-40B4-BE49-F238E27FC236}">
                <a16:creationId xmlns:a16="http://schemas.microsoft.com/office/drawing/2014/main" id="{2EC47CED-7A85-4080-9C7C-3921E48924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7082" r="17082"/>
          <a:stretch/>
        </p:blipFill>
        <p:spPr>
          <a:xfrm>
            <a:off x="5888038" y="533400"/>
            <a:ext cx="5541962" cy="5611813"/>
          </a:xfrm>
        </p:spPr>
      </p:pic>
    </p:spTree>
    <p:extLst>
      <p:ext uri="{BB962C8B-B14F-4D97-AF65-F5344CB8AC3E}">
        <p14:creationId xmlns:p14="http://schemas.microsoft.com/office/powerpoint/2010/main" val="71553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/>
              <a:t>Agenda</a:t>
            </a: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pt-PT"/>
              <a:t>Introdução</a:t>
            </a:r>
          </a:p>
          <a:p>
            <a:pPr rtl="0"/>
            <a:r>
              <a:rPr lang="pt-PT"/>
              <a:t>Resultados do último ano</a:t>
            </a:r>
          </a:p>
          <a:p>
            <a:pPr rtl="0"/>
            <a:r>
              <a:rPr lang="pt-PT"/>
              <a:t>Equipa</a:t>
            </a:r>
          </a:p>
          <a:p>
            <a:pPr rtl="0"/>
            <a:r>
              <a:rPr lang="pt-PT"/>
              <a:t>Planos para o futuro</a:t>
            </a:r>
          </a:p>
          <a:p>
            <a:pPr rtl="0"/>
            <a:r>
              <a:rPr lang="pt-PT"/>
              <a:t>Conclusão</a:t>
            </a:r>
          </a:p>
        </p:txBody>
      </p:sp>
      <p:pic>
        <p:nvPicPr>
          <p:cNvPr id="11" name="Marcador de Posição da Imagem 10" descr="grande plano do edifício">
            <a:extLst>
              <a:ext uri="{FF2B5EF4-FFF2-40B4-BE49-F238E27FC236}">
                <a16:creationId xmlns:a16="http://schemas.microsoft.com/office/drawing/2014/main" id="{1CE2008D-DBCE-465F-90DA-B28A4E525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351" r="153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Introdução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pt-PT"/>
              <a:t>Os lucros subiram e as perdas caíram! Estamos bastante orgulhosos com o progresso alcançado pela nossa equipa.</a:t>
            </a:r>
          </a:p>
          <a:p>
            <a:pPr marL="0" indent="0" rtl="0">
              <a:buNone/>
            </a:pPr>
            <a:r>
              <a:rPr lang="pt-PT"/>
              <a:t>Hoje, iremos analisar os nossos ganhos e perdas relativos ao último ano e fornecer uma perspetiva sobre o que é possível esperar para o próximo ano.</a:t>
            </a:r>
          </a:p>
          <a:p>
            <a:pPr marL="0" indent="0" rtl="0">
              <a:buNone/>
            </a:pPr>
            <a:endParaRPr lang="pt-PT"/>
          </a:p>
        </p:txBody>
      </p:sp>
      <p:pic>
        <p:nvPicPr>
          <p:cNvPr id="4" name="Marcador de Posição da Imagem 3" descr="grande plano do edifício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2544" r="225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Posição da Imagem 9" descr="Escadas rolante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 eaLnBrk="1" latinLnBrk="0" hangingPunct="1"/>
            <a:r>
              <a:rPr lang="pt-PT" sz="4800" kern="1200">
                <a:effectLst/>
                <a:latin typeface="Calibri Light" panose="020F0302020204030204" pitchFamily="34" charset="0"/>
                <a:ea typeface="+mn-ea"/>
                <a:cs typeface="+mn-cs"/>
              </a:rPr>
              <a:t>Resultados do último ano</a:t>
            </a:r>
            <a:endParaRPr lang="pt-PT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pt-PT"/>
              <a:t>Análise detalhada</a:t>
            </a:r>
          </a:p>
        </p:txBody>
      </p:sp>
    </p:spTree>
    <p:extLst>
      <p:ext uri="{BB962C8B-B14F-4D97-AF65-F5344CB8AC3E}">
        <p14:creationId xmlns:p14="http://schemas.microsoft.com/office/powerpoint/2010/main" val="111025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ção da Imagem 10" descr="Cidade refletida nos vidros de um edifício durante o crepúsculo">
            <a:extLst>
              <a:ext uri="{FF2B5EF4-FFF2-40B4-BE49-F238E27FC236}">
                <a16:creationId xmlns:a16="http://schemas.microsoft.com/office/drawing/2014/main" id="{80F641B8-D4CB-4B34-AF57-A526981DED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6692" b="6692"/>
          <a:stretch/>
        </p:blipFill>
        <p:spPr>
          <a:xfrm>
            <a:off x="-5606" y="0"/>
            <a:ext cx="12192000" cy="6858000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8461F53-81E4-4F48-8B4D-56B6013B1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1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C0CA4A65-0235-4CB2-B09E-4E2D8F22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319" y="1609637"/>
            <a:ext cx="4407901" cy="3476056"/>
          </a:xfrm>
        </p:spPr>
        <p:txBody>
          <a:bodyPr rtlCol="0"/>
          <a:lstStyle/>
          <a:p>
            <a:pPr rtl="0" eaLnBrk="1" latinLnBrk="0" hangingPunct="1"/>
            <a:r>
              <a:rPr lang="pt-PT" sz="2800" kern="1200" noProof="1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Adorei trabalhar com a Contoso. A Patrícia foi a minha representante e conseguiu antecipar as minhas necessidades, trabalhando de forma diligente para resolver o meu problema.</a:t>
            </a:r>
            <a:endParaRPr lang="pt-PT" noProof="1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3AD71F-DA66-44DD-B812-447839E53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1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CF27D1-2BD8-40D7-A92B-834F8A4F7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0F2B13-F976-4C2D-883C-E495CDF0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1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17DE5458-0766-49A5-8982-EF9557A6BB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27927" y="4781974"/>
            <a:ext cx="3924934" cy="490538"/>
          </a:xfrm>
        </p:spPr>
        <p:txBody>
          <a:bodyPr rtlCol="0"/>
          <a:lstStyle/>
          <a:p>
            <a:pPr rtl="0"/>
            <a:r>
              <a:rPr lang="pt-PT" noProof="1"/>
              <a:t>Um cliente satisfeito</a:t>
            </a:r>
          </a:p>
        </p:txBody>
      </p:sp>
    </p:spTree>
    <p:extLst>
      <p:ext uri="{BB962C8B-B14F-4D97-AF65-F5344CB8AC3E}">
        <p14:creationId xmlns:p14="http://schemas.microsoft.com/office/powerpoint/2010/main" val="410139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Hexágono 19">
            <a:extLst>
              <a:ext uri="{FF2B5EF4-FFF2-40B4-BE49-F238E27FC236}">
                <a16:creationId xmlns:a16="http://schemas.microsoft.com/office/drawing/2014/main" id="{184F3FD5-57F6-429C-8A79-BC3E161F9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4362" y="2277832"/>
            <a:ext cx="685800" cy="604157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1">
              <a:latin typeface="+mj-lt"/>
            </a:endParaRPr>
          </a:p>
        </p:txBody>
      </p:sp>
      <p:sp>
        <p:nvSpPr>
          <p:cNvPr id="22" name="Hexágono 21">
            <a:extLst>
              <a:ext uri="{FF2B5EF4-FFF2-40B4-BE49-F238E27FC236}">
                <a16:creationId xmlns:a16="http://schemas.microsoft.com/office/drawing/2014/main" id="{8931DDA4-6E0A-4CD6-92DA-3787D0A64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64548" y="2277832"/>
            <a:ext cx="685800" cy="604157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1">
              <a:latin typeface="+mj-lt"/>
            </a:endParaRPr>
          </a:p>
        </p:txBody>
      </p:sp>
      <p:sp>
        <p:nvSpPr>
          <p:cNvPr id="24" name="Hexágono 23">
            <a:extLst>
              <a:ext uri="{FF2B5EF4-FFF2-40B4-BE49-F238E27FC236}">
                <a16:creationId xmlns:a16="http://schemas.microsoft.com/office/drawing/2014/main" id="{8DC04250-3EFF-4260-841A-83A3745A3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12960" y="2277832"/>
            <a:ext cx="685800" cy="604157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1">
              <a:latin typeface="+mj-lt"/>
            </a:endParaRPr>
          </a:p>
        </p:txBody>
      </p:sp>
      <p:sp>
        <p:nvSpPr>
          <p:cNvPr id="26" name="Hexágono 25">
            <a:extLst>
              <a:ext uri="{FF2B5EF4-FFF2-40B4-BE49-F238E27FC236}">
                <a16:creationId xmlns:a16="http://schemas.microsoft.com/office/drawing/2014/main" id="{70414E17-AF31-4773-9D9B-6F287966B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21558" y="2277832"/>
            <a:ext cx="685800" cy="604157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1">
              <a:latin typeface="+mj-lt"/>
            </a:endParaRPr>
          </a:p>
        </p:txBody>
      </p:sp>
      <p:sp>
        <p:nvSpPr>
          <p:cNvPr id="28" name="Hexágono 27">
            <a:extLst>
              <a:ext uri="{FF2B5EF4-FFF2-40B4-BE49-F238E27FC236}">
                <a16:creationId xmlns:a16="http://schemas.microsoft.com/office/drawing/2014/main" id="{9A460E96-6DE9-4695-B9AA-33D872B9A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0156" y="2277832"/>
            <a:ext cx="685800" cy="60415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1">
              <a:latin typeface="+mj-lt"/>
            </a:endParaRPr>
          </a:p>
        </p:txBody>
      </p:sp>
      <p:sp>
        <p:nvSpPr>
          <p:cNvPr id="30" name="Hexágono 29">
            <a:extLst>
              <a:ext uri="{FF2B5EF4-FFF2-40B4-BE49-F238E27FC236}">
                <a16:creationId xmlns:a16="http://schemas.microsoft.com/office/drawing/2014/main" id="{73AA3A47-BB43-4280-BD7B-7095FEBBB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38754" y="2277832"/>
            <a:ext cx="685800" cy="60415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1">
              <a:latin typeface="+mj-lt"/>
            </a:endParaRPr>
          </a:p>
        </p:txBody>
      </p:sp>
      <p:sp>
        <p:nvSpPr>
          <p:cNvPr id="32" name="Hexágono 31">
            <a:extLst>
              <a:ext uri="{FF2B5EF4-FFF2-40B4-BE49-F238E27FC236}">
                <a16:creationId xmlns:a16="http://schemas.microsoft.com/office/drawing/2014/main" id="{0D4AF445-4FAA-4F77-90FF-71B4790DF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47352" y="2277832"/>
            <a:ext cx="685800" cy="60415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1">
              <a:latin typeface="+mj-lt"/>
            </a:endParaRPr>
          </a:p>
        </p:txBody>
      </p:sp>
      <p:sp>
        <p:nvSpPr>
          <p:cNvPr id="34" name="Hexágono 33">
            <a:extLst>
              <a:ext uri="{FF2B5EF4-FFF2-40B4-BE49-F238E27FC236}">
                <a16:creationId xmlns:a16="http://schemas.microsoft.com/office/drawing/2014/main" id="{5160F8B1-281B-40FE-913B-79806DCE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55950" y="2277832"/>
            <a:ext cx="685800" cy="604157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1">
              <a:latin typeface="+mj-lt"/>
            </a:endParaRPr>
          </a:p>
        </p:txBody>
      </p:sp>
      <p:sp>
        <p:nvSpPr>
          <p:cNvPr id="36" name="Hexágono 35">
            <a:extLst>
              <a:ext uri="{FF2B5EF4-FFF2-40B4-BE49-F238E27FC236}">
                <a16:creationId xmlns:a16="http://schemas.microsoft.com/office/drawing/2014/main" id="{12A74B3C-CA43-40B8-8377-A34C10C16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73146" y="2277832"/>
            <a:ext cx="685800" cy="604157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1">
              <a:latin typeface="+mj-lt"/>
            </a:endParaRPr>
          </a:p>
        </p:txBody>
      </p:sp>
      <p:sp>
        <p:nvSpPr>
          <p:cNvPr id="38" name="Hexágono 37">
            <a:extLst>
              <a:ext uri="{FF2B5EF4-FFF2-40B4-BE49-F238E27FC236}">
                <a16:creationId xmlns:a16="http://schemas.microsoft.com/office/drawing/2014/main" id="{06F5B9A6-704C-47AE-B230-105F31223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1744" y="2277832"/>
            <a:ext cx="685800" cy="60415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1">
              <a:latin typeface="+mj-lt"/>
            </a:endParaRPr>
          </a:p>
        </p:txBody>
      </p:sp>
      <p:sp>
        <p:nvSpPr>
          <p:cNvPr id="40" name="Hexágono 39">
            <a:extLst>
              <a:ext uri="{FF2B5EF4-FFF2-40B4-BE49-F238E27FC236}">
                <a16:creationId xmlns:a16="http://schemas.microsoft.com/office/drawing/2014/main" id="{C9ADA53C-9ACF-479A-B6E8-7BB006F02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90342" y="2277832"/>
            <a:ext cx="685800" cy="60415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1">
              <a:latin typeface="+mj-lt"/>
            </a:endParaRPr>
          </a:p>
        </p:txBody>
      </p:sp>
      <p:sp>
        <p:nvSpPr>
          <p:cNvPr id="42" name="Hexágono 41">
            <a:extLst>
              <a:ext uri="{FF2B5EF4-FFF2-40B4-BE49-F238E27FC236}">
                <a16:creationId xmlns:a16="http://schemas.microsoft.com/office/drawing/2014/main" id="{4A4865DF-B1A5-4498-AB0B-F562ECEB9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798942" y="2277832"/>
            <a:ext cx="685800" cy="60415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1">
              <a:latin typeface="+mj-lt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pt-PT" sz="4800" b="1" noProof="1">
                <a:solidFill>
                  <a:schemeClr val="tx1"/>
                </a:solidFill>
              </a:rPr>
              <a:t>Linha Cronológica</a:t>
            </a:r>
          </a:p>
        </p:txBody>
      </p:sp>
      <p:sp>
        <p:nvSpPr>
          <p:cNvPr id="76" name="Título 1">
            <a:extLst>
              <a:ext uri="{FF2B5EF4-FFF2-40B4-BE49-F238E27FC236}">
                <a16:creationId xmlns:a16="http://schemas.microsoft.com/office/drawing/2014/main" id="{EB84A30F-F3B0-42F4-8DF6-3D9E61AB0E01}"/>
              </a:ext>
            </a:extLst>
          </p:cNvPr>
          <p:cNvSpPr txBox="1">
            <a:spLocks/>
          </p:cNvSpPr>
          <p:nvPr/>
        </p:nvSpPr>
        <p:spPr>
          <a:xfrm>
            <a:off x="832936" y="1709111"/>
            <a:ext cx="604158" cy="501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PT" sz="2400" b="1" noProof="1">
                <a:solidFill>
                  <a:schemeClr val="accent4"/>
                </a:solidFill>
                <a:cs typeface="Biome Light" panose="020B0303030204020804" pitchFamily="34" charset="0"/>
              </a:rPr>
              <a:t>T1</a:t>
            </a:r>
          </a:p>
        </p:txBody>
      </p:sp>
      <p:sp>
        <p:nvSpPr>
          <p:cNvPr id="78" name="Título 1">
            <a:extLst>
              <a:ext uri="{FF2B5EF4-FFF2-40B4-BE49-F238E27FC236}">
                <a16:creationId xmlns:a16="http://schemas.microsoft.com/office/drawing/2014/main" id="{0BEEF0A5-2CB1-4246-A58F-DA45646140C6}"/>
              </a:ext>
            </a:extLst>
          </p:cNvPr>
          <p:cNvSpPr txBox="1">
            <a:spLocks/>
          </p:cNvSpPr>
          <p:nvPr/>
        </p:nvSpPr>
        <p:spPr>
          <a:xfrm>
            <a:off x="3558732" y="1709111"/>
            <a:ext cx="604157" cy="501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PT" sz="2400" b="1" noProof="1">
                <a:solidFill>
                  <a:schemeClr val="accent4"/>
                </a:solidFill>
                <a:cs typeface="Biome Light" panose="020B0303030204020804" pitchFamily="34" charset="0"/>
              </a:rPr>
              <a:t>T2</a:t>
            </a:r>
          </a:p>
        </p:txBody>
      </p:sp>
      <p:sp>
        <p:nvSpPr>
          <p:cNvPr id="80" name="Título 1">
            <a:extLst>
              <a:ext uri="{FF2B5EF4-FFF2-40B4-BE49-F238E27FC236}">
                <a16:creationId xmlns:a16="http://schemas.microsoft.com/office/drawing/2014/main" id="{F7438FF9-EC22-4A3F-ADDB-34D6A1CA0020}"/>
              </a:ext>
            </a:extLst>
          </p:cNvPr>
          <p:cNvSpPr txBox="1">
            <a:spLocks/>
          </p:cNvSpPr>
          <p:nvPr/>
        </p:nvSpPr>
        <p:spPr>
          <a:xfrm>
            <a:off x="6299952" y="1709111"/>
            <a:ext cx="588731" cy="501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PT" sz="2400" b="1" noProof="1">
                <a:solidFill>
                  <a:schemeClr val="accent4"/>
                </a:solidFill>
                <a:cs typeface="Biome Light" panose="020B0303030204020804" pitchFamily="34" charset="0"/>
              </a:rPr>
              <a:t>T3</a:t>
            </a:r>
          </a:p>
        </p:txBody>
      </p:sp>
      <p:sp>
        <p:nvSpPr>
          <p:cNvPr id="82" name="Título 1">
            <a:extLst>
              <a:ext uri="{FF2B5EF4-FFF2-40B4-BE49-F238E27FC236}">
                <a16:creationId xmlns:a16="http://schemas.microsoft.com/office/drawing/2014/main" id="{6063F1E3-11C4-4E56-B839-26CD88F2ACF7}"/>
              </a:ext>
            </a:extLst>
          </p:cNvPr>
          <p:cNvSpPr txBox="1">
            <a:spLocks/>
          </p:cNvSpPr>
          <p:nvPr/>
        </p:nvSpPr>
        <p:spPr>
          <a:xfrm>
            <a:off x="9010320" y="1709111"/>
            <a:ext cx="604157" cy="501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PT" sz="2400" b="1" noProof="1">
                <a:solidFill>
                  <a:schemeClr val="accent4"/>
                </a:solidFill>
                <a:cs typeface="Biome Light" panose="020B0303030204020804" pitchFamily="34" charset="0"/>
              </a:rPr>
              <a:t>T4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04CA3F56-6B4F-4DFF-B133-DBA85DE68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349" y="2578060"/>
            <a:ext cx="2506948" cy="30150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1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C156482F-4317-491F-AFBA-E1AC4F3E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4200" y="2578060"/>
            <a:ext cx="2487168" cy="30150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1"/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C4F6EFBC-D760-468D-9BF7-FAAD40BF5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66051" y="2578060"/>
            <a:ext cx="2487168" cy="30150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1"/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3A80BA8B-9E64-46F6-BB41-F59F1B3E9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3692" y="2578060"/>
            <a:ext cx="2487168" cy="30150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1"/>
          </a:p>
        </p:txBody>
      </p:sp>
      <p:sp>
        <p:nvSpPr>
          <p:cNvPr id="44" name="Caixa de texto 43">
            <a:extLst>
              <a:ext uri="{FF2B5EF4-FFF2-40B4-BE49-F238E27FC236}">
                <a16:creationId xmlns:a16="http://schemas.microsoft.com/office/drawing/2014/main" id="{AB2D8CCC-2870-4227-ABD9-02D24FF59C9D}"/>
              </a:ext>
            </a:extLst>
          </p:cNvPr>
          <p:cNvSpPr txBox="1"/>
          <p:nvPr/>
        </p:nvSpPr>
        <p:spPr>
          <a:xfrm>
            <a:off x="832935" y="2410633"/>
            <a:ext cx="604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PT" sz="1600" noProof="1">
                <a:solidFill>
                  <a:schemeClr val="bg1"/>
                </a:solidFill>
                <a:latin typeface="+mj-lt"/>
                <a:cs typeface="Biome Light" panose="020B0303030204020804" pitchFamily="34" charset="0"/>
              </a:rPr>
              <a:t>Jul</a:t>
            </a:r>
          </a:p>
        </p:txBody>
      </p:sp>
      <p:sp>
        <p:nvSpPr>
          <p:cNvPr id="46" name="Caixa de texto 45">
            <a:extLst>
              <a:ext uri="{FF2B5EF4-FFF2-40B4-BE49-F238E27FC236}">
                <a16:creationId xmlns:a16="http://schemas.microsoft.com/office/drawing/2014/main" id="{72A33B70-9718-4660-A2AE-8C514CC59259}"/>
              </a:ext>
            </a:extLst>
          </p:cNvPr>
          <p:cNvSpPr txBox="1"/>
          <p:nvPr/>
        </p:nvSpPr>
        <p:spPr>
          <a:xfrm>
            <a:off x="1741713" y="2410633"/>
            <a:ext cx="604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PT" sz="1600" noProof="1">
                <a:solidFill>
                  <a:schemeClr val="bg1"/>
                </a:solidFill>
                <a:latin typeface="+mj-lt"/>
                <a:cs typeface="Biome Light" panose="020B0303030204020804" pitchFamily="34" charset="0"/>
              </a:rPr>
              <a:t>Ago</a:t>
            </a:r>
          </a:p>
        </p:txBody>
      </p:sp>
      <p:sp>
        <p:nvSpPr>
          <p:cNvPr id="48" name="Caixa de texto 47">
            <a:extLst>
              <a:ext uri="{FF2B5EF4-FFF2-40B4-BE49-F238E27FC236}">
                <a16:creationId xmlns:a16="http://schemas.microsoft.com/office/drawing/2014/main" id="{271910E1-1CD0-4263-8B65-DF80AB091A84}"/>
              </a:ext>
            </a:extLst>
          </p:cNvPr>
          <p:cNvSpPr txBox="1"/>
          <p:nvPr/>
        </p:nvSpPr>
        <p:spPr>
          <a:xfrm>
            <a:off x="2650133" y="2410633"/>
            <a:ext cx="604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PT" sz="1600" noProof="1">
                <a:solidFill>
                  <a:schemeClr val="bg1"/>
                </a:solidFill>
                <a:latin typeface="+mj-lt"/>
                <a:cs typeface="Biome Light" panose="020B0303030204020804" pitchFamily="34" charset="0"/>
              </a:rPr>
              <a:t>Set</a:t>
            </a:r>
          </a:p>
        </p:txBody>
      </p:sp>
      <p:sp>
        <p:nvSpPr>
          <p:cNvPr id="50" name="Caixa de texto 49">
            <a:extLst>
              <a:ext uri="{FF2B5EF4-FFF2-40B4-BE49-F238E27FC236}">
                <a16:creationId xmlns:a16="http://schemas.microsoft.com/office/drawing/2014/main" id="{C8B5CD73-11BC-43DA-910C-ABCDC49C4233}"/>
              </a:ext>
            </a:extLst>
          </p:cNvPr>
          <p:cNvSpPr txBox="1"/>
          <p:nvPr/>
        </p:nvSpPr>
        <p:spPr>
          <a:xfrm>
            <a:off x="4390864" y="2410633"/>
            <a:ext cx="75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PT" sz="1600" noProof="1">
                <a:solidFill>
                  <a:schemeClr val="bg1"/>
                </a:solidFill>
                <a:latin typeface="+mj-lt"/>
                <a:cs typeface="Biome Light" panose="020B0303030204020804" pitchFamily="34" charset="0"/>
              </a:rPr>
              <a:t>Nov</a:t>
            </a:r>
          </a:p>
        </p:txBody>
      </p:sp>
      <p:sp>
        <p:nvSpPr>
          <p:cNvPr id="52" name="Caixa de texto 51">
            <a:extLst>
              <a:ext uri="{FF2B5EF4-FFF2-40B4-BE49-F238E27FC236}">
                <a16:creationId xmlns:a16="http://schemas.microsoft.com/office/drawing/2014/main" id="{A4F85F2D-21EB-430E-87FA-3C2988015BD5}"/>
              </a:ext>
            </a:extLst>
          </p:cNvPr>
          <p:cNvSpPr txBox="1"/>
          <p:nvPr/>
        </p:nvSpPr>
        <p:spPr>
          <a:xfrm>
            <a:off x="3574159" y="2410633"/>
            <a:ext cx="604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PT" sz="1600" noProof="1">
                <a:solidFill>
                  <a:schemeClr val="bg1"/>
                </a:solidFill>
                <a:latin typeface="+mj-lt"/>
                <a:cs typeface="Biome Light" panose="020B0303030204020804" pitchFamily="34" charset="0"/>
              </a:rPr>
              <a:t>Out</a:t>
            </a:r>
          </a:p>
        </p:txBody>
      </p:sp>
      <p:sp>
        <p:nvSpPr>
          <p:cNvPr id="54" name="Caixa de texto 53">
            <a:extLst>
              <a:ext uri="{FF2B5EF4-FFF2-40B4-BE49-F238E27FC236}">
                <a16:creationId xmlns:a16="http://schemas.microsoft.com/office/drawing/2014/main" id="{A9BECB44-1C03-468E-9519-E27DEFF7D5F1}"/>
              </a:ext>
            </a:extLst>
          </p:cNvPr>
          <p:cNvSpPr txBox="1"/>
          <p:nvPr/>
        </p:nvSpPr>
        <p:spPr>
          <a:xfrm>
            <a:off x="5299462" y="2410633"/>
            <a:ext cx="75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PT" sz="1600" noProof="1">
                <a:solidFill>
                  <a:schemeClr val="bg1"/>
                </a:solidFill>
                <a:latin typeface="+mj-lt"/>
                <a:cs typeface="Biome Light" panose="020B0303030204020804" pitchFamily="34" charset="0"/>
              </a:rPr>
              <a:t>Dez</a:t>
            </a:r>
          </a:p>
        </p:txBody>
      </p:sp>
      <p:sp>
        <p:nvSpPr>
          <p:cNvPr id="56" name="Caixa de texto 55">
            <a:extLst>
              <a:ext uri="{FF2B5EF4-FFF2-40B4-BE49-F238E27FC236}">
                <a16:creationId xmlns:a16="http://schemas.microsoft.com/office/drawing/2014/main" id="{B91474A0-3948-4481-B3F1-1BD1F9FD5596}"/>
              </a:ext>
            </a:extLst>
          </p:cNvPr>
          <p:cNvSpPr txBox="1"/>
          <p:nvPr/>
        </p:nvSpPr>
        <p:spPr>
          <a:xfrm>
            <a:off x="6208060" y="2410633"/>
            <a:ext cx="75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PT" sz="1600" noProof="1">
                <a:solidFill>
                  <a:schemeClr val="bg1"/>
                </a:solidFill>
                <a:latin typeface="+mj-lt"/>
                <a:cs typeface="Biome Light" panose="020B0303030204020804" pitchFamily="34" charset="0"/>
              </a:rPr>
              <a:t>Jan</a:t>
            </a:r>
          </a:p>
        </p:txBody>
      </p:sp>
      <p:sp>
        <p:nvSpPr>
          <p:cNvPr id="58" name="Caixa de texto 57">
            <a:extLst>
              <a:ext uri="{FF2B5EF4-FFF2-40B4-BE49-F238E27FC236}">
                <a16:creationId xmlns:a16="http://schemas.microsoft.com/office/drawing/2014/main" id="{8A985E6F-8992-46C8-A3A9-0252AC0BD256}"/>
              </a:ext>
            </a:extLst>
          </p:cNvPr>
          <p:cNvSpPr txBox="1"/>
          <p:nvPr/>
        </p:nvSpPr>
        <p:spPr>
          <a:xfrm>
            <a:off x="7116658" y="2410633"/>
            <a:ext cx="75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PT" sz="1600" noProof="1">
                <a:solidFill>
                  <a:schemeClr val="bg1"/>
                </a:solidFill>
                <a:latin typeface="+mj-lt"/>
                <a:cs typeface="Biome Light" panose="020B0303030204020804" pitchFamily="34" charset="0"/>
              </a:rPr>
              <a:t>Fev</a:t>
            </a:r>
          </a:p>
        </p:txBody>
      </p:sp>
      <p:sp>
        <p:nvSpPr>
          <p:cNvPr id="60" name="Caixa de texto 59">
            <a:extLst>
              <a:ext uri="{FF2B5EF4-FFF2-40B4-BE49-F238E27FC236}">
                <a16:creationId xmlns:a16="http://schemas.microsoft.com/office/drawing/2014/main" id="{FCB6B85C-AD04-4022-B4E1-7CDFE4556405}"/>
              </a:ext>
            </a:extLst>
          </p:cNvPr>
          <p:cNvSpPr txBox="1"/>
          <p:nvPr/>
        </p:nvSpPr>
        <p:spPr>
          <a:xfrm>
            <a:off x="8025256" y="2410633"/>
            <a:ext cx="75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PT" sz="1600" noProof="1">
                <a:solidFill>
                  <a:schemeClr val="bg1"/>
                </a:solidFill>
                <a:latin typeface="+mj-lt"/>
                <a:cs typeface="Biome Light" panose="020B0303030204020804" pitchFamily="34" charset="0"/>
              </a:rPr>
              <a:t>Mar</a:t>
            </a:r>
          </a:p>
        </p:txBody>
      </p:sp>
      <p:sp>
        <p:nvSpPr>
          <p:cNvPr id="62" name="Caixa de texto 61">
            <a:extLst>
              <a:ext uri="{FF2B5EF4-FFF2-40B4-BE49-F238E27FC236}">
                <a16:creationId xmlns:a16="http://schemas.microsoft.com/office/drawing/2014/main" id="{04CD836B-A190-4A59-9ACF-3B40EAEA9BCB}"/>
              </a:ext>
            </a:extLst>
          </p:cNvPr>
          <p:cNvSpPr txBox="1"/>
          <p:nvPr/>
        </p:nvSpPr>
        <p:spPr>
          <a:xfrm>
            <a:off x="8933854" y="2410633"/>
            <a:ext cx="75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PT" sz="1600" noProof="1">
                <a:solidFill>
                  <a:schemeClr val="bg1"/>
                </a:solidFill>
                <a:latin typeface="+mj-lt"/>
                <a:cs typeface="Biome Light" panose="020B0303030204020804" pitchFamily="34" charset="0"/>
              </a:rPr>
              <a:t>Abr</a:t>
            </a:r>
          </a:p>
        </p:txBody>
      </p:sp>
      <p:sp>
        <p:nvSpPr>
          <p:cNvPr id="64" name="Caixa de texto 63">
            <a:extLst>
              <a:ext uri="{FF2B5EF4-FFF2-40B4-BE49-F238E27FC236}">
                <a16:creationId xmlns:a16="http://schemas.microsoft.com/office/drawing/2014/main" id="{CA49F82E-F0CC-4890-8686-8F661F8C7332}"/>
              </a:ext>
            </a:extLst>
          </p:cNvPr>
          <p:cNvSpPr txBox="1"/>
          <p:nvPr/>
        </p:nvSpPr>
        <p:spPr>
          <a:xfrm>
            <a:off x="9842452" y="2410633"/>
            <a:ext cx="75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PT" sz="1600" noProof="1">
                <a:solidFill>
                  <a:schemeClr val="bg1"/>
                </a:solidFill>
                <a:latin typeface="+mj-lt"/>
                <a:cs typeface="Biome Light" panose="020B0303030204020804" pitchFamily="34" charset="0"/>
              </a:rPr>
              <a:t>Maio</a:t>
            </a:r>
          </a:p>
        </p:txBody>
      </p:sp>
      <p:sp>
        <p:nvSpPr>
          <p:cNvPr id="66" name="Caixa de texto 65">
            <a:extLst>
              <a:ext uri="{FF2B5EF4-FFF2-40B4-BE49-F238E27FC236}">
                <a16:creationId xmlns:a16="http://schemas.microsoft.com/office/drawing/2014/main" id="{CA92DCAA-7A96-4807-96C2-97D8D1B18BDD}"/>
              </a:ext>
            </a:extLst>
          </p:cNvPr>
          <p:cNvSpPr txBox="1"/>
          <p:nvPr/>
        </p:nvSpPr>
        <p:spPr>
          <a:xfrm>
            <a:off x="10751050" y="2410633"/>
            <a:ext cx="75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PT" sz="1600" noProof="1">
                <a:solidFill>
                  <a:schemeClr val="bg1"/>
                </a:solidFill>
                <a:latin typeface="+mj-lt"/>
                <a:cs typeface="Biome Light" panose="020B0303030204020804" pitchFamily="34" charset="0"/>
              </a:rPr>
              <a:t>Jun</a:t>
            </a:r>
          </a:p>
        </p:txBody>
      </p:sp>
      <p:sp>
        <p:nvSpPr>
          <p:cNvPr id="68" name="Caixa de texto 67">
            <a:extLst>
              <a:ext uri="{FF2B5EF4-FFF2-40B4-BE49-F238E27FC236}">
                <a16:creationId xmlns:a16="http://schemas.microsoft.com/office/drawing/2014/main" id="{C9097234-38E0-4114-A29F-508805824B65}"/>
              </a:ext>
            </a:extLst>
          </p:cNvPr>
          <p:cNvSpPr txBox="1"/>
          <p:nvPr/>
        </p:nvSpPr>
        <p:spPr>
          <a:xfrm>
            <a:off x="989441" y="3358598"/>
            <a:ext cx="2085110" cy="1929393"/>
          </a:xfrm>
          <a:prstGeom prst="rect">
            <a:avLst/>
          </a:prstGeom>
          <a:noFill/>
        </p:spPr>
        <p:txBody>
          <a:bodyPr wrap="square" rIns="0" rtlCol="0">
            <a:noAutofit/>
          </a:bodyPr>
          <a:lstStyle/>
          <a:p>
            <a:pPr algn="ctr" rtl="0"/>
            <a:r>
              <a:rPr lang="pt-PT" b="1" noProof="1">
                <a:latin typeface="+mj-lt"/>
                <a:cs typeface="Biome Light" panose="020B0303030204020804" pitchFamily="34" charset="0"/>
              </a:rPr>
              <a:t>Lançamento de produto</a:t>
            </a:r>
            <a:br>
              <a:rPr lang="pt-PT" b="1" noProof="1">
                <a:latin typeface="+mj-lt"/>
                <a:cs typeface="Biome Light" panose="020B0303030204020804" pitchFamily="34" charset="0"/>
              </a:rPr>
            </a:br>
            <a:endParaRPr lang="pt-PT" b="1" noProof="1">
              <a:latin typeface="+mj-lt"/>
              <a:cs typeface="Biome Light" panose="020B0303030204020804" pitchFamily="34" charset="0"/>
            </a:endParaRPr>
          </a:p>
          <a:p>
            <a:pPr algn="ctr" rtl="0"/>
            <a:r>
              <a:rPr lang="pt-PT" sz="1400" b="0" i="0" u="none" strike="noStrike" noProof="1">
                <a:effectLst/>
                <a:cs typeface="Biome Light" panose="020B0303030204020804" pitchFamily="34" charset="0"/>
              </a:rPr>
              <a:t>Lorem ipsum dolor sit amet, consectetur adipiscing elit. Mauris vitae lorem id leo accumsan.</a:t>
            </a:r>
            <a:endParaRPr lang="pt-PT" sz="1400" noProof="1">
              <a:cs typeface="Biome Light" panose="020B0303030204020804" pitchFamily="34" charset="0"/>
            </a:endParaRPr>
          </a:p>
        </p:txBody>
      </p:sp>
      <p:sp>
        <p:nvSpPr>
          <p:cNvPr id="4" name="Caixa de texto 3">
            <a:extLst>
              <a:ext uri="{FF2B5EF4-FFF2-40B4-BE49-F238E27FC236}">
                <a16:creationId xmlns:a16="http://schemas.microsoft.com/office/drawing/2014/main" id="{F289E278-8976-4219-B8E5-16D2E65CD0E0}"/>
              </a:ext>
            </a:extLst>
          </p:cNvPr>
          <p:cNvSpPr txBox="1"/>
          <p:nvPr/>
        </p:nvSpPr>
        <p:spPr>
          <a:xfrm>
            <a:off x="3735229" y="3358598"/>
            <a:ext cx="2085110" cy="1929393"/>
          </a:xfrm>
          <a:prstGeom prst="rect">
            <a:avLst/>
          </a:prstGeom>
          <a:noFill/>
        </p:spPr>
        <p:txBody>
          <a:bodyPr wrap="square" rIns="0" rtlCol="0">
            <a:noAutofit/>
          </a:bodyPr>
          <a:lstStyle/>
          <a:p>
            <a:pPr algn="ctr" rtl="0"/>
            <a:r>
              <a:rPr lang="pt-PT" b="1" noProof="1">
                <a:latin typeface="+mj-lt"/>
                <a:cs typeface="Biome Light" panose="020B0303030204020804" pitchFamily="34" charset="0"/>
              </a:rPr>
              <a:t>Lançamento de produto</a:t>
            </a:r>
            <a:br>
              <a:rPr lang="pt-PT" b="1" noProof="1">
                <a:latin typeface="+mj-lt"/>
                <a:cs typeface="Biome Light" panose="020B0303030204020804" pitchFamily="34" charset="0"/>
              </a:rPr>
            </a:br>
            <a:endParaRPr lang="pt-PT" b="1" noProof="1">
              <a:latin typeface="+mj-lt"/>
              <a:cs typeface="Biome Light" panose="020B0303030204020804" pitchFamily="34" charset="0"/>
            </a:endParaRPr>
          </a:p>
          <a:p>
            <a:pPr algn="ctr" rtl="0"/>
            <a:r>
              <a:rPr lang="pt-PT" sz="1400" b="0" i="0" u="none" strike="noStrike" noProof="1">
                <a:effectLst/>
                <a:cs typeface="Biome Light" panose="020B0303030204020804" pitchFamily="34" charset="0"/>
              </a:rPr>
              <a:t>Lorem ipsum dolor sit amet, consectetur adipiscing elit. Mauris vitae lorem id leo accumsan.</a:t>
            </a:r>
            <a:endParaRPr lang="pt-PT" sz="1400" noProof="1">
              <a:cs typeface="Biome Light" panose="020B0303030204020804" pitchFamily="34" charset="0"/>
            </a:endParaRPr>
          </a:p>
        </p:txBody>
      </p:sp>
      <p:sp>
        <p:nvSpPr>
          <p:cNvPr id="5" name="Caixa de texto 4">
            <a:extLst>
              <a:ext uri="{FF2B5EF4-FFF2-40B4-BE49-F238E27FC236}">
                <a16:creationId xmlns:a16="http://schemas.microsoft.com/office/drawing/2014/main" id="{9E60F69B-8088-4A76-862A-5DC3B7B099A1}"/>
              </a:ext>
            </a:extLst>
          </p:cNvPr>
          <p:cNvSpPr txBox="1"/>
          <p:nvPr/>
        </p:nvSpPr>
        <p:spPr>
          <a:xfrm>
            <a:off x="6452646" y="3358598"/>
            <a:ext cx="2085110" cy="1929393"/>
          </a:xfrm>
          <a:prstGeom prst="rect">
            <a:avLst/>
          </a:prstGeom>
          <a:noFill/>
        </p:spPr>
        <p:txBody>
          <a:bodyPr wrap="square" rIns="0" rtlCol="0">
            <a:noAutofit/>
          </a:bodyPr>
          <a:lstStyle/>
          <a:p>
            <a:pPr algn="ctr" rtl="0"/>
            <a:r>
              <a:rPr lang="pt-PT" b="1" noProof="1">
                <a:latin typeface="+mj-lt"/>
                <a:cs typeface="Biome Light" panose="020B0303030204020804" pitchFamily="34" charset="0"/>
              </a:rPr>
              <a:t>Lançamento de produto</a:t>
            </a:r>
            <a:br>
              <a:rPr lang="pt-PT" b="1" noProof="1">
                <a:latin typeface="+mj-lt"/>
                <a:cs typeface="Biome Light" panose="020B0303030204020804" pitchFamily="34" charset="0"/>
              </a:rPr>
            </a:br>
            <a:endParaRPr lang="pt-PT" b="1" noProof="1">
              <a:latin typeface="+mj-lt"/>
              <a:cs typeface="Biome Light" panose="020B0303030204020804" pitchFamily="34" charset="0"/>
            </a:endParaRPr>
          </a:p>
          <a:p>
            <a:pPr algn="ctr" rtl="0"/>
            <a:r>
              <a:rPr lang="pt-PT" sz="1400" b="0" i="0" u="none" strike="noStrike" noProof="1">
                <a:effectLst/>
                <a:cs typeface="Biome Light" panose="020B0303030204020804" pitchFamily="34" charset="0"/>
              </a:rPr>
              <a:t>Lorem ipsum dolor sit amet, consectetur adipiscing elit. Mauris vitae lorem id leo accumsan.</a:t>
            </a:r>
            <a:endParaRPr lang="pt-PT" sz="1400" noProof="1">
              <a:cs typeface="Biome Light" panose="020B0303030204020804" pitchFamily="34" charset="0"/>
            </a:endParaRPr>
          </a:p>
        </p:txBody>
      </p:sp>
      <p:sp>
        <p:nvSpPr>
          <p:cNvPr id="7" name="Caixa de texto 6">
            <a:extLst>
              <a:ext uri="{FF2B5EF4-FFF2-40B4-BE49-F238E27FC236}">
                <a16:creationId xmlns:a16="http://schemas.microsoft.com/office/drawing/2014/main" id="{F44673B4-C0B9-43A0-B642-C8D78A87A514}"/>
              </a:ext>
            </a:extLst>
          </p:cNvPr>
          <p:cNvSpPr txBox="1"/>
          <p:nvPr/>
        </p:nvSpPr>
        <p:spPr>
          <a:xfrm>
            <a:off x="9178440" y="3358598"/>
            <a:ext cx="2085110" cy="1929393"/>
          </a:xfrm>
          <a:prstGeom prst="rect">
            <a:avLst/>
          </a:prstGeom>
          <a:noFill/>
        </p:spPr>
        <p:txBody>
          <a:bodyPr wrap="square" rIns="0" rtlCol="0">
            <a:noAutofit/>
          </a:bodyPr>
          <a:lstStyle/>
          <a:p>
            <a:pPr algn="ctr" rtl="0"/>
            <a:r>
              <a:rPr lang="pt-PT" b="1" noProof="1">
                <a:latin typeface="+mj-lt"/>
                <a:cs typeface="Biome Light" panose="020B0303030204020804" pitchFamily="34" charset="0"/>
              </a:rPr>
              <a:t>Lançamento de produto</a:t>
            </a:r>
            <a:br>
              <a:rPr lang="pt-PT" b="1" noProof="1">
                <a:latin typeface="+mj-lt"/>
                <a:cs typeface="Biome Light" panose="020B0303030204020804" pitchFamily="34" charset="0"/>
              </a:rPr>
            </a:br>
            <a:endParaRPr lang="pt-PT" b="1" noProof="1">
              <a:latin typeface="+mj-lt"/>
              <a:cs typeface="Biome Light" panose="020B0303030204020804" pitchFamily="34" charset="0"/>
            </a:endParaRPr>
          </a:p>
          <a:p>
            <a:pPr algn="ctr" rtl="0"/>
            <a:r>
              <a:rPr lang="pt-PT" sz="1400" b="0" i="0" u="none" strike="noStrike" noProof="1">
                <a:effectLst/>
                <a:cs typeface="Biome Light" panose="020B0303030204020804" pitchFamily="34" charset="0"/>
              </a:rPr>
              <a:t>Lorem ipsum dolor sit amet, consectetur adipiscing elit. Mauris vitae lorem id leo accumsan.</a:t>
            </a:r>
            <a:endParaRPr lang="pt-PT" sz="1400" noProof="1">
              <a:cs typeface="Biome Light" panose="020B03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31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379F920-54EA-98A6-6520-EC9A86A4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Necessários</a:t>
            </a:r>
            <a:endParaRPr lang="pt-PT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9353D9C-BFFC-E3BC-8334-EEAFE69FC4B5}"/>
              </a:ext>
            </a:extLst>
          </p:cNvPr>
          <p:cNvSpPr txBox="1"/>
          <p:nvPr/>
        </p:nvSpPr>
        <p:spPr>
          <a:xfrm>
            <a:off x="1278294" y="1884783"/>
            <a:ext cx="82949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Equipa da EasyFeira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.NET Framework, 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HTML, CSS e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SQL Server (Microsoft)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Visual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Office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5 computadores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371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pt-PT" sz="4800" b="1" noProof="1">
                <a:solidFill>
                  <a:schemeClr val="tx1"/>
                </a:solidFill>
              </a:rPr>
              <a:t>A Equipa</a:t>
            </a:r>
          </a:p>
        </p:txBody>
      </p:sp>
      <p:pic>
        <p:nvPicPr>
          <p:cNvPr id="46" name="Marcador de Posição da Imagem 45">
            <a:extLst>
              <a:ext uri="{FF2B5EF4-FFF2-40B4-BE49-F238E27FC236}">
                <a16:creationId xmlns:a16="http://schemas.microsoft.com/office/drawing/2014/main" id="{BBCAE79E-A970-4D29-9B36-494E5FA58585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 t="6897" b="6897"/>
          <a:stretch/>
        </p:blipFill>
        <p:spPr>
          <a:xfrm>
            <a:off x="878337" y="2555551"/>
            <a:ext cx="1484985" cy="1280160"/>
          </a:xfrm>
        </p:spPr>
      </p:pic>
      <p:sp>
        <p:nvSpPr>
          <p:cNvPr id="25" name="Marcador de Posição do Texto 24">
            <a:extLst>
              <a:ext uri="{FF2B5EF4-FFF2-40B4-BE49-F238E27FC236}">
                <a16:creationId xmlns:a16="http://schemas.microsoft.com/office/drawing/2014/main" id="{BCA14AB3-F8C5-4601-B349-EC1B8C7B6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pt-PT" noProof="1"/>
              <a:t>Luís Filipe Vilas</a:t>
            </a:r>
          </a:p>
        </p:txBody>
      </p:sp>
      <p:sp>
        <p:nvSpPr>
          <p:cNvPr id="27" name="Marcador de Posição do Texto 26">
            <a:extLst>
              <a:ext uri="{FF2B5EF4-FFF2-40B4-BE49-F238E27FC236}">
                <a16:creationId xmlns:a16="http://schemas.microsoft.com/office/drawing/2014/main" id="{4C14EE69-4487-4814-AC77-72381087B0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544458"/>
          </a:xfrm>
        </p:spPr>
        <p:txBody>
          <a:bodyPr rtlCol="0"/>
          <a:lstStyle/>
          <a:p>
            <a:pPr rtl="0"/>
            <a:r>
              <a:rPr lang="pt-BR" noProof="1"/>
              <a:t>a91697</a:t>
            </a:r>
            <a:endParaRPr lang="pt-PT" noProof="1"/>
          </a:p>
        </p:txBody>
      </p:sp>
      <p:pic>
        <p:nvPicPr>
          <p:cNvPr id="48" name="Marcador de Posição da Imagem 47">
            <a:extLst>
              <a:ext uri="{FF2B5EF4-FFF2-40B4-BE49-F238E27FC236}">
                <a16:creationId xmlns:a16="http://schemas.microsoft.com/office/drawing/2014/main" id="{3DA3586E-5B97-49E4-B090-AD9D2A9C4F80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/>
          <a:srcRect t="6897" b="6897"/>
          <a:stretch/>
        </p:blipFill>
        <p:spPr>
          <a:xfrm>
            <a:off x="3115921" y="2555551"/>
            <a:ext cx="1484985" cy="1280160"/>
          </a:xfrm>
        </p:spPr>
      </p:pic>
      <p:sp>
        <p:nvSpPr>
          <p:cNvPr id="29" name="Marcador de Posição do Texto 28">
            <a:extLst>
              <a:ext uri="{FF2B5EF4-FFF2-40B4-BE49-F238E27FC236}">
                <a16:creationId xmlns:a16="http://schemas.microsoft.com/office/drawing/2014/main" id="{E83F2E96-9C2D-4D1E-96F8-93A9DB1304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pt-BR" noProof="1"/>
              <a:t>J</a:t>
            </a:r>
            <a:r>
              <a:rPr lang="pt-PT" noProof="1"/>
              <a:t>oão Silva</a:t>
            </a:r>
          </a:p>
        </p:txBody>
      </p:sp>
      <p:sp>
        <p:nvSpPr>
          <p:cNvPr id="31" name="Marcador de Posição do Texto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544458"/>
          </a:xfrm>
        </p:spPr>
        <p:txBody>
          <a:bodyPr rtlCol="0"/>
          <a:lstStyle/>
          <a:p>
            <a:pPr rtl="0"/>
            <a:r>
              <a:rPr lang="pt-BR" noProof="1"/>
              <a:t>a</a:t>
            </a:r>
            <a:r>
              <a:rPr lang="pt-PT" noProof="1"/>
              <a:t>91671</a:t>
            </a:r>
          </a:p>
        </p:txBody>
      </p:sp>
      <p:pic>
        <p:nvPicPr>
          <p:cNvPr id="50" name="Marcador de Posição da Imagem 49">
            <a:extLst>
              <a:ext uri="{FF2B5EF4-FFF2-40B4-BE49-F238E27FC236}">
                <a16:creationId xmlns:a16="http://schemas.microsoft.com/office/drawing/2014/main" id="{EC2CC961-DBF2-4A0D-A6B3-7A630D18573F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/>
          <a:srcRect t="6897" b="6897"/>
          <a:stretch/>
        </p:blipFill>
        <p:spPr>
          <a:xfrm>
            <a:off x="5353508" y="2555551"/>
            <a:ext cx="1484985" cy="1280160"/>
          </a:xfrm>
        </p:spPr>
      </p:pic>
      <p:sp>
        <p:nvSpPr>
          <p:cNvPr id="33" name="Marcador de Posição do Texto 32">
            <a:extLst>
              <a:ext uri="{FF2B5EF4-FFF2-40B4-BE49-F238E27FC236}">
                <a16:creationId xmlns:a16="http://schemas.microsoft.com/office/drawing/2014/main" id="{2F15E5CC-C708-41FE-A7A3-053E1BC87F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pt-PT" noProof="1"/>
              <a:t>Pedro Sequeira</a:t>
            </a:r>
          </a:p>
        </p:txBody>
      </p:sp>
      <p:sp>
        <p:nvSpPr>
          <p:cNvPr id="35" name="Marcador de Posição do Texto 34">
            <a:extLst>
              <a:ext uri="{FF2B5EF4-FFF2-40B4-BE49-F238E27FC236}">
                <a16:creationId xmlns:a16="http://schemas.microsoft.com/office/drawing/2014/main" id="{7F4ED7E2-1BC8-493D-91C3-FB23BE9F24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544458"/>
          </a:xfrm>
        </p:spPr>
        <p:txBody>
          <a:bodyPr rtlCol="0"/>
          <a:lstStyle/>
          <a:p>
            <a:pPr rtl="0"/>
            <a:r>
              <a:rPr lang="pt-PT" noProof="1"/>
              <a:t>a91660</a:t>
            </a:r>
          </a:p>
        </p:txBody>
      </p:sp>
      <p:pic>
        <p:nvPicPr>
          <p:cNvPr id="52" name="Marcador de Posição da Imagem 51">
            <a:extLst>
              <a:ext uri="{FF2B5EF4-FFF2-40B4-BE49-F238E27FC236}">
                <a16:creationId xmlns:a16="http://schemas.microsoft.com/office/drawing/2014/main" id="{E531F544-C55C-4602-B4B8-F5660B7ED48E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6"/>
          <a:srcRect t="6897" b="6897"/>
          <a:stretch/>
        </p:blipFill>
        <p:spPr>
          <a:xfrm>
            <a:off x="7602465" y="2555551"/>
            <a:ext cx="1484985" cy="1280160"/>
          </a:xfrm>
        </p:spPr>
      </p:pic>
      <p:sp>
        <p:nvSpPr>
          <p:cNvPr id="36" name="Marcador de Posição do Texto 35">
            <a:extLst>
              <a:ext uri="{FF2B5EF4-FFF2-40B4-BE49-F238E27FC236}">
                <a16:creationId xmlns:a16="http://schemas.microsoft.com/office/drawing/2014/main" id="{600F09FF-0051-4C2F-8747-35EDBE996D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pt-PT" noProof="1"/>
              <a:t>Rafael Mesquita</a:t>
            </a:r>
          </a:p>
        </p:txBody>
      </p:sp>
      <p:sp>
        <p:nvSpPr>
          <p:cNvPr id="37" name="Marcador de Posição do Texto 36">
            <a:extLst>
              <a:ext uri="{FF2B5EF4-FFF2-40B4-BE49-F238E27FC236}">
                <a16:creationId xmlns:a16="http://schemas.microsoft.com/office/drawing/2014/main" id="{D525FBF8-C8AC-493A-AC3E-6E93DBC80B0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544458"/>
          </a:xfrm>
        </p:spPr>
        <p:txBody>
          <a:bodyPr rtlCol="0"/>
          <a:lstStyle/>
          <a:p>
            <a:pPr rtl="0"/>
            <a:r>
              <a:rPr lang="pt-PT" noProof="1"/>
              <a:t>a95097</a:t>
            </a:r>
          </a:p>
        </p:txBody>
      </p:sp>
      <p:pic>
        <p:nvPicPr>
          <p:cNvPr id="54" name="Marcador de Posição da Imagem 53">
            <a:extLst>
              <a:ext uri="{FF2B5EF4-FFF2-40B4-BE49-F238E27FC236}">
                <a16:creationId xmlns:a16="http://schemas.microsoft.com/office/drawing/2014/main" id="{7E965E64-2E65-4450-990B-C108B3B75B6F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7"/>
          <a:srcRect t="6897" b="6897"/>
          <a:stretch/>
        </p:blipFill>
        <p:spPr>
          <a:xfrm>
            <a:off x="9840051" y="2555551"/>
            <a:ext cx="1484985" cy="1280160"/>
          </a:xfrm>
        </p:spPr>
      </p:pic>
      <p:sp>
        <p:nvSpPr>
          <p:cNvPr id="38" name="Marcador de Posição do Texto 37">
            <a:extLst>
              <a:ext uri="{FF2B5EF4-FFF2-40B4-BE49-F238E27FC236}">
                <a16:creationId xmlns:a16="http://schemas.microsoft.com/office/drawing/2014/main" id="{B122B5B8-1BE2-44F4-94EE-51D52B4D04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pt-PT" noProof="1"/>
              <a:t>Vicente Castro</a:t>
            </a:r>
          </a:p>
        </p:txBody>
      </p:sp>
      <p:sp>
        <p:nvSpPr>
          <p:cNvPr id="39" name="Marcador de Posição do Texto 38">
            <a:extLst>
              <a:ext uri="{FF2B5EF4-FFF2-40B4-BE49-F238E27FC236}">
                <a16:creationId xmlns:a16="http://schemas.microsoft.com/office/drawing/2014/main" id="{4998361E-ED50-43C1-A2AE-2397B1E6CD5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544458"/>
          </a:xfrm>
        </p:spPr>
        <p:txBody>
          <a:bodyPr rtlCol="0"/>
          <a:lstStyle/>
          <a:p>
            <a:pPr rtl="0"/>
            <a:r>
              <a:rPr lang="pt-PT" noProof="1"/>
              <a:t>a91677</a:t>
            </a:r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7E6D6-C63D-4A7C-B1F1-1E8117B2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23479" cy="830997"/>
          </a:xfrm>
        </p:spPr>
        <p:txBody>
          <a:bodyPr rtlCol="0"/>
          <a:lstStyle/>
          <a:p>
            <a:pPr rtl="0"/>
            <a:r>
              <a:rPr lang="pt-PT" noProof="1"/>
              <a:t>Objetivos para o T1</a:t>
            </a:r>
          </a:p>
          <a:p>
            <a:pPr rtl="0"/>
            <a:endParaRPr lang="pt-PT" noProof="1"/>
          </a:p>
        </p:txBody>
      </p:sp>
      <p:pic>
        <p:nvPicPr>
          <p:cNvPr id="25" name="Marcador de Posição da Imagem 4" descr="grande plano do edifício">
            <a:extLst>
              <a:ext uri="{FF2B5EF4-FFF2-40B4-BE49-F238E27FC236}">
                <a16:creationId xmlns:a16="http://schemas.microsoft.com/office/drawing/2014/main" id="{B43125FE-4923-4B38-ADD6-3F547696AB1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/>
          <a:srcRect t="10082" b="10082"/>
          <a:stretch/>
        </p:blipFill>
        <p:spPr>
          <a:xfrm>
            <a:off x="9261475" y="0"/>
            <a:ext cx="2930525" cy="1560513"/>
          </a:xfrm>
        </p:spPr>
      </p:pic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8127DC06-E3ED-47AA-A80C-6DC3AB8A23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pt-PT" noProof="1"/>
              <a:t>Oportunidades para colaboradores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96982E48-3FB5-4F2E-AE87-E5E083865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1"/>
            <a:ext cx="5067300" cy="3379265"/>
          </a:xfrm>
        </p:spPr>
        <p:txBody>
          <a:bodyPr rtlCol="0"/>
          <a:lstStyle/>
          <a:p>
            <a:pPr rtl="0"/>
            <a:r>
              <a:rPr lang="pt-PT" noProof="1"/>
              <a:t>Comemoração do fim do ano fiscal a 15 de julho</a:t>
            </a:r>
            <a:br>
              <a:rPr lang="pt-PT" noProof="1"/>
            </a:br>
            <a:r>
              <a:rPr lang="pt-PT" noProof="1"/>
              <a:t> </a:t>
            </a:r>
          </a:p>
          <a:p>
            <a:pPr rtl="0"/>
            <a:r>
              <a:rPr lang="pt-PT" noProof="1"/>
              <a:t>Dia de aprendizagem para colaboradores a 14 de agosto </a:t>
            </a:r>
            <a:br>
              <a:rPr lang="pt-PT" noProof="1"/>
            </a:br>
            <a:endParaRPr lang="pt-PT" noProof="1"/>
          </a:p>
          <a:p>
            <a:pPr rtl="0"/>
            <a:r>
              <a:rPr lang="pt-PT" noProof="1"/>
              <a:t>Ioga para colaboradores a 3 de setembro </a:t>
            </a:r>
            <a:br>
              <a:rPr lang="pt-PT" noProof="1"/>
            </a:br>
            <a:endParaRPr lang="pt-PT" noProof="1"/>
          </a:p>
          <a:p>
            <a:pPr rtl="0"/>
            <a:r>
              <a:rPr lang="pt-PT" noProof="1"/>
              <a:t>A série de seminários começa a 10 de setembro 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C42BCCC6-6D52-4984-A92F-8B1A8A9032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pt-PT" noProof="1"/>
              <a:t>Prioridades empresariais</a:t>
            </a: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35E2CA68-BFC9-485F-A53E-F4C27258EF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pt-PT" noProof="1"/>
              <a:t>Aumentar a satisfação do cliente em 2%</a:t>
            </a:r>
            <a:br>
              <a:rPr lang="pt-PT" noProof="1"/>
            </a:br>
            <a:endParaRPr lang="pt-PT" noProof="1"/>
          </a:p>
          <a:p>
            <a:pPr rtl="0"/>
            <a:r>
              <a:rPr lang="pt-PT" noProof="1"/>
              <a:t>Manter o crescimento</a:t>
            </a:r>
            <a:br>
              <a:rPr lang="pt-PT" noProof="1"/>
            </a:br>
            <a:endParaRPr lang="pt-PT" noProof="1"/>
          </a:p>
          <a:p>
            <a:pPr rtl="0"/>
            <a:r>
              <a:rPr lang="pt-PT" noProof="1"/>
              <a:t>Diversificar o investimento no setor 2</a:t>
            </a:r>
            <a:br>
              <a:rPr lang="pt-PT" noProof="1"/>
            </a:br>
            <a:endParaRPr lang="pt-PT" noProof="1"/>
          </a:p>
          <a:p>
            <a:pPr rtl="0"/>
            <a:r>
              <a:rPr lang="pt-PT" noProof="1"/>
              <a:t>Desenvolver parcerias com organizações terceiras</a:t>
            </a:r>
          </a:p>
          <a:p>
            <a:pPr rtl="0"/>
            <a:endParaRPr lang="pt-PT" noProof="1"/>
          </a:p>
        </p:txBody>
      </p:sp>
    </p:spTree>
    <p:extLst>
      <p:ext uri="{BB962C8B-B14F-4D97-AF65-F5344CB8AC3E}">
        <p14:creationId xmlns:p14="http://schemas.microsoft.com/office/powerpoint/2010/main" val="30073785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9603283_TF16411253_Win32" id="{4EBFFD33-07D8-464A-841E-B8F69AB9D1A6}" vid="{615C29C1-5E0A-4E9A-8DBA-002AEAF1722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purl.org/dc/elements/1.1/"/>
    <ds:schemaRef ds:uri="http://schemas.openxmlformats.org/package/2006/metadata/core-properties"/>
    <ds:schemaRef ds:uri="http://purl.org/dc/dcmitype/"/>
    <ds:schemaRef ds:uri="71af3243-3dd4-4a8d-8c0d-dd76da1f02a5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{EAD0EAC4-04AE-4041-81EC-CE39923CB7DB}tf16411253_win32</Template>
  <TotalTime>46</TotalTime>
  <Words>553</Words>
  <Application>Microsoft Office PowerPoint</Application>
  <PresentationFormat>Ecrã Panorâmico</PresentationFormat>
  <Paragraphs>106</Paragraphs>
  <Slides>12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Corbel</vt:lpstr>
      <vt:lpstr>Wingdings</vt:lpstr>
      <vt:lpstr>Tema do Office</vt:lpstr>
      <vt:lpstr>FeiraFácil</vt:lpstr>
      <vt:lpstr>Agenda</vt:lpstr>
      <vt:lpstr>Introdução</vt:lpstr>
      <vt:lpstr>Resultados do último ano</vt:lpstr>
      <vt:lpstr>Adorei trabalhar com a Contoso. A Patrícia foi a minha representante e conseguiu antecipar as minhas necessidades, trabalhando de forma diligente para resolver o meu problema.</vt:lpstr>
      <vt:lpstr>Linha Cronológica</vt:lpstr>
      <vt:lpstr>Recursos Necessários</vt:lpstr>
      <vt:lpstr>A Equipa</vt:lpstr>
      <vt:lpstr>Objetivos para o T1 </vt:lpstr>
      <vt:lpstr>Objetivos para o T2 </vt:lpstr>
      <vt:lpstr>Resumo </vt:lpstr>
      <vt:lpstr>Conclusão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Luís Filipe Fernandes Vilas</dc:creator>
  <cp:lastModifiedBy>Luís Vilas</cp:lastModifiedBy>
  <cp:revision>2</cp:revision>
  <dcterms:created xsi:type="dcterms:W3CDTF">2022-10-15T13:08:43Z</dcterms:created>
  <dcterms:modified xsi:type="dcterms:W3CDTF">2022-10-15T14:01:12Z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