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24" r:id="rId5"/>
    <p:sldId id="335" r:id="rId6"/>
    <p:sldId id="344" r:id="rId7"/>
    <p:sldId id="345" r:id="rId8"/>
    <p:sldId id="346" r:id="rId9"/>
    <p:sldId id="343" r:id="rId10"/>
    <p:sldId id="336" r:id="rId11"/>
    <p:sldId id="337" r:id="rId12"/>
    <p:sldId id="347" r:id="rId13"/>
    <p:sldId id="341" r:id="rId14"/>
    <p:sldId id="342" r:id="rId15"/>
    <p:sldId id="348" r:id="rId16"/>
    <p:sldId id="332" r:id="rId17"/>
    <p:sldId id="331" r:id="rId18"/>
    <p:sldId id="338" r:id="rId19"/>
    <p:sldId id="333" r:id="rId20"/>
    <p:sldId id="334" r:id="rId21"/>
    <p:sldId id="340" r:id="rId22"/>
    <p:sldId id="339" r:id="rId23"/>
    <p:sldId id="304" r:id="rId24"/>
    <p:sldId id="313" r:id="rId2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/>
              <a:t>1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98B016-9628-421B-A065-D1F65B1BD3D5}" type="datetime1">
              <a:rPr lang="pt-PT" smtClean="0"/>
              <a:t>18/01/2023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2883B-C52B-9199-09F7-5C9BDD8207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05393-A061-4254-8091-6B785F9077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 noProof="0"/>
              <a:t>1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BF5BE-20EB-4C1F-9122-9EBF243BCBE6}" type="datetime1">
              <a:rPr lang="pt-PT" noProof="0" smtClean="0"/>
              <a:t>18/01/2023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pt-PT" noProof="0"/>
              <a:t>12312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93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69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e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e Trê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Retângulo 1" descr="Grande edifício de escritórios visto de baixo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Imagem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Oval 2" descr="Grande edifício de escritórios visto de baixo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30F2D32-2771-F4A4-030F-A338EB49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a Imagem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8" name="Marcador de Posição da Imagem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4" name="Marcador de Posição do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7" name="Marcador de Posição do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8" name="Marcador de Posição do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9" name="Marcador de Posição do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0" name="Marcador de Posição do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1" name="Marcador de Posição do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2" name="Marcador de Posição do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3" name="Marcador de Posição do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7" name="Marcador de Posição da Imagem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Posição de Conteú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1" name="Marcador de Posição de Conteú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2" name="Marcador de Posição de Conteú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3" name="Marcador de Posição de Conteú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4" name="Marcador de Posição de Conteú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5" name="Marcador de Posição de Conteú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6211DA-778A-4970-B4A9-7BDFE6CF7127}" type="datetime1">
              <a:rPr lang="pt-PT" sz="1100" noProof="0" smtClean="0">
                <a:solidFill>
                  <a:schemeClr val="accent2"/>
                </a:solidFill>
              </a:rPr>
              <a:t>18/01/2023</a:t>
            </a:fld>
            <a:endParaRPr lang="pt-PT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PT" sz="1100" b="1" noProof="0">
                <a:solidFill>
                  <a:schemeClr val="accent2"/>
                </a:solidFill>
              </a:rPr>
              <a:t>Relatório Anual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t-PT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pt-PT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a Imagem 12" descr="Edifício de vidro azu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1" y="93749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1" y="2654985"/>
            <a:ext cx="3924935" cy="767590"/>
          </a:xfrm>
        </p:spPr>
        <p:txBody>
          <a:bodyPr rtlCol="0"/>
          <a:lstStyle/>
          <a:p>
            <a:pPr algn="ctr" rtl="0"/>
            <a:r>
              <a:rPr lang="pt-BR" dirty="0"/>
              <a:t>FeiraFácil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ctr" rtl="0"/>
            <a:r>
              <a:rPr lang="pt-PT" dirty="0" err="1"/>
              <a:t>EasyFeira</a:t>
            </a:r>
            <a:r>
              <a:rPr lang="pt-PT" dirty="0"/>
              <a:t> © 2022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PT" dirty="0"/>
              <a:t>Universidade do Minho</a:t>
            </a:r>
          </a:p>
          <a:p>
            <a:pPr rtl="0"/>
            <a:r>
              <a:rPr lang="pt-PT" dirty="0"/>
              <a:t>LI4 2022/2023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FA13A6A-4C3C-0AC6-6856-6C4FC87A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0" dirty="0"/>
              <a:t>Lista de Use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7CCBDE-CA28-D629-456F-E9CE8FFCA04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71" y="1306853"/>
            <a:ext cx="6233404" cy="530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ADFE5A8-6FAE-44ED-5DA2-12EC61057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3E70A3-398E-4D3D-C13C-25B5CA00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4F2FA9-9500-14D0-E42A-3A19057E5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" t="18116" r="51576" b="11304"/>
          <a:stretch/>
        </p:blipFill>
        <p:spPr>
          <a:xfrm>
            <a:off x="2443852" y="351843"/>
            <a:ext cx="7304296" cy="61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3E70A3-398E-4D3D-C13C-25B5CA00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A068EC-A06F-CFA9-D434-980C645DD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6" t="17681" r="51494" b="20870"/>
          <a:stretch/>
        </p:blipFill>
        <p:spPr>
          <a:xfrm>
            <a:off x="2233813" y="486138"/>
            <a:ext cx="7724374" cy="56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0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CF01545B-80C9-B17F-0A79-EB1D4C80E3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76909" y="832655"/>
            <a:ext cx="7438181" cy="5813617"/>
          </a:xfr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829B97-2DE5-4E72-3170-A3DEF861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48"/>
            <a:ext cx="10515600" cy="700115"/>
          </a:xfrm>
        </p:spPr>
        <p:txBody>
          <a:bodyPr anchor="ctr">
            <a:normAutofit/>
          </a:bodyPr>
          <a:lstStyle/>
          <a:p>
            <a:r>
              <a:rPr lang="pt-PT" sz="3200" b="0" dirty="0"/>
              <a:t>Diagrama de Especificação de Use Cases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4FEE61-631B-F053-DAE5-B8850AC95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0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5C642B03-B6F8-9C53-987B-04042485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72"/>
            <a:ext cx="10515600" cy="700115"/>
          </a:xfrm>
        </p:spPr>
        <p:txBody>
          <a:bodyPr/>
          <a:lstStyle/>
          <a:p>
            <a:r>
              <a:rPr lang="en-US" sz="3200" b="0" dirty="0" err="1"/>
              <a:t>Modelo</a:t>
            </a:r>
            <a:r>
              <a:rPr lang="en-US" sz="3200" b="0" dirty="0"/>
              <a:t> de </a:t>
            </a:r>
            <a:r>
              <a:rPr lang="en-US" sz="3200" b="0" dirty="0" err="1"/>
              <a:t>Domínio</a:t>
            </a:r>
            <a:endParaRPr lang="en-US" sz="3200" b="0" dirty="0"/>
          </a:p>
        </p:txBody>
      </p:sp>
      <p:pic>
        <p:nvPicPr>
          <p:cNvPr id="9" name="Marcador de Posição de Conteúdo 8" descr="Uma imagem com texto, céu, mapa&#10;&#10;Descrição gerada automaticamente">
            <a:extLst>
              <a:ext uri="{FF2B5EF4-FFF2-40B4-BE49-F238E27FC236}">
                <a16:creationId xmlns:a16="http://schemas.microsoft.com/office/drawing/2014/main" id="{7B45DEF1-1F3C-E47A-30DD-2187413B214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31749" y="982086"/>
            <a:ext cx="10247779" cy="5383989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338EFE-E125-550B-346D-1BD85CC46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A913AFF-4112-61FA-ED3E-21E695A5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0" dirty="0"/>
              <a:t>Arquitetura da Camada de Negócios</a:t>
            </a:r>
            <a:br>
              <a:rPr lang="pt-PT" sz="3200" b="0" dirty="0"/>
            </a:br>
            <a:endParaRPr lang="pt-PT" sz="3200" b="0" dirty="0"/>
          </a:p>
        </p:txBody>
      </p:sp>
      <p:pic>
        <p:nvPicPr>
          <p:cNvPr id="7" name="Marcador de Posição de Conteúdo 6" descr="Uma imagem com texto, céu&#10;&#10;Descrição gerada automaticamente">
            <a:extLst>
              <a:ext uri="{FF2B5EF4-FFF2-40B4-BE49-F238E27FC236}">
                <a16:creationId xmlns:a16="http://schemas.microsoft.com/office/drawing/2014/main" id="{926232E0-E583-7D34-0611-BD88989561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6519" y="933450"/>
            <a:ext cx="11353351" cy="5614011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BA5C83E-CF96-0457-E4FE-EB2DBA5DA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AC6732B-80C9-74D1-CD42-E7464D48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0" dirty="0"/>
              <a:t>Diagrama de Packages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639EFB4C-F238-5FCF-91DD-C9CEF4D696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70266" y="1420853"/>
            <a:ext cx="9651467" cy="4802147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8BAC47A-3EA9-6A4E-574B-3B23BD918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1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A6B88CD-DA64-69EC-4774-FB287AA9F03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030147"/>
            <a:ext cx="10839928" cy="5309352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4AA0C88-4500-40CD-36E2-3A30DB1B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48"/>
            <a:ext cx="10515600" cy="700115"/>
          </a:xfrm>
        </p:spPr>
        <p:txBody>
          <a:bodyPr/>
          <a:lstStyle/>
          <a:p>
            <a:r>
              <a:rPr lang="pt-PT" sz="3200" b="0" dirty="0"/>
              <a:t>Diagrama de Sequência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43DAC2C-3E5C-4383-2C6F-8D6298894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5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77F040-C8D7-C18C-3F53-44C70297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0" dirty="0"/>
              <a:t>Arquitetura da Camada de Dados</a:t>
            </a:r>
            <a:br>
              <a:rPr lang="pt-PT" sz="3200" b="0" dirty="0"/>
            </a:br>
            <a:endParaRPr lang="pt-PT" sz="3200" b="0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E8E5BFB-986B-8D26-D13E-70B7C1B306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58065" y="1529112"/>
            <a:ext cx="10395735" cy="4350325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313A37C-4548-CB7C-38EA-101976763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924BFCE-D900-4D9B-08A1-798BAC1F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0" dirty="0"/>
              <a:t>Caracterização do Sistema de Interface</a:t>
            </a:r>
            <a:br>
              <a:rPr lang="pt-PT" sz="3200" b="0" dirty="0"/>
            </a:br>
            <a:endParaRPr lang="pt-PT" sz="3200" b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8A9D97-A7D3-A516-4DE6-AAAC605FD8BD}"/>
              </a:ext>
            </a:extLst>
          </p:cNvPr>
          <p:cNvSpPr txBox="1"/>
          <p:nvPr/>
        </p:nvSpPr>
        <p:spPr>
          <a:xfrm>
            <a:off x="3048828" y="32443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D29E2E-4766-8A4F-C3DA-D1FCF2D2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74D029-D3CE-56B7-14CC-2A9AF8A18CD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1335115"/>
            <a:ext cx="4204317" cy="23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18614-34EE-BFFF-E55F-F097B402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6" y="1335114"/>
            <a:ext cx="4204214" cy="23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7E3790-6632-14A0-FD4A-FF4813C7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3923047"/>
            <a:ext cx="4204214" cy="23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9CA588-6926-4F06-D275-334138896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6" y="3923046"/>
            <a:ext cx="4204214" cy="23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C2838D1-7D7B-7B2F-E66A-DBE3B74C6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2586" y="1212573"/>
            <a:ext cx="9226827" cy="5645427"/>
          </a:xfrm>
        </p:spPr>
        <p:txBody>
          <a:bodyPr>
            <a:normAutofit/>
          </a:bodyPr>
          <a:lstStyle/>
          <a:p>
            <a:r>
              <a:rPr lang="pt-PT" sz="2800" dirty="0"/>
              <a:t>Era digital e todas as vantagens proporcionadas por esta;</a:t>
            </a:r>
          </a:p>
          <a:p>
            <a:r>
              <a:rPr lang="pt-PT" sz="2800" dirty="0"/>
              <a:t>As feiras são fenómenos que seguem os seres humanos desde milénios;</a:t>
            </a:r>
          </a:p>
          <a:p>
            <a:r>
              <a:rPr lang="pt-PT" sz="2800" dirty="0"/>
              <a:t>As feiras são o ambiente onde se formou os inícios do comercio moderno.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0"/>
            <a:ext cx="10515600" cy="700115"/>
          </a:xfrm>
        </p:spPr>
        <p:txBody>
          <a:bodyPr/>
          <a:lstStyle/>
          <a:p>
            <a:r>
              <a:rPr lang="pt-PT" sz="3200" b="0" dirty="0"/>
              <a:t>Contextualização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1">
                <a:solidFill>
                  <a:schemeClr val="tx1"/>
                </a:solidFill>
              </a:rPr>
              <a:t>A Equipa</a:t>
            </a:r>
          </a:p>
        </p:txBody>
      </p:sp>
      <p:pic>
        <p:nvPicPr>
          <p:cNvPr id="46" name="Marcador de Posição da Imagem 45">
            <a:extLst>
              <a:ext uri="{FF2B5EF4-FFF2-40B4-BE49-F238E27FC236}">
                <a16:creationId xmlns:a16="http://schemas.microsoft.com/office/drawing/2014/main" id="{BBCAE79E-A970-4D29-9B36-494E5FA5858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6897" b="6897"/>
          <a:stretch/>
        </p:blipFill>
        <p:spPr>
          <a:xfrm>
            <a:off x="2305921" y="2555551"/>
            <a:ext cx="1484985" cy="1280160"/>
          </a:xfrm>
        </p:spPr>
      </p:pic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252" y="4172761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Luís Filipe Vilas</a:t>
            </a:r>
          </a:p>
          <a:p>
            <a:pPr rtl="0"/>
            <a:endParaRPr lang="pt-PT" sz="1100" noProof="1"/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4276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accent4"/>
                </a:solidFill>
              </a:rPr>
              <a:t>“Front-End Developer”</a:t>
            </a:r>
          </a:p>
          <a:p>
            <a:pPr rtl="0"/>
            <a:r>
              <a:rPr lang="pt-BR" noProof="1"/>
              <a:t>a91697</a:t>
            </a:r>
            <a:endParaRPr lang="pt-PT" noProof="1"/>
          </a:p>
        </p:txBody>
      </p:sp>
      <p:pic>
        <p:nvPicPr>
          <p:cNvPr id="48" name="Marcador de Posição da Imagem 47">
            <a:extLst>
              <a:ext uri="{FF2B5EF4-FFF2-40B4-BE49-F238E27FC236}">
                <a16:creationId xmlns:a16="http://schemas.microsoft.com/office/drawing/2014/main" id="{3DA3586E-5B97-49E4-B090-AD9D2A9C4F8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6897" b="6897"/>
          <a:stretch/>
        </p:blipFill>
        <p:spPr>
          <a:xfrm>
            <a:off x="4543505" y="2555551"/>
            <a:ext cx="1484985" cy="1280160"/>
          </a:xfrm>
        </p:spPr>
      </p:pic>
      <p:sp>
        <p:nvSpPr>
          <p:cNvPr id="29" name="Marcador de Posição do Texto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066" y="4172761"/>
            <a:ext cx="2139696" cy="344312"/>
          </a:xfrm>
        </p:spPr>
        <p:txBody>
          <a:bodyPr rtlCol="0"/>
          <a:lstStyle/>
          <a:p>
            <a:pPr rtl="0"/>
            <a:r>
              <a:rPr lang="pt-BR" noProof="1"/>
              <a:t>J</a:t>
            </a:r>
            <a:r>
              <a:rPr lang="pt-PT" noProof="1"/>
              <a:t>oão Silva</a:t>
            </a:r>
          </a:p>
        </p:txBody>
      </p:sp>
      <p:sp>
        <p:nvSpPr>
          <p:cNvPr id="31" name="Marcador de Posição do Texto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7067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accent4"/>
                </a:solidFill>
              </a:rPr>
              <a:t>“Back-End Developer”</a:t>
            </a:r>
          </a:p>
          <a:p>
            <a:pPr rtl="0"/>
            <a:r>
              <a:rPr lang="pt-BR" noProof="1"/>
              <a:t>a</a:t>
            </a:r>
            <a:r>
              <a:rPr lang="pt-PT" noProof="1"/>
              <a:t>91671</a:t>
            </a:r>
          </a:p>
        </p:txBody>
      </p:sp>
      <p:pic>
        <p:nvPicPr>
          <p:cNvPr id="50" name="Marcador de Posição da Imagem 49">
            <a:extLst>
              <a:ext uri="{FF2B5EF4-FFF2-40B4-BE49-F238E27FC236}">
                <a16:creationId xmlns:a16="http://schemas.microsoft.com/office/drawing/2014/main" id="{EC2CC961-DBF2-4A0D-A6B3-7A630D18573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t="6897" b="6897"/>
          <a:stretch/>
        </p:blipFill>
        <p:spPr>
          <a:xfrm>
            <a:off x="6781092" y="2555551"/>
            <a:ext cx="1484985" cy="1280160"/>
          </a:xfrm>
        </p:spPr>
      </p:pic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59880" y="4172761"/>
            <a:ext cx="2139696" cy="344312"/>
          </a:xfrm>
        </p:spPr>
        <p:txBody>
          <a:bodyPr rtlCol="0"/>
          <a:lstStyle/>
          <a:p>
            <a:pPr rtl="0"/>
            <a:r>
              <a:rPr lang="pt-PT" noProof="1"/>
              <a:t>Pedro Sequeira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7F4ED7E2-1BC8-493D-91C3-FB23BE9F2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6785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>
                <a:solidFill>
                  <a:schemeClr val="accent4"/>
                </a:solidFill>
              </a:rPr>
              <a:t>”Data Analyst”</a:t>
            </a:r>
          </a:p>
          <a:p>
            <a:pPr rtl="0"/>
            <a:r>
              <a:rPr lang="pt-PT" noProof="1"/>
              <a:t>a91660</a:t>
            </a:r>
          </a:p>
        </p:txBody>
      </p:sp>
      <p:pic>
        <p:nvPicPr>
          <p:cNvPr id="52" name="Marcador de Posição da Imagem 51">
            <a:extLst>
              <a:ext uri="{FF2B5EF4-FFF2-40B4-BE49-F238E27FC236}">
                <a16:creationId xmlns:a16="http://schemas.microsoft.com/office/drawing/2014/main" id="{E531F544-C55C-4602-B4B8-F5660B7ED48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6897" b="6897"/>
          <a:stretch/>
        </p:blipFill>
        <p:spPr>
          <a:xfrm>
            <a:off x="9030049" y="2555551"/>
            <a:ext cx="1484985" cy="1280160"/>
          </a:xfrm>
        </p:spPr>
      </p:pic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02694" y="4172761"/>
            <a:ext cx="2139696" cy="344312"/>
          </a:xfrm>
        </p:spPr>
        <p:txBody>
          <a:bodyPr rtlCol="0"/>
          <a:lstStyle/>
          <a:p>
            <a:pPr rtl="0"/>
            <a:r>
              <a:rPr lang="pt-PT" noProof="1"/>
              <a:t>Rafael Mesquita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D525FBF8-C8AC-493A-AC3E-6E93DBC80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02695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>
                <a:solidFill>
                  <a:schemeClr val="accent4"/>
                </a:solidFill>
              </a:rPr>
              <a:t>“Product Manager”</a:t>
            </a:r>
          </a:p>
          <a:p>
            <a:pPr rtl="0"/>
            <a:r>
              <a:rPr lang="pt-PT" noProof="1"/>
              <a:t>a95097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9B113F-A322-5076-B43A-F0EA7032C0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Conclusão</a:t>
            </a:r>
          </a:p>
          <a:p>
            <a:pPr rtl="0"/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algn="just" rtl="0"/>
            <a:r>
              <a:rPr lang="pt-PT" dirty="0"/>
              <a:t>Tendo em conta a nossa apresentação e à nossa planificação concluímos que desenvolvemos uma base e uma estrutura sólida para passarmos para a </a:t>
            </a:r>
            <a:r>
              <a:rPr lang="pt-PT"/>
              <a:t>última fase </a:t>
            </a:r>
            <a:r>
              <a:rPr lang="pt-PT" dirty="0"/>
              <a:t>do projeto.</a:t>
            </a:r>
          </a:p>
          <a:p>
            <a:pPr rtl="0"/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4104833"/>
            <a:ext cx="4437484" cy="2183999"/>
          </a:xfrm>
        </p:spPr>
        <p:txBody>
          <a:bodyPr rtlCol="0"/>
          <a:lstStyle/>
          <a:p>
            <a:pPr algn="just">
              <a:lnSpc>
                <a:spcPct val="100000"/>
              </a:lnSpc>
            </a:pPr>
            <a:endParaRPr lang="pt-PT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João Manuel Novais da Silva (a91671)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Luís Filipe Fernandes Vilas (a91697)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Pedro António Pires Correia Leite Sequeira (a91660)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Rafael Lima Mesquita (a95097)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Marcador de Posição da Imagem 8" descr="grande plano de uma pont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082" r="17082"/>
          <a:stretch/>
        </p:blipFill>
        <p:spPr>
          <a:xfrm>
            <a:off x="5888038" y="533400"/>
            <a:ext cx="5541962" cy="561181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690FE7-05DA-91E2-9993-F0EF9B820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C2838D1-7D7B-7B2F-E66A-DBE3B74C6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2586" y="1000845"/>
            <a:ext cx="9226827" cy="5645427"/>
          </a:xfrm>
        </p:spPr>
        <p:txBody>
          <a:bodyPr>
            <a:normAutofit/>
          </a:bodyPr>
          <a:lstStyle/>
          <a:p>
            <a:r>
              <a:rPr lang="pt-PT" sz="2800" dirty="0"/>
              <a:t>Limitações das feiras devido a estas serem presenciais, terem uma data definida e muitas vezes a pessoa é obrigada a deslocar-se para aceder a feira.</a:t>
            </a:r>
          </a:p>
          <a:p>
            <a:r>
              <a:rPr lang="pt-PT" sz="2800" dirty="0"/>
              <a:t>Falta de catalogação dos produtos e de organização dos mesmos.</a:t>
            </a:r>
          </a:p>
          <a:p>
            <a:pPr marL="0" indent="0">
              <a:buNone/>
            </a:pPr>
            <a:r>
              <a:rPr lang="pt-PT" sz="28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0"/>
            <a:ext cx="10515600" cy="700115"/>
          </a:xfrm>
        </p:spPr>
        <p:txBody>
          <a:bodyPr/>
          <a:lstStyle/>
          <a:p>
            <a:r>
              <a:rPr lang="pt-PT" sz="3200" b="0" dirty="0"/>
              <a:t>Fundamentação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C2838D1-7D7B-7B2F-E66A-DBE3B74C6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2586" y="1000845"/>
            <a:ext cx="9226827" cy="5645427"/>
          </a:xfrm>
        </p:spPr>
        <p:txBody>
          <a:bodyPr>
            <a:normAutofit/>
          </a:bodyPr>
          <a:lstStyle/>
          <a:p>
            <a:pPr algn="just"/>
            <a:r>
              <a:rPr lang="pt-PT" sz="2800" dirty="0"/>
              <a:t>Organizar os produtos das empresas por stands;</a:t>
            </a:r>
          </a:p>
          <a:p>
            <a:pPr algn="just"/>
            <a:r>
              <a:rPr lang="pt-PT" sz="2800" dirty="0"/>
              <a:t>Disponibilizar a compra de todos os produtos em qualquer stand e em qualquer empresa;</a:t>
            </a:r>
          </a:p>
          <a:p>
            <a:pPr algn="just"/>
            <a:r>
              <a:rPr lang="pt-PT" sz="2800" dirty="0"/>
              <a:t>Gerir de forma efetiva as contas dos utilizadores;</a:t>
            </a:r>
          </a:p>
          <a:p>
            <a:pPr algn="just"/>
            <a:r>
              <a:rPr lang="pt-PT" sz="2800" dirty="0"/>
              <a:t>Melhorar oferta dos produtos aos consumidores;</a:t>
            </a:r>
          </a:p>
          <a:p>
            <a:pPr algn="just"/>
            <a:r>
              <a:rPr lang="pt-PT" sz="2800" dirty="0"/>
              <a:t>Disponibilizar uma plataforma para empresas venderem e publicitarem produtos;</a:t>
            </a:r>
          </a:p>
          <a:p>
            <a:pPr algn="just"/>
            <a:r>
              <a:rPr lang="pt-PT" sz="2800" dirty="0"/>
              <a:t>Centralizar a oferta num meio, tirando redundâncias do mercado.</a:t>
            </a:r>
          </a:p>
          <a:p>
            <a:pPr marL="0" indent="0">
              <a:buNone/>
            </a:pPr>
            <a:r>
              <a:rPr lang="pt-PT" sz="28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0"/>
            <a:ext cx="10515600" cy="700115"/>
          </a:xfrm>
        </p:spPr>
        <p:txBody>
          <a:bodyPr/>
          <a:lstStyle/>
          <a:p>
            <a:r>
              <a:rPr lang="pt-PT" sz="3200" b="0" dirty="0"/>
              <a:t>Objetivos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C2838D1-7D7B-7B2F-E66A-DBE3B74C6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2586" y="1000845"/>
            <a:ext cx="9226827" cy="5645427"/>
          </a:xfrm>
        </p:spPr>
        <p:txBody>
          <a:bodyPr>
            <a:normAutofit/>
          </a:bodyPr>
          <a:lstStyle/>
          <a:p>
            <a:pPr algn="just"/>
            <a:r>
              <a:rPr lang="pt-PT" sz="2800" dirty="0"/>
              <a:t>Facilitar a venda e compra de produtos;</a:t>
            </a:r>
          </a:p>
          <a:p>
            <a:pPr algn="just"/>
            <a:r>
              <a:rPr lang="pt-PT" sz="2800" dirty="0"/>
              <a:t>Melhorar a experiência do consumidor e vendedor;</a:t>
            </a:r>
          </a:p>
          <a:p>
            <a:pPr algn="just"/>
            <a:r>
              <a:rPr lang="pt-PT" sz="2800" dirty="0"/>
              <a:t>Conseguir acompanhar mais facilmente a oferta e procura.</a:t>
            </a:r>
          </a:p>
          <a:p>
            <a:pPr marL="0" indent="0">
              <a:buNone/>
            </a:pPr>
            <a:r>
              <a:rPr lang="pt-PT" sz="28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0"/>
            <a:ext cx="10515600" cy="700115"/>
          </a:xfrm>
        </p:spPr>
        <p:txBody>
          <a:bodyPr/>
          <a:lstStyle/>
          <a:p>
            <a:r>
              <a:rPr lang="pt-PT" sz="3200" b="0" dirty="0"/>
              <a:t>Viabilidade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346"/>
            <a:ext cx="10515600" cy="700115"/>
          </a:xfrm>
        </p:spPr>
        <p:txBody>
          <a:bodyPr/>
          <a:lstStyle/>
          <a:p>
            <a:r>
              <a:rPr lang="pt-PT" sz="3200" b="0" dirty="0"/>
              <a:t>Requisitos  Descrição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AB5BE1F-142D-330E-2387-7780D4C60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57606"/>
              </p:ext>
            </p:extLst>
          </p:nvPr>
        </p:nvGraphicFramePr>
        <p:xfrm>
          <a:off x="436413" y="1059461"/>
          <a:ext cx="11319174" cy="539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59587">
                  <a:extLst>
                    <a:ext uri="{9D8B030D-6E8A-4147-A177-3AD203B41FA5}">
                      <a16:colId xmlns:a16="http://schemas.microsoft.com/office/drawing/2014/main" val="847070002"/>
                    </a:ext>
                  </a:extLst>
                </a:gridCol>
                <a:gridCol w="5659587">
                  <a:extLst>
                    <a:ext uri="{9D8B030D-6E8A-4147-A177-3AD203B41FA5}">
                      <a16:colId xmlns:a16="http://schemas.microsoft.com/office/drawing/2014/main" val="2220850702"/>
                    </a:ext>
                  </a:extLst>
                </a:gridCol>
              </a:tblGrid>
              <a:tr h="197208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Requisitos de 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16798"/>
                  </a:ext>
                </a:extLst>
              </a:tr>
              <a:tr h="493020">
                <a:tc>
                  <a:txBody>
                    <a:bodyPr/>
                    <a:lstStyle/>
                    <a:p>
                      <a:r>
                        <a:rPr lang="pt-PT" dirty="0"/>
                        <a:t>Certame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nº máximo de stands, categoria, e se é ativo ou não; há vários tipos de certames; cada certame tem vários stands.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81108"/>
                  </a:ext>
                </a:extLst>
              </a:tr>
              <a:tr h="345114">
                <a:tc>
                  <a:txBody>
                    <a:bodyPr/>
                    <a:lstStyle/>
                    <a:p>
                      <a:r>
                        <a:rPr lang="pt-PT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id de vendedor, id do certame; há vários stands; cada stand tem vários produtos.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59843"/>
                  </a:ext>
                </a:extLst>
              </a:tr>
              <a:tr h="493020">
                <a:tc>
                  <a:txBody>
                    <a:bodyPr/>
                    <a:lstStyle/>
                    <a:p>
                      <a:r>
                        <a:rPr lang="pt-PT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id de vendedor, id de stand, preço, quantidade e imagens; cada um tem de ter pelo menos 1 foto; há vários produtos; está associado a uma empresa e stand.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12348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r>
                        <a:rPr lang="pt-PT" dirty="0"/>
                        <a:t>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email, palavra-passe, primeiro nome, último nome, nº telefone, NIF, IBAN e morada; há vários utilizadores; é possível entrar em contacto com o vendedor.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207"/>
                  </a:ext>
                </a:extLst>
              </a:tr>
              <a:tr h="345114">
                <a:tc>
                  <a:txBody>
                    <a:bodyPr/>
                    <a:lstStyle/>
                    <a:p>
                      <a:r>
                        <a:rPr lang="pt-PT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nome, NIF, morada e contactos; há várias empresas; tem 1 ou mais vendedores.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10678"/>
                  </a:ext>
                </a:extLst>
              </a:tr>
              <a:tr h="493020">
                <a:tc>
                  <a:txBody>
                    <a:bodyPr/>
                    <a:lstStyle/>
                    <a:p>
                      <a:r>
                        <a:rPr lang="pt-PT" dirty="0"/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id da empresa, nome, morada, contactos e palavra-passe; há vários vendedores; 1 vendedor – 1 empresa.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52551"/>
                  </a:ext>
                </a:extLst>
              </a:tr>
              <a:tr h="197208">
                <a:tc>
                  <a:txBody>
                    <a:bodyPr/>
                    <a:lstStyle/>
                    <a:p>
                      <a:r>
                        <a:rPr lang="pt-PT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nome e palavra-passe; há vários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19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6B8B6A2-8C51-6787-1768-0AB32F8D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184"/>
            <a:ext cx="10515600" cy="700115"/>
          </a:xfrm>
        </p:spPr>
        <p:txBody>
          <a:bodyPr/>
          <a:lstStyle/>
          <a:p>
            <a:r>
              <a:rPr lang="pt-PT" sz="3200" b="0" dirty="0"/>
              <a:t>Requisitos de Manipulação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478CC-4E66-FC41-F389-92323ACA9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7DD01601-5CA5-A5B4-BB55-368E8D2F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2022"/>
              </p:ext>
            </p:extLst>
          </p:nvPr>
        </p:nvGraphicFramePr>
        <p:xfrm>
          <a:off x="374147" y="976299"/>
          <a:ext cx="11553564" cy="50929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76782">
                  <a:extLst>
                    <a:ext uri="{9D8B030D-6E8A-4147-A177-3AD203B41FA5}">
                      <a16:colId xmlns:a16="http://schemas.microsoft.com/office/drawing/2014/main" val="4183364012"/>
                    </a:ext>
                  </a:extLst>
                </a:gridCol>
                <a:gridCol w="5776782">
                  <a:extLst>
                    <a:ext uri="{9D8B030D-6E8A-4147-A177-3AD203B41FA5}">
                      <a16:colId xmlns:a16="http://schemas.microsoft.com/office/drawing/2014/main" val="3713834392"/>
                    </a:ext>
                  </a:extLst>
                </a:gridCol>
              </a:tblGrid>
              <a:tr h="458962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Requisitos de manipulação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96564"/>
                  </a:ext>
                </a:extLst>
              </a:tr>
              <a:tr h="539112">
                <a:tc>
                  <a:txBody>
                    <a:bodyPr/>
                    <a:lstStyle/>
                    <a:p>
                      <a:r>
                        <a:rPr lang="pt-PT" dirty="0"/>
                        <a:t>Certame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Devem estar disponíveis a todos os utilizadores.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78613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Devem estar disponíveis a todos os utilizadores; podem ser editados pelos vendedores.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69942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Devem estar disponíveis a todos os utilizadores; podem ser editados pelos vendedores.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49371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Têm acesso a todos os certames e podem escolher o que quiserem; Têm carrinhos de compras; Os seus dados estão disponíveis aos vendedores que lhes vendem coisas.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51019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O nº de vendas deve ser atualizado e mostrado; Os seus dados devem estar disponíveis a toda a gente.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0485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Têm acesso a todos os certames; Os seus dados devem estar disponíveis aos cliente que lhe comprem coisas.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45006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Têm acesso a todas as informações da aplicação.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8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6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F03760C-5196-5833-5438-8DA22598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312"/>
            <a:ext cx="10515600" cy="700115"/>
          </a:xfrm>
        </p:spPr>
        <p:txBody>
          <a:bodyPr/>
          <a:lstStyle/>
          <a:p>
            <a:r>
              <a:rPr lang="pt-PT" sz="3200" b="0" dirty="0"/>
              <a:t>Requisitos de Controlo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557070-3635-6EC7-F4DB-BB739A0FC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5C8A75C4-E14E-3E14-C803-8442858E8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46604"/>
              </p:ext>
            </p:extLst>
          </p:nvPr>
        </p:nvGraphicFramePr>
        <p:xfrm>
          <a:off x="453663" y="918426"/>
          <a:ext cx="11284674" cy="560103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42337">
                  <a:extLst>
                    <a:ext uri="{9D8B030D-6E8A-4147-A177-3AD203B41FA5}">
                      <a16:colId xmlns:a16="http://schemas.microsoft.com/office/drawing/2014/main" val="261710353"/>
                    </a:ext>
                  </a:extLst>
                </a:gridCol>
                <a:gridCol w="5642337">
                  <a:extLst>
                    <a:ext uri="{9D8B030D-6E8A-4147-A177-3AD203B41FA5}">
                      <a16:colId xmlns:a16="http://schemas.microsoft.com/office/drawing/2014/main" val="3760583089"/>
                    </a:ext>
                  </a:extLst>
                </a:gridCol>
              </a:tblGrid>
              <a:tr h="458961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Requisitos de controlo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3590"/>
                  </a:ext>
                </a:extLst>
              </a:tr>
              <a:tr h="589080">
                <a:tc>
                  <a:txBody>
                    <a:bodyPr/>
                    <a:lstStyle/>
                    <a:p>
                      <a:r>
                        <a:rPr lang="pt-PT" dirty="0"/>
                        <a:t>Certame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certames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Apenas podem ser criados por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72931"/>
                  </a:ext>
                </a:extLst>
              </a:tr>
              <a:tr h="615367">
                <a:tc>
                  <a:txBody>
                    <a:bodyPr/>
                    <a:lstStyle/>
                    <a:p>
                      <a:r>
                        <a:rPr lang="pt-PT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stands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Os vendedores podem adicionar produtos aos stands; Um utilizador não pode cria stands.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25794"/>
                  </a:ext>
                </a:extLst>
              </a:tr>
              <a:tr h="602935">
                <a:tc>
                  <a:txBody>
                    <a:bodyPr/>
                    <a:lstStyle/>
                    <a:p>
                      <a:r>
                        <a:rPr lang="pt-PT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produtos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Os vendedores podem adicionar produtos; Um utilizador não pode criar produtos.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28017"/>
                  </a:ext>
                </a:extLst>
              </a:tr>
              <a:tr h="578072">
                <a:tc>
                  <a:txBody>
                    <a:bodyPr/>
                    <a:lstStyle/>
                    <a:p>
                      <a:r>
                        <a:rPr lang="pt-PT" dirty="0"/>
                        <a:t>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utilizadores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O utilizador não pode criar stands, produtos ou certames.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78180"/>
                  </a:ext>
                </a:extLst>
              </a:tr>
              <a:tr h="627799">
                <a:tc>
                  <a:txBody>
                    <a:bodyPr/>
                    <a:lstStyle/>
                    <a:p>
                      <a:r>
                        <a:rPr lang="pt-PT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empresas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As empresas podem adicionar vendedores.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62886"/>
                  </a:ext>
                </a:extLst>
              </a:tr>
              <a:tr h="677525">
                <a:tc>
                  <a:txBody>
                    <a:bodyPr/>
                    <a:lstStyle/>
                    <a:p>
                      <a:r>
                        <a:rPr lang="pt-PT" dirty="0"/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vendedores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Os vendedores podem adicionar stands.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40688"/>
                  </a:ext>
                </a:extLst>
              </a:tr>
              <a:tr h="715505">
                <a:tc>
                  <a:txBody>
                    <a:bodyPr/>
                    <a:lstStyle/>
                    <a:p>
                      <a:r>
                        <a:rPr lang="pt-PT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Apenas 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 podem adicionar certames; Apenas 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 podem adicionar outros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2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3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829B97-2DE5-4E72-3170-A3DEF861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893"/>
            <a:ext cx="10515600" cy="700115"/>
          </a:xfrm>
        </p:spPr>
        <p:txBody>
          <a:bodyPr anchor="ctr">
            <a:normAutofit/>
          </a:bodyPr>
          <a:lstStyle/>
          <a:p>
            <a:r>
              <a:rPr lang="pt-PT" sz="4400" b="0" dirty="0"/>
              <a:t>	Modelo Lógico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4FEE61-631B-F053-DAE5-B8850AC95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5A8B03D7-6514-F293-2B1E-670EBD21C0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24303" t="19977" r="30562" b="18769"/>
          <a:stretch/>
        </p:blipFill>
        <p:spPr>
          <a:xfrm>
            <a:off x="2473530" y="980008"/>
            <a:ext cx="7244940" cy="5530971"/>
          </a:xfrm>
        </p:spPr>
      </p:pic>
    </p:spTree>
    <p:extLst>
      <p:ext uri="{BB962C8B-B14F-4D97-AF65-F5344CB8AC3E}">
        <p14:creationId xmlns:p14="http://schemas.microsoft.com/office/powerpoint/2010/main" val="2175315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3_TF16411253_Win32" id="{4EBFFD33-07D8-464A-841E-B8F69AB9D1A6}" vid="{615C29C1-5E0A-4E9A-8DBA-002AEAF1722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purl.org/dc/elements/1.1/"/>
    <ds:schemaRef ds:uri="http://schemas.openxmlformats.org/package/2006/metadata/core-properties"/>
    <ds:schemaRef ds:uri="http://purl.org/dc/dcmitype/"/>
    <ds:schemaRef ds:uri="71af3243-3dd4-4a8d-8c0d-dd76da1f02a5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{EAD0EAC4-04AE-4041-81EC-CE39923CB7DB}tf16411253_win32</Template>
  <TotalTime>791</TotalTime>
  <Words>781</Words>
  <Application>Microsoft Office PowerPoint</Application>
  <PresentationFormat>Ecrã Panorâmico</PresentationFormat>
  <Paragraphs>102</Paragraphs>
  <Slides>21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Wingdings</vt:lpstr>
      <vt:lpstr>Tema do Office</vt:lpstr>
      <vt:lpstr>FeiraFácil</vt:lpstr>
      <vt:lpstr>Contextualização</vt:lpstr>
      <vt:lpstr>Fundamentação</vt:lpstr>
      <vt:lpstr>Objetivos</vt:lpstr>
      <vt:lpstr>Viabilidade</vt:lpstr>
      <vt:lpstr>Requisitos  Descrição</vt:lpstr>
      <vt:lpstr>Requisitos de Manipulação</vt:lpstr>
      <vt:lpstr>Requisitos de Controlo</vt:lpstr>
      <vt:lpstr> Modelo Lógico</vt:lpstr>
      <vt:lpstr>Lista de Use Cases</vt:lpstr>
      <vt:lpstr>Apresentação do PowerPoint</vt:lpstr>
      <vt:lpstr>Apresentação do PowerPoint</vt:lpstr>
      <vt:lpstr>Diagrama de Especificação de Use Cases</vt:lpstr>
      <vt:lpstr>Modelo de Domínio</vt:lpstr>
      <vt:lpstr>Arquitetura da Camada de Negócios </vt:lpstr>
      <vt:lpstr>Diagrama de Packages</vt:lpstr>
      <vt:lpstr>Diagrama de Sequência</vt:lpstr>
      <vt:lpstr>Arquitetura da Camada de Dados </vt:lpstr>
      <vt:lpstr>Caracterização do Sistema de Interface </vt:lpstr>
      <vt:lpstr>A Equipa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Filipe Fernandes Vilas</dc:creator>
  <cp:lastModifiedBy>L. f.</cp:lastModifiedBy>
  <cp:revision>20</cp:revision>
  <dcterms:created xsi:type="dcterms:W3CDTF">2022-10-15T13:08:43Z</dcterms:created>
  <dcterms:modified xsi:type="dcterms:W3CDTF">2023-01-18T23:06:28Z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