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87" r:id="rId4"/>
    <p:sldId id="301" r:id="rId5"/>
    <p:sldId id="293" r:id="rId6"/>
    <p:sldId id="294" r:id="rId7"/>
    <p:sldId id="307" r:id="rId8"/>
    <p:sldId id="295" r:id="rId9"/>
    <p:sldId id="308" r:id="rId10"/>
    <p:sldId id="309" r:id="rId11"/>
    <p:sldId id="304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com Tema 2 - Destaqu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Estilo Médio 3 - Destaqu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AB67A-1EC8-49FE-8590-E6659B1348B3}" type="datetimeFigureOut">
              <a:rPr lang="pt-PT" smtClean="0"/>
              <a:t>06/04/2022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09AC9-E5DC-44FB-9864-3E5179B449A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111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667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43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39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07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697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52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514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E7652-46AF-4259-BAE2-54978EA077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8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775FA-FB6D-46DA-9FCE-A3012BA66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8574DE-471A-488A-8882-B72C8D998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8A2A46A-F3EB-4313-9007-82253A34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8506-BD2C-4325-AF91-290FDF8504A3}" type="datetime1">
              <a:rPr lang="en-US" smtClean="0"/>
              <a:t>4/6/2022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ABC8479-2D31-4B8C-87C0-5A96AF1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17B6CF-34AC-4865-8763-C128DB11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50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AC8F0-050B-4236-AD37-C916894E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DC4728D-70D4-44BE-B4A4-2B1F326F2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208E68-77B3-4135-86AA-3DD9DB06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E7A-70B2-485E-8478-1C5064EA33E3}" type="datetime1">
              <a:rPr lang="en-US" smtClean="0"/>
              <a:t>4/6/2022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90714E-7590-4FAC-9C12-60527187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FB989AB-6E4F-4315-BE92-4099EDEC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843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BCDEF4-275E-40C5-AA04-937070B63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8354293-AB81-40BA-8D8A-4E01F900F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8C3A9E-4145-432E-8874-F5FA3325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A1BB-5F98-4C61-9402-6EE37C0F8B3D}" type="datetime1">
              <a:rPr lang="en-US" smtClean="0"/>
              <a:t>4/6/2022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B4AC3EA-92D4-47F6-A1B7-6CDD7E3D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1DF105-CC42-47C7-996D-BCEAD1C9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974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2" y="-10825"/>
            <a:ext cx="12192003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368800" y="1213333"/>
            <a:ext cx="7102475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299200" y="3849667"/>
            <a:ext cx="5172075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3749675" y="6322008"/>
            <a:ext cx="77216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2A6E4AFE-2410-4ABD-853B-A93575E402C8}" type="datetime1">
              <a:rPr lang="en-US" smtClean="0"/>
              <a:t>4/6/2022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749675" y="5960056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004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395"/>
            <a:ext cx="6502400" cy="79930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173196"/>
            <a:ext cx="3291840" cy="300831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37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5655"/>
            <a:ext cx="1030224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932384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21600" y="173195"/>
            <a:ext cx="3140075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60" y="173195"/>
            <a:ext cx="67056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8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295400"/>
            <a:ext cx="12192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5" y="1295400"/>
            <a:ext cx="32512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333" y="1295400"/>
            <a:ext cx="7034784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23200" y="173195"/>
            <a:ext cx="3098928" cy="301752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2128" y="173195"/>
            <a:ext cx="67056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56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581DC-339F-4F5D-BF12-8D55A947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B11728-DC1B-4B43-89E1-FBD0DAC2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D3E03CE-70E8-419B-9F46-2AB55F69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AA58-84AA-45DC-9BB9-A82FE45F80E5}" type="datetime1">
              <a:rPr lang="en-US" smtClean="0"/>
              <a:t>4/6/2022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9A47B31-1527-4BDE-8E5B-BDAB0BA6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527549A-1BD1-4F2C-9DEA-B3ABC6B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891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5F2D5-B808-426B-8F26-1F0B5EAF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4CAB498-245E-48EA-93E0-21C9664A4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9A00F2-D09D-418D-9A84-DC08A544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C208-4E46-430E-B883-0015E21FD30C}" type="datetime1">
              <a:rPr lang="en-US" smtClean="0"/>
              <a:t>4/6/2022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02CC12-E65E-4DCB-8431-EEC2E3FC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AFD8C9-1719-47BE-B4AA-9AA853DF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98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E137E-9880-4A58-ACBB-B706A6DC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157D15-AAFD-4D20-ACA3-B5E872BB9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1B144E5-5813-43B6-820A-5EE93E4D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A631ADF-8202-4379-9CF2-89BECC0C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3E61-9225-4EF4-87DE-ACBFA86964D2}" type="datetime1">
              <a:rPr lang="en-US" smtClean="0"/>
              <a:t>4/6/2022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506EAF8-63F8-49C3-8E1A-6B61EAE2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BEECFCC-6B5E-4009-A700-4F616B22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3789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2DDE7-F39B-4B55-A3B5-C263D78F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34A2F59-7EF7-412F-9169-CD17F49A9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0A1C449-A6A8-4C1D-A74A-DB9E70BC1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DEB31F2-2D9C-49E6-AC31-8BFC4335A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C59E37A-B640-486A-A351-18D6BD049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8435AD-BA22-49EF-915E-AAB00ECD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9D07-6428-4B32-8EB7-52B10795AFC2}" type="datetime1">
              <a:rPr lang="en-US" smtClean="0"/>
              <a:t>4/6/2022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C882754-B7CE-427F-A836-FDE2E265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3BC6571-9B1F-4B02-9098-9E9C0253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165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49824-0299-456B-B46A-897F5893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F18F2BF-8570-4A13-9865-F956DC3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D0CE-1DF2-41AB-8D43-F03BB5EC74EE}" type="datetime1">
              <a:rPr lang="en-US" smtClean="0"/>
              <a:t>4/6/2022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486B0F0-F785-4AAE-B7DB-52884B3F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4E40BC-58D8-4EC3-BB22-44A9435F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165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FAC6254-8602-48E5-AA85-0D5D1B7C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0930-A236-4199-B07A-9FE7D9C4956D}" type="datetime1">
              <a:rPr lang="en-US" smtClean="0"/>
              <a:t>4/6/2022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536FD15-D319-4106-A2AB-450ADBD1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797E919-F81F-445A-975E-F36D6B0F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565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C84F2-7023-46E1-BD02-C7975490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63AAAD-7037-4262-8D52-640F57AB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E59B67F-FA72-4219-9B7E-CBFB06142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920EE56-E7B6-46DC-8CF1-610305CA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1111-2CA7-48C3-B701-E9A7D399FE77}" type="datetime1">
              <a:rPr lang="en-US" smtClean="0"/>
              <a:t>4/6/2022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995879F-F4B0-4C11-BB6B-D317AA0C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17F6ECE-D805-4948-B4A8-3E2FA310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6697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0B12C-0FBE-4FC6-B3AA-8C2630FF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644A200-C60F-411A-A92F-871B5CC33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493643F-7BB0-4A30-8AEE-36131FAF5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CDE350E-C36C-4AA9-A229-D8CD09F6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1518-908B-4DE5-A883-233353CA5B16}" type="datetime1">
              <a:rPr lang="en-US" smtClean="0"/>
              <a:t>4/6/2022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E9154F3-D5D8-4790-8C2E-7F1EEDB6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3629EB2-2510-4F28-AD48-F3D71226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251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36B3DDB-B9DB-4EFF-A153-31C091D2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40C177A-CC9F-40FC-81C4-BEF37935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6DCF24-EA36-48C8-8DB0-C86FD9903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B503-7F49-4663-BCC5-21AB298C92CA}" type="datetime1">
              <a:rPr lang="en-US" smtClean="0"/>
              <a:t>4/6/2022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7576C99-130E-4384-8F55-25EF68011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63C8B7-B1C4-40C0-A142-5727092C8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F3CD-7518-4FD1-96EF-7F02EB0540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014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22300" y="381198"/>
            <a:ext cx="6184899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566839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23200" y="174117"/>
            <a:ext cx="2949576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911840" y="173195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6256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21945" y="4545317"/>
            <a:ext cx="1664613" cy="15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8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jpe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31924" y="464950"/>
            <a:ext cx="9239352" cy="2543382"/>
          </a:xfrm>
        </p:spPr>
        <p:txBody>
          <a:bodyPr/>
          <a:lstStyle/>
          <a:p>
            <a:r>
              <a:rPr lang="pt-PT" sz="7200" dirty="0">
                <a:solidFill>
                  <a:schemeClr val="bg1"/>
                </a:solidFill>
              </a:rPr>
              <a:t>Capture the flag: Mastermind</a:t>
            </a:r>
            <a:br>
              <a:rPr lang="pt-PT" sz="7200" dirty="0">
                <a:solidFill>
                  <a:schemeClr val="bg1"/>
                </a:solidFill>
              </a:rPr>
            </a:br>
            <a:r>
              <a:rPr lang="en-US" sz="4400" b="0" i="0" dirty="0">
                <a:solidFill>
                  <a:schemeClr val="bg1"/>
                </a:solidFill>
                <a:effectLst/>
                <a:latin typeface="Whitney"/>
              </a:rPr>
              <a:t>Galaxy Afar: A Journey to the Unknown</a:t>
            </a:r>
            <a:endParaRPr lang="pt-PT" sz="4400" b="0" dirty="0">
              <a:solidFill>
                <a:schemeClr val="bg1"/>
              </a:solidFill>
              <a:latin typeface="Segoe UI (Títulos)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432042" y="3849668"/>
            <a:ext cx="7039234" cy="2663099"/>
          </a:xfrm>
        </p:spPr>
        <p:txBody>
          <a:bodyPr>
            <a:normAutofit/>
          </a:bodyPr>
          <a:lstStyle/>
          <a:p>
            <a:pPr lvl="0" algn="r"/>
            <a:r>
              <a:rPr lang="pt-PT" b="1" dirty="0">
                <a:solidFill>
                  <a:schemeClr val="bg1"/>
                </a:solidFill>
              </a:rPr>
              <a:t>Paulo Jorge 45121</a:t>
            </a:r>
          </a:p>
          <a:p>
            <a:pPr lvl="0" algn="r"/>
            <a:r>
              <a:rPr lang="pt-PT" b="1" dirty="0">
                <a:solidFill>
                  <a:schemeClr val="bg1"/>
                </a:solidFill>
              </a:rPr>
              <a:t>Luís Fonseca 45125</a:t>
            </a:r>
          </a:p>
          <a:p>
            <a:pPr marL="0" marR="0" lvl="0" indent="0" defTabSz="914400" rtl="0" fontAlgn="auto" hangingPunct="1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spc="20" dirty="0" err="1">
                <a:solidFill>
                  <a:schemeClr val="bg1">
                    <a:lumMod val="50000"/>
                  </a:schemeClr>
                </a:solidFill>
              </a:rPr>
              <a:t>Advisors</a:t>
            </a:r>
            <a:r>
              <a:rPr lang="pt-PT" sz="2000" spc="20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pt-PT" sz="2000" b="0" i="0" u="none" strike="noStrike" kern="1200" cap="none" spc="20" baseline="0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marL="0" marR="0" lvl="0" indent="0" defTabSz="914400" rtl="0" fontAlgn="auto" hangingPunct="1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spc="20" dirty="0">
                <a:solidFill>
                  <a:schemeClr val="bg1">
                    <a:lumMod val="50000"/>
                  </a:schemeClr>
                </a:solidFill>
              </a:rPr>
              <a:t>Prof.</a:t>
            </a:r>
            <a:r>
              <a:rPr lang="pt-PT" sz="2000" b="0" i="0" u="none" strike="noStrike" kern="1200" cap="none" spc="20" baseline="0" dirty="0">
                <a:solidFill>
                  <a:schemeClr val="bg1">
                    <a:lumMod val="50000"/>
                  </a:schemeClr>
                </a:solidFill>
                <a:uFillTx/>
              </a:rPr>
              <a:t> Diogo Lopes</a:t>
            </a:r>
          </a:p>
          <a:p>
            <a:pPr marL="0" marR="0" lvl="0" indent="0" defTabSz="914400" rtl="0" fontAlgn="auto" hangingPunct="1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b="0" i="0" u="none" strike="noStrike" kern="1200" cap="none" spc="20" baseline="0" dirty="0">
                <a:solidFill>
                  <a:schemeClr val="bg1">
                    <a:lumMod val="50000"/>
                  </a:schemeClr>
                </a:solidFill>
                <a:uFillTx/>
              </a:rPr>
              <a:t>Prof. Hélder Bastos</a:t>
            </a:r>
          </a:p>
          <a:p>
            <a:pPr algn="r"/>
            <a:r>
              <a:rPr lang="pt-PT" sz="1600" dirty="0"/>
              <a:t>PRJ #08</a:t>
            </a:r>
            <a:endParaRPr lang="pt-PT" sz="1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97E7D2-5359-4662-B6C9-1648A60A60B6}"/>
              </a:ext>
            </a:extLst>
          </p:cNvPr>
          <p:cNvSpPr txBox="1"/>
          <p:nvPr/>
        </p:nvSpPr>
        <p:spPr>
          <a:xfrm>
            <a:off x="167415" y="5989547"/>
            <a:ext cx="24143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AE87CE9-21FB-4E98-85E2-1334B61CED99}" type="datetime1">
              <a:rPr lang="pt-PT" sz="280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06/04/2022</a:t>
            </a:fld>
            <a:endParaRPr lang="pt-PT" sz="28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8" descr="logo-isel | InOut">
            <a:extLst>
              <a:ext uri="{FF2B5EF4-FFF2-40B4-BE49-F238E27FC236}">
                <a16:creationId xmlns:a16="http://schemas.microsoft.com/office/drawing/2014/main" id="{969E9586-E10D-4CC1-A029-238B1FB5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6" y="1137201"/>
            <a:ext cx="1991688" cy="11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>
                <a:solidFill>
                  <a:srgbClr val="262626"/>
                </a:solidFill>
                <a:latin typeface="Arial"/>
              </a:rPr>
              <a:pPr/>
              <a:t>10</a:t>
            </a:fld>
            <a:endParaRPr lang="en-US" dirty="0">
              <a:solidFill>
                <a:srgbClr val="262626"/>
              </a:solidFill>
              <a:latin typeface="Arial"/>
            </a:endParaRPr>
          </a:p>
        </p:txBody>
      </p:sp>
      <p:pic>
        <p:nvPicPr>
          <p:cNvPr id="7" name="Picture 8" descr="logo-isel | InOut">
            <a:extLst>
              <a:ext uri="{FF2B5EF4-FFF2-40B4-BE49-F238E27FC236}">
                <a16:creationId xmlns:a16="http://schemas.microsoft.com/office/drawing/2014/main" id="{F174BEE5-12F8-44C2-9A19-6998ED6B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11" y="0"/>
            <a:ext cx="1194854" cy="7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DB3AB42-FC6C-4F21-A609-FB8192C6CF8C}"/>
              </a:ext>
            </a:extLst>
          </p:cNvPr>
          <p:cNvSpPr/>
          <p:nvPr/>
        </p:nvSpPr>
        <p:spPr>
          <a:xfrm>
            <a:off x="0" y="645772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FD89244-6BE1-4503-9923-5D761E925386}"/>
              </a:ext>
            </a:extLst>
          </p:cNvPr>
          <p:cNvSpPr txBox="1">
            <a:spLocks/>
          </p:cNvSpPr>
          <p:nvPr/>
        </p:nvSpPr>
        <p:spPr>
          <a:xfrm>
            <a:off x="3003203" y="2981662"/>
            <a:ext cx="6789727" cy="121362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3680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>
                <a:solidFill>
                  <a:srgbClr val="262626"/>
                </a:solidFill>
                <a:latin typeface="Arial"/>
              </a:rPr>
              <a:pPr/>
              <a:t>2</a:t>
            </a:fld>
            <a:endParaRPr lang="en-US" dirty="0">
              <a:solidFill>
                <a:srgbClr val="262626"/>
              </a:solidFill>
              <a:latin typeface="Arial"/>
            </a:endParaRPr>
          </a:p>
        </p:txBody>
      </p:sp>
      <p:pic>
        <p:nvPicPr>
          <p:cNvPr id="7" name="Picture 8" descr="logo-isel | InOut">
            <a:extLst>
              <a:ext uri="{FF2B5EF4-FFF2-40B4-BE49-F238E27FC236}">
                <a16:creationId xmlns:a16="http://schemas.microsoft.com/office/drawing/2014/main" id="{F174BEE5-12F8-44C2-9A19-6998ED6B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11" y="0"/>
            <a:ext cx="1194854" cy="7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DB3AB42-FC6C-4F21-A609-FB8192C6CF8C}"/>
              </a:ext>
            </a:extLst>
          </p:cNvPr>
          <p:cNvSpPr/>
          <p:nvPr/>
        </p:nvSpPr>
        <p:spPr>
          <a:xfrm>
            <a:off x="0" y="645772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FD89244-6BE1-4503-9923-5D761E925386}"/>
              </a:ext>
            </a:extLst>
          </p:cNvPr>
          <p:cNvSpPr txBox="1">
            <a:spLocks/>
          </p:cNvSpPr>
          <p:nvPr/>
        </p:nvSpPr>
        <p:spPr>
          <a:xfrm>
            <a:off x="609600" y="324071"/>
            <a:ext cx="4279641" cy="121362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Motivation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A42DF4-8631-4525-A359-7333761D7A8A}"/>
              </a:ext>
            </a:extLst>
          </p:cNvPr>
          <p:cNvSpPr txBox="1"/>
          <p:nvPr/>
        </p:nvSpPr>
        <p:spPr>
          <a:xfrm>
            <a:off x="609600" y="2407003"/>
            <a:ext cx="971005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We both enjoy playing video games and, as future developers, we also have to consider the rapid growth of the gaming market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b="0" i="0" u="none" strike="noStrike" baseline="0" dirty="0">
                <a:solidFill>
                  <a:schemeClr val="bg1"/>
                </a:solidFill>
                <a:latin typeface="Corbel" panose="020B0503020204020204" pitchFamily="34" charset="0"/>
              </a:rPr>
              <a:t>What we learned in the subject AAV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sz="2000" b="0" i="0" u="none" strike="noStrike" baseline="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</a:rPr>
              <a:t>Strategy games, specially when competitive, can be quite fun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06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>
                <a:solidFill>
                  <a:srgbClr val="262626"/>
                </a:solidFill>
                <a:latin typeface="Arial"/>
              </a:rPr>
              <a:pPr/>
              <a:t>3</a:t>
            </a:fld>
            <a:endParaRPr lang="en-US" dirty="0">
              <a:solidFill>
                <a:srgbClr val="262626"/>
              </a:solidFill>
              <a:latin typeface="Arial"/>
            </a:endParaRPr>
          </a:p>
        </p:txBody>
      </p:sp>
      <p:pic>
        <p:nvPicPr>
          <p:cNvPr id="7" name="Picture 8" descr="logo-isel | InOut">
            <a:extLst>
              <a:ext uri="{FF2B5EF4-FFF2-40B4-BE49-F238E27FC236}">
                <a16:creationId xmlns:a16="http://schemas.microsoft.com/office/drawing/2014/main" id="{F174BEE5-12F8-44C2-9A19-6998ED6B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11" y="0"/>
            <a:ext cx="1194854" cy="7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DB3AB42-FC6C-4F21-A609-FB8192C6CF8C}"/>
              </a:ext>
            </a:extLst>
          </p:cNvPr>
          <p:cNvSpPr/>
          <p:nvPr/>
        </p:nvSpPr>
        <p:spPr>
          <a:xfrm>
            <a:off x="0" y="645772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FD89244-6BE1-4503-9923-5D761E925386}"/>
              </a:ext>
            </a:extLst>
          </p:cNvPr>
          <p:cNvSpPr txBox="1">
            <a:spLocks/>
          </p:cNvSpPr>
          <p:nvPr/>
        </p:nvSpPr>
        <p:spPr>
          <a:xfrm>
            <a:off x="219265" y="168915"/>
            <a:ext cx="1609535" cy="948994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Rules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A42DF4-8631-4525-A359-7333761D7A8A}"/>
              </a:ext>
            </a:extLst>
          </p:cNvPr>
          <p:cNvSpPr txBox="1"/>
          <p:nvPr/>
        </p:nvSpPr>
        <p:spPr>
          <a:xfrm>
            <a:off x="219265" y="474947"/>
            <a:ext cx="58767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285750" indent="-285750" algn="l" rtl="0" fontAlgn="base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Each side starts with a mothership and a number of battleships (depending on the level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There can be obstacles, like rocks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or space debris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Every 60 seconds a portal will spawn a random ship (except for a mothership)</a:t>
            </a:r>
          </a:p>
          <a:p>
            <a:pPr marL="285750" indent="-285750" algn="l" rtl="0" fontAlgn="base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There are 3 types of battleships:</a:t>
            </a:r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othership </a:t>
            </a:r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 Hunter ship</a:t>
            </a:r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 Light ship</a:t>
            </a:r>
          </a:p>
          <a:p>
            <a:pPr lvl="1" fontAlgn="base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battle ends when one of the motherships is destroyed or if the battle time reaches 6 minutes</a:t>
            </a:r>
          </a:p>
          <a:p>
            <a:pPr fontAlgn="base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 the player fails to destroy the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enemy mothership within the 6 minutes, it counts as a loss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3A46D61-C137-4755-AFAA-33FF73F8A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60" y="2397851"/>
            <a:ext cx="5705475" cy="2381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168936C-A8C3-44BC-973E-9E4E6137D53F}"/>
              </a:ext>
            </a:extLst>
          </p:cNvPr>
          <p:cNvSpPr txBox="1"/>
          <p:nvPr/>
        </p:nvSpPr>
        <p:spPr>
          <a:xfrm>
            <a:off x="8032955" y="4779101"/>
            <a:ext cx="1956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i="1" dirty="0">
                <a:solidFill>
                  <a:schemeClr val="bg1"/>
                </a:solidFill>
                <a:latin typeface="Corbel" panose="020B0503020204020204" pitchFamily="34" charset="0"/>
              </a:rPr>
              <a:t>Imagina figurativa </a:t>
            </a:r>
            <a:endParaRPr lang="en-GB" i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>
                <a:solidFill>
                  <a:srgbClr val="262626"/>
                </a:solidFill>
                <a:latin typeface="Arial"/>
              </a:rPr>
              <a:pPr/>
              <a:t>4</a:t>
            </a:fld>
            <a:endParaRPr lang="en-US" dirty="0">
              <a:solidFill>
                <a:srgbClr val="262626"/>
              </a:solidFill>
              <a:latin typeface="Arial"/>
            </a:endParaRPr>
          </a:p>
        </p:txBody>
      </p:sp>
      <p:pic>
        <p:nvPicPr>
          <p:cNvPr id="7" name="Picture 8" descr="logo-isel | InOut">
            <a:extLst>
              <a:ext uri="{FF2B5EF4-FFF2-40B4-BE49-F238E27FC236}">
                <a16:creationId xmlns:a16="http://schemas.microsoft.com/office/drawing/2014/main" id="{F174BEE5-12F8-44C2-9A19-6998ED6B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11" y="0"/>
            <a:ext cx="1194854" cy="7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DB3AB42-FC6C-4F21-A609-FB8192C6CF8C}"/>
              </a:ext>
            </a:extLst>
          </p:cNvPr>
          <p:cNvSpPr/>
          <p:nvPr/>
        </p:nvSpPr>
        <p:spPr>
          <a:xfrm>
            <a:off x="0" y="645772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FD89244-6BE1-4503-9923-5D761E925386}"/>
              </a:ext>
            </a:extLst>
          </p:cNvPr>
          <p:cNvSpPr txBox="1">
            <a:spLocks/>
          </p:cNvSpPr>
          <p:nvPr/>
        </p:nvSpPr>
        <p:spPr>
          <a:xfrm>
            <a:off x="609600" y="324071"/>
            <a:ext cx="4279641" cy="121362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Inspiration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2B4A32B-211A-4D61-B13A-EADE5EE816F9}"/>
              </a:ext>
            </a:extLst>
          </p:cNvPr>
          <p:cNvSpPr txBox="1"/>
          <p:nvPr/>
        </p:nvSpPr>
        <p:spPr>
          <a:xfrm>
            <a:off x="1387117" y="4231017"/>
            <a:ext cx="271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>
                <a:solidFill>
                  <a:schemeClr val="bg1"/>
                </a:solidFill>
                <a:latin typeface="Corbel" panose="020B0503020204020204" pitchFamily="34" charset="0"/>
              </a:rPr>
              <a:t>Command</a:t>
            </a:r>
            <a:r>
              <a:rPr lang="pt-PT" i="1" dirty="0">
                <a:solidFill>
                  <a:schemeClr val="bg1"/>
                </a:solidFill>
                <a:latin typeface="Corbel" panose="020B0503020204020204" pitchFamily="34" charset="0"/>
              </a:rPr>
              <a:t> &amp;</a:t>
            </a:r>
            <a:r>
              <a:rPr lang="pt-PT" i="1" dirty="0" err="1">
                <a:solidFill>
                  <a:schemeClr val="bg1"/>
                </a:solidFill>
                <a:latin typeface="Corbel" panose="020B0503020204020204" pitchFamily="34" charset="0"/>
              </a:rPr>
              <a:t>Conquer</a:t>
            </a:r>
            <a:r>
              <a:rPr lang="pt-PT" i="1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pt-PT" i="1" dirty="0" err="1">
                <a:solidFill>
                  <a:schemeClr val="bg1"/>
                </a:solidFill>
                <a:latin typeface="Corbel" panose="020B0503020204020204" pitchFamily="34" charset="0"/>
              </a:rPr>
              <a:t>Rivals</a:t>
            </a:r>
            <a:endParaRPr lang="en-GB" i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C48339-893D-40DB-B279-50FF0EFCA76E}"/>
              </a:ext>
            </a:extLst>
          </p:cNvPr>
          <p:cNvSpPr txBox="1"/>
          <p:nvPr/>
        </p:nvSpPr>
        <p:spPr>
          <a:xfrm>
            <a:off x="9219309" y="4215748"/>
            <a:ext cx="96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  <a:latin typeface="Corbel" panose="020B0503020204020204" pitchFamily="34" charset="0"/>
              </a:rPr>
              <a:t>Stellaris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7832B84-0EC1-4B00-8B4D-399E37197637}"/>
              </a:ext>
            </a:extLst>
          </p:cNvPr>
          <p:cNvSpPr txBox="1"/>
          <p:nvPr/>
        </p:nvSpPr>
        <p:spPr>
          <a:xfrm>
            <a:off x="5167684" y="5834838"/>
            <a:ext cx="185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  <a:latin typeface="Corbel" panose="020B0503020204020204" pitchFamily="34" charset="0"/>
              </a:rPr>
              <a:t>Stick War Legacy</a:t>
            </a:r>
          </a:p>
        </p:txBody>
      </p:sp>
      <p:pic>
        <p:nvPicPr>
          <p:cNvPr id="15" name="Imagem 14" descr="Uma imagem com texto, capacete&#10;&#10;Descrição gerada automaticamente">
            <a:extLst>
              <a:ext uri="{FF2B5EF4-FFF2-40B4-BE49-F238E27FC236}">
                <a16:creationId xmlns:a16="http://schemas.microsoft.com/office/drawing/2014/main" id="{1D8E692D-EB5C-4340-8F48-92D29A8152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" r="7059" b="-3"/>
          <a:stretch/>
        </p:blipFill>
        <p:spPr>
          <a:xfrm>
            <a:off x="702364" y="1537698"/>
            <a:ext cx="4094112" cy="2668915"/>
          </a:xfrm>
          <a:prstGeom prst="rect">
            <a:avLst/>
          </a:prstGeom>
        </p:spPr>
      </p:pic>
      <p:pic>
        <p:nvPicPr>
          <p:cNvPr id="16" name="Imagem 15" descr="Uma imagem com texto&#10;&#10;Descrição gerada automaticamente">
            <a:extLst>
              <a:ext uri="{FF2B5EF4-FFF2-40B4-BE49-F238E27FC236}">
                <a16:creationId xmlns:a16="http://schemas.microsoft.com/office/drawing/2014/main" id="{29878E05-88B4-49FA-BC54-AE96022DFE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" r="7478" b="-3"/>
          <a:stretch/>
        </p:blipFill>
        <p:spPr>
          <a:xfrm>
            <a:off x="7536848" y="1511700"/>
            <a:ext cx="4094110" cy="2720910"/>
          </a:xfrm>
          <a:prstGeom prst="rect">
            <a:avLst/>
          </a:prstGeom>
        </p:spPr>
      </p:pic>
      <p:pic>
        <p:nvPicPr>
          <p:cNvPr id="3" name="Picture 2" descr="Stick War: Legacy para iOS (iPhone, iPad) - Download grátis">
            <a:extLst>
              <a:ext uri="{FF2B5EF4-FFF2-40B4-BE49-F238E27FC236}">
                <a16:creationId xmlns:a16="http://schemas.microsoft.com/office/drawing/2014/main" id="{1BE6FC90-FB1E-406B-984E-A84BDBF4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102" y="3841478"/>
            <a:ext cx="3508021" cy="197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43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>
                <a:solidFill>
                  <a:srgbClr val="262626"/>
                </a:solidFill>
                <a:latin typeface="Arial"/>
              </a:rPr>
              <a:pPr/>
              <a:t>5</a:t>
            </a:fld>
            <a:endParaRPr lang="en-US" dirty="0">
              <a:solidFill>
                <a:srgbClr val="262626"/>
              </a:solidFill>
              <a:latin typeface="Arial"/>
            </a:endParaRPr>
          </a:p>
        </p:txBody>
      </p:sp>
      <p:pic>
        <p:nvPicPr>
          <p:cNvPr id="7" name="Picture 8" descr="logo-isel | InOut">
            <a:extLst>
              <a:ext uri="{FF2B5EF4-FFF2-40B4-BE49-F238E27FC236}">
                <a16:creationId xmlns:a16="http://schemas.microsoft.com/office/drawing/2014/main" id="{F174BEE5-12F8-44C2-9A19-6998ED6B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11" y="0"/>
            <a:ext cx="1194854" cy="7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DB3AB42-FC6C-4F21-A609-FB8192C6CF8C}"/>
              </a:ext>
            </a:extLst>
          </p:cNvPr>
          <p:cNvSpPr/>
          <p:nvPr/>
        </p:nvSpPr>
        <p:spPr>
          <a:xfrm>
            <a:off x="0" y="645772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FD89244-6BE1-4503-9923-5D761E925386}"/>
              </a:ext>
            </a:extLst>
          </p:cNvPr>
          <p:cNvSpPr txBox="1">
            <a:spLocks/>
          </p:cNvSpPr>
          <p:nvPr/>
        </p:nvSpPr>
        <p:spPr>
          <a:xfrm>
            <a:off x="609600" y="324071"/>
            <a:ext cx="5352190" cy="121362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HUD (Heads Up Display)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8F390E3-D061-4582-8D95-6CC3190060AC}"/>
              </a:ext>
            </a:extLst>
          </p:cNvPr>
          <p:cNvSpPr txBox="1"/>
          <p:nvPr/>
        </p:nvSpPr>
        <p:spPr>
          <a:xfrm>
            <a:off x="2111299" y="4368001"/>
            <a:ext cx="285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solidFill>
                  <a:schemeClr val="bg1"/>
                </a:solidFill>
                <a:latin typeface="Corbel" panose="020B0503020204020204" pitchFamily="34" charset="0"/>
              </a:rPr>
              <a:t>HUD </a:t>
            </a:r>
            <a:r>
              <a:rPr lang="pt-PT" i="1" dirty="0" err="1">
                <a:solidFill>
                  <a:schemeClr val="bg1"/>
                </a:solidFill>
                <a:latin typeface="Corbel" panose="020B0503020204020204" pitchFamily="34" charset="0"/>
              </a:rPr>
              <a:t>mock</a:t>
            </a:r>
            <a:r>
              <a:rPr lang="pt-PT" i="1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pt-PT" i="1" dirty="0" err="1">
                <a:solidFill>
                  <a:schemeClr val="bg1"/>
                </a:solidFill>
                <a:latin typeface="Corbel" panose="020B0503020204020204" pitchFamily="34" charset="0"/>
              </a:rPr>
              <a:t>up</a:t>
            </a:r>
            <a:endParaRPr lang="pt-PT" i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0CF6081-6D10-4195-9910-7EA5ABB1029F}"/>
              </a:ext>
            </a:extLst>
          </p:cNvPr>
          <p:cNvSpPr/>
          <p:nvPr/>
        </p:nvSpPr>
        <p:spPr>
          <a:xfrm rot="16200000">
            <a:off x="4788981" y="3656109"/>
            <a:ext cx="453250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AA5F74-3041-4ADC-8353-FD0FB695F91A}"/>
              </a:ext>
            </a:extLst>
          </p:cNvPr>
          <p:cNvSpPr txBox="1"/>
          <p:nvPr/>
        </p:nvSpPr>
        <p:spPr>
          <a:xfrm>
            <a:off x="7192019" y="1537698"/>
            <a:ext cx="4691184" cy="451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Reputation counter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 to build more battleships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Enemies' health bars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Allies' health bars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 with the attributes from the selected ship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Circle below the selected battleship(s)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Battleships POV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79CE84-B0D4-49E3-9EC1-3FB84DD75A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6" y="2045939"/>
            <a:ext cx="6837974" cy="23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9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>
                <a:solidFill>
                  <a:srgbClr val="262626"/>
                </a:solidFill>
                <a:latin typeface="Arial"/>
              </a:rPr>
              <a:pPr/>
              <a:t>6</a:t>
            </a:fld>
            <a:endParaRPr lang="en-US" dirty="0">
              <a:solidFill>
                <a:srgbClr val="262626"/>
              </a:solidFill>
              <a:latin typeface="Arial"/>
            </a:endParaRPr>
          </a:p>
        </p:txBody>
      </p:sp>
      <p:pic>
        <p:nvPicPr>
          <p:cNvPr id="7" name="Picture 8" descr="logo-isel | InOut">
            <a:extLst>
              <a:ext uri="{FF2B5EF4-FFF2-40B4-BE49-F238E27FC236}">
                <a16:creationId xmlns:a16="http://schemas.microsoft.com/office/drawing/2014/main" id="{F174BEE5-12F8-44C2-9A19-6998ED6B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11" y="0"/>
            <a:ext cx="1194854" cy="7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DB3AB42-FC6C-4F21-A609-FB8192C6CF8C}"/>
              </a:ext>
            </a:extLst>
          </p:cNvPr>
          <p:cNvSpPr/>
          <p:nvPr/>
        </p:nvSpPr>
        <p:spPr>
          <a:xfrm>
            <a:off x="0" y="645772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FD89244-6BE1-4503-9923-5D761E925386}"/>
              </a:ext>
            </a:extLst>
          </p:cNvPr>
          <p:cNvSpPr txBox="1">
            <a:spLocks/>
          </p:cNvSpPr>
          <p:nvPr/>
        </p:nvSpPr>
        <p:spPr>
          <a:xfrm>
            <a:off x="609600" y="324071"/>
            <a:ext cx="4279641" cy="121362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Use Cases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2A2F89-9CCA-429B-B7BB-ACE45104A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68" y="1122373"/>
            <a:ext cx="7688826" cy="524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1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>
                <a:solidFill>
                  <a:srgbClr val="262626"/>
                </a:solidFill>
                <a:latin typeface="Arial"/>
              </a:rPr>
              <a:pPr/>
              <a:t>7</a:t>
            </a:fld>
            <a:endParaRPr lang="en-US" dirty="0">
              <a:solidFill>
                <a:srgbClr val="262626"/>
              </a:solidFill>
              <a:latin typeface="Arial"/>
            </a:endParaRPr>
          </a:p>
        </p:txBody>
      </p:sp>
      <p:pic>
        <p:nvPicPr>
          <p:cNvPr id="7" name="Picture 8" descr="logo-isel | InOut">
            <a:extLst>
              <a:ext uri="{FF2B5EF4-FFF2-40B4-BE49-F238E27FC236}">
                <a16:creationId xmlns:a16="http://schemas.microsoft.com/office/drawing/2014/main" id="{F174BEE5-12F8-44C2-9A19-6998ED6B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11" y="0"/>
            <a:ext cx="1194854" cy="7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DB3AB42-FC6C-4F21-A609-FB8192C6CF8C}"/>
              </a:ext>
            </a:extLst>
          </p:cNvPr>
          <p:cNvSpPr/>
          <p:nvPr/>
        </p:nvSpPr>
        <p:spPr>
          <a:xfrm>
            <a:off x="0" y="645772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FD89244-6BE1-4503-9923-5D761E925386}"/>
              </a:ext>
            </a:extLst>
          </p:cNvPr>
          <p:cNvSpPr txBox="1">
            <a:spLocks/>
          </p:cNvSpPr>
          <p:nvPr/>
        </p:nvSpPr>
        <p:spPr>
          <a:xfrm>
            <a:off x="609600" y="324071"/>
            <a:ext cx="5407742" cy="121362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Technologies Employed</a:t>
            </a:r>
          </a:p>
        </p:txBody>
      </p:sp>
      <p:pic>
        <p:nvPicPr>
          <p:cNvPr id="3076" name="Picture 4" descr="Aos 25 anos, Photoshop reúne gafes e trabalhos artísticos na ferramenta -  19/02/2015 - UOL TILT">
            <a:extLst>
              <a:ext uri="{FF2B5EF4-FFF2-40B4-BE49-F238E27FC236}">
                <a16:creationId xmlns:a16="http://schemas.microsoft.com/office/drawing/2014/main" id="{D77741E9-5B0E-4FB5-BEB4-68527185F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862" y="4117216"/>
            <a:ext cx="1173713" cy="117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nity – Wikipédia, a enciclopédia livre">
            <a:extLst>
              <a:ext uri="{FF2B5EF4-FFF2-40B4-BE49-F238E27FC236}">
                <a16:creationId xmlns:a16="http://schemas.microsoft.com/office/drawing/2014/main" id="{F8034A83-08B9-4E28-B900-CA2B3A6DB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76" y="1867048"/>
            <a:ext cx="2484597" cy="90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A3604DA-916E-4B94-9219-CB6D5A07D536}"/>
              </a:ext>
            </a:extLst>
          </p:cNvPr>
          <p:cNvSpPr txBox="1"/>
          <p:nvPr/>
        </p:nvSpPr>
        <p:spPr>
          <a:xfrm>
            <a:off x="7063797" y="4519406"/>
            <a:ext cx="185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solidFill>
                  <a:schemeClr val="bg1"/>
                </a:solidFill>
                <a:latin typeface="Corbel" panose="020B0503020204020204" pitchFamily="34" charset="0"/>
              </a:rPr>
              <a:t>Adobe Photoshop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1018BD4-D1F0-47EA-8430-916C45088B38}"/>
              </a:ext>
            </a:extLst>
          </p:cNvPr>
          <p:cNvSpPr txBox="1"/>
          <p:nvPr/>
        </p:nvSpPr>
        <p:spPr>
          <a:xfrm>
            <a:off x="7342326" y="2133751"/>
            <a:ext cx="73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  <a:latin typeface="Corbel" panose="020B0503020204020204" pitchFamily="34" charset="0"/>
              </a:rPr>
              <a:t>Unity</a:t>
            </a:r>
          </a:p>
        </p:txBody>
      </p:sp>
    </p:spTree>
    <p:extLst>
      <p:ext uri="{BB962C8B-B14F-4D97-AF65-F5344CB8AC3E}">
        <p14:creationId xmlns:p14="http://schemas.microsoft.com/office/powerpoint/2010/main" val="67699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>
                <a:solidFill>
                  <a:srgbClr val="262626"/>
                </a:solidFill>
                <a:latin typeface="Arial"/>
              </a:rPr>
              <a:pPr/>
              <a:t>8</a:t>
            </a:fld>
            <a:endParaRPr lang="en-US" dirty="0">
              <a:solidFill>
                <a:srgbClr val="262626"/>
              </a:solidFill>
              <a:latin typeface="Arial"/>
            </a:endParaRPr>
          </a:p>
        </p:txBody>
      </p:sp>
      <p:pic>
        <p:nvPicPr>
          <p:cNvPr id="7" name="Picture 8" descr="logo-isel | InOut">
            <a:extLst>
              <a:ext uri="{FF2B5EF4-FFF2-40B4-BE49-F238E27FC236}">
                <a16:creationId xmlns:a16="http://schemas.microsoft.com/office/drawing/2014/main" id="{F174BEE5-12F8-44C2-9A19-6998ED6B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011" y="0"/>
            <a:ext cx="1194854" cy="71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DB3AB42-FC6C-4F21-A609-FB8192C6CF8C}"/>
              </a:ext>
            </a:extLst>
          </p:cNvPr>
          <p:cNvSpPr/>
          <p:nvPr/>
        </p:nvSpPr>
        <p:spPr>
          <a:xfrm>
            <a:off x="0" y="645772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FD89244-6BE1-4503-9923-5D761E925386}"/>
              </a:ext>
            </a:extLst>
          </p:cNvPr>
          <p:cNvSpPr txBox="1">
            <a:spLocks/>
          </p:cNvSpPr>
          <p:nvPr/>
        </p:nvSpPr>
        <p:spPr>
          <a:xfrm>
            <a:off x="88490" y="1025554"/>
            <a:ext cx="4279641" cy="121362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Version Control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E7B1B4-5D19-4040-9E85-3F7241922BAA}"/>
              </a:ext>
            </a:extLst>
          </p:cNvPr>
          <p:cNvSpPr txBox="1"/>
          <p:nvPr/>
        </p:nvSpPr>
        <p:spPr>
          <a:xfrm>
            <a:off x="0" y="2509107"/>
            <a:ext cx="6526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To do the version control we used GitHub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pt-PT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We had to install the extension Git LFS (</a:t>
            </a:r>
            <a:r>
              <a:rPr lang="en-US" i="1" dirty="0">
                <a:solidFill>
                  <a:schemeClr val="bg1"/>
                </a:solidFill>
                <a:latin typeface="Corbel" panose="020B0503020204020204" pitchFamily="34" charset="0"/>
              </a:rPr>
              <a:t>Large File Storage</a:t>
            </a: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), since Unity files are very heavy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In order to ignore the files that don't have to be committed we also used </a:t>
            </a:r>
            <a:r>
              <a:rPr lang="en-US" b="1" i="1" dirty="0">
                <a:solidFill>
                  <a:schemeClr val="bg1"/>
                </a:solidFill>
                <a:latin typeface="Corbel" panose="020B0503020204020204" pitchFamily="34" charset="0"/>
              </a:rPr>
              <a:t>Git Ignore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1989A5-7089-45EA-9E38-D3CFB389E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330" y="1794580"/>
            <a:ext cx="5508233" cy="37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1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E1FAC-65D4-483D-B8EF-428D89DC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Timeline</a:t>
            </a:r>
            <a:endParaRPr lang="pt-PT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EC4F8A9-14BD-4EC5-A515-BDCB838B6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08FEC8-D39F-4432-BACA-42AC469FB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15" y="2631511"/>
            <a:ext cx="97250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6650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nergia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301</Words>
  <Application>Microsoft Office PowerPoint</Application>
  <PresentationFormat>Ecrã Panorâmico</PresentationFormat>
  <Paragraphs>81</Paragraphs>
  <Slides>10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Segoe UI</vt:lpstr>
      <vt:lpstr>Segoe UI (Títulos)</vt:lpstr>
      <vt:lpstr>Whitney</vt:lpstr>
      <vt:lpstr>Wingdings</vt:lpstr>
      <vt:lpstr>Wingdings 2</vt:lpstr>
      <vt:lpstr>Tema do Office</vt:lpstr>
      <vt:lpstr>Energia</vt:lpstr>
      <vt:lpstr>Capture the flag: Mastermind Galaxy Afar: A Journey to the Unknown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Timeline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Aprendizagem Automática</dc:title>
  <dc:creator>Rodrigo Matela</dc:creator>
  <cp:lastModifiedBy>LUIS CARLOS SEMEDO DA FONSECA</cp:lastModifiedBy>
  <cp:revision>304</cp:revision>
  <dcterms:created xsi:type="dcterms:W3CDTF">2021-02-07T15:14:42Z</dcterms:created>
  <dcterms:modified xsi:type="dcterms:W3CDTF">2022-04-06T17:47:56Z</dcterms:modified>
</cp:coreProperties>
</file>