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7D60-3BB2-4D74-A9B3-E22FFA2E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82587-3022-4BC8-86B8-CC459232C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EDCC-5B16-431F-A94C-D7DEDF5F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D799-4EFD-480D-9706-93F5DE31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D450-170F-4A16-8146-411E4494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97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3873-B53F-4750-9361-E00F2A4C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3BCE0-A4C0-4421-AE79-599600D3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CBEC-AD11-4387-ABCE-4DD7AA22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0043-8265-40C8-A418-E23CAFDA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88E4-C5C1-4B28-9383-9E0E59A6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32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812D5-19D6-4722-A338-924E51975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BF3F7-8DBB-4702-B146-464DFA71A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2C61-ABC2-443D-BDE8-C5F1B44B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883C-219B-41C5-9061-C5875BA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A844-E1C8-4E66-9AC3-193FE0E2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7447-BCB8-4A25-B173-77EBFFDE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588B-3AFF-40E4-87C3-40E78E79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712E-6EA6-4CD8-B596-2A29FBC9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A85F-B6A5-4A4B-BE58-958F5931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94D5-251D-4EDD-8E79-5147F6DE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7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5166-4620-4849-990C-5FE4A0A1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525F-12E4-4A8F-9FD2-E81AEA45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9887-F618-44B9-84E9-2A4C0E77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5B57-06A7-4A5A-AE93-58F909B0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0EBA-402F-408A-9F04-6FAE0006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6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BC8F-3A53-4BB1-A17C-17410C4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B6DC-8C11-4026-8C13-B43F7E30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77F52-7D66-4509-9B8C-19564D34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5A109-F45F-4763-9E26-F26EF6FC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453C-DA74-465B-B88E-B0E1562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A4D6-E92C-4837-866A-2A5BED5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5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41-233A-4C9D-B444-5593AB91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5A9E2-2409-4B4A-B828-9B2698EF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F4A93-F35D-43AA-B555-8BFB5DE8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92472-65EF-48FF-85A1-35B61E544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3A151-5601-4902-8F7A-CFB59F25F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FBE84-9D42-4B60-B3D9-2B6D2B2B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4E602-869B-48A2-AD0E-10EC45EA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6F9DB-BFE6-4FB3-937E-1349E7D9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2981-93B3-44CC-A490-6E997AD6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967EF-C91C-456B-853D-601E0B1D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3875A-F938-44D9-B56A-432FDC6A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41605-DBF4-4FAB-91B5-3CCB5DA7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D32B3-21DC-4E59-8C88-F0B46A91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E1F7C-2937-421D-9868-45DC3702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DD0C-82BA-442F-B762-D8795EDF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4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8C58-4541-4133-A314-A88AEE15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56F8-DE2D-491F-85D1-E4E76DF9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39542-4D66-459A-808C-6D7F02177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7445C-79ED-4492-A60D-AA2A7CAC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7FF3-778E-48A1-AE4B-3B0AE2C1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D34B-D448-4F11-93CE-52EA3D7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09B-8061-41D4-9049-410D3ABF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76F26-4A73-4291-8845-DC1F6615C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BB8B-277D-46A3-A3A7-89A51DB10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5EEC-3AE8-4D54-B210-DBF838D3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4F21-FC75-4F6C-88E8-83625A5B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2C0D2-6615-40AA-B23E-024A40B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F703C-B42F-455A-86C7-652B3D04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B1FD1-6AE0-4463-BE02-102FEE94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A739-FAAD-48F2-ABBB-E2259618C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1D32B-7D3B-4D60-9555-54627BDE394B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4C99-1123-4A5A-BC96-00363027F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4466-BB64-4533-902E-92C59C5DE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3EE5-36D2-4D3A-9752-4E010D91D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PathwayMatcher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6D68-26FD-4663-B49C-B3655B7EA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Luis Francisco Hernández Sánchez</a:t>
            </a:r>
          </a:p>
        </p:txBody>
      </p:sp>
    </p:spTree>
    <p:extLst>
      <p:ext uri="{BB962C8B-B14F-4D97-AF65-F5344CB8AC3E}">
        <p14:creationId xmlns:p14="http://schemas.microsoft.com/office/powerpoint/2010/main" val="38957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(user perspective)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3BE8-E2E8-48EE-A6CD-E06284D0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613C46D4-C182-49C8-9EB4-4CCED1DA454E}"/>
              </a:ext>
            </a:extLst>
          </p:cNvPr>
          <p:cNvSpPr/>
          <p:nvPr/>
        </p:nvSpPr>
        <p:spPr>
          <a:xfrm>
            <a:off x="1411708" y="3429000"/>
            <a:ext cx="1363579" cy="81012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Omics Data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FAA41D5-B003-442E-92CD-C295620EDC20}"/>
              </a:ext>
            </a:extLst>
          </p:cNvPr>
          <p:cNvSpPr/>
          <p:nvPr/>
        </p:nvSpPr>
        <p:spPr>
          <a:xfrm>
            <a:off x="3906254" y="3039979"/>
            <a:ext cx="3946358" cy="15822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Matcher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871FF2F-2A2C-4CE1-A8EF-FECCC19CB941}"/>
              </a:ext>
            </a:extLst>
          </p:cNvPr>
          <p:cNvSpPr/>
          <p:nvPr/>
        </p:nvSpPr>
        <p:spPr>
          <a:xfrm>
            <a:off x="8983579" y="3264568"/>
            <a:ext cx="2005263" cy="11410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Reactions and Pathways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4F03D3-F3DF-474C-8EE7-8635F792A13B}"/>
              </a:ext>
            </a:extLst>
          </p:cNvPr>
          <p:cNvSpPr/>
          <p:nvPr/>
        </p:nvSpPr>
        <p:spPr>
          <a:xfrm>
            <a:off x="3096133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536E99-2307-4B03-9029-34710375B76F}"/>
              </a:ext>
            </a:extLst>
          </p:cNvPr>
          <p:cNvSpPr/>
          <p:nvPr/>
        </p:nvSpPr>
        <p:spPr>
          <a:xfrm>
            <a:off x="8237621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6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(developer perspective)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CE495B-177E-49A8-91B3-48CC637B231C}"/>
              </a:ext>
            </a:extLst>
          </p:cNvPr>
          <p:cNvGrpSpPr/>
          <p:nvPr/>
        </p:nvGrpSpPr>
        <p:grpSpPr>
          <a:xfrm>
            <a:off x="1923207" y="2084645"/>
            <a:ext cx="8987269" cy="3605374"/>
            <a:chOff x="1923207" y="2084645"/>
            <a:chExt cx="8987269" cy="3605374"/>
          </a:xfrm>
        </p:grpSpPr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613C46D4-C182-49C8-9EB4-4CCED1DA454E}"/>
                </a:ext>
              </a:extLst>
            </p:cNvPr>
            <p:cNvSpPr/>
            <p:nvPr/>
          </p:nvSpPr>
          <p:spPr>
            <a:xfrm>
              <a:off x="1923207" y="4691314"/>
              <a:ext cx="1363579" cy="81012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Omics Data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3FAA41D5-B003-442E-92CD-C295620EDC20}"/>
                </a:ext>
              </a:extLst>
            </p:cNvPr>
            <p:cNvSpPr/>
            <p:nvPr/>
          </p:nvSpPr>
          <p:spPr>
            <a:xfrm>
              <a:off x="3286786" y="2552262"/>
              <a:ext cx="5618427" cy="9525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r>
                <a:rPr lang="en-GB" dirty="0"/>
                <a:t>Map from Proteins &amp; Proteoforms to Reactome Pathways</a:t>
              </a:r>
            </a:p>
            <a:p>
              <a:pPr algn="ctr"/>
              <a:r>
                <a:rPr lang="en-GB" dirty="0"/>
                <a:t>Map from </a:t>
              </a:r>
              <a:r>
                <a:rPr lang="en-GB" dirty="0" err="1"/>
                <a:t>Snp</a:t>
              </a:r>
              <a:r>
                <a:rPr lang="en-GB" dirty="0"/>
                <a:t> to Proteins</a:t>
              </a:r>
            </a:p>
            <a:p>
              <a:pPr algn="ctr"/>
              <a:r>
                <a:rPr lang="en-GB" dirty="0"/>
                <a:t>Swiss-</a:t>
              </a:r>
              <a:r>
                <a:rPr lang="en-GB" dirty="0" err="1"/>
                <a:t>Prot</a:t>
              </a:r>
              <a:r>
                <a:rPr lang="en-GB" dirty="0"/>
                <a:t> proteins </a:t>
              </a:r>
              <a:r>
                <a:rPr lang="en-GB" dirty="0" err="1"/>
                <a:t>Fasta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3871FF2F-2A2C-4CE1-A8EF-FECCC19CB941}"/>
                </a:ext>
              </a:extLst>
            </p:cNvPr>
            <p:cNvSpPr/>
            <p:nvPr/>
          </p:nvSpPr>
          <p:spPr>
            <a:xfrm>
              <a:off x="8905213" y="4548940"/>
              <a:ext cx="2005263" cy="114107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Reactions and Pathways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C4F03D3-F3DF-474C-8EE7-8635F792A13B}"/>
                </a:ext>
              </a:extLst>
            </p:cNvPr>
            <p:cNvSpPr/>
            <p:nvPr/>
          </p:nvSpPr>
          <p:spPr>
            <a:xfrm>
              <a:off x="3653710" y="4859755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B536E99-2307-4B03-9029-34710375B76F}"/>
                </a:ext>
              </a:extLst>
            </p:cNvPr>
            <p:cNvSpPr/>
            <p:nvPr/>
          </p:nvSpPr>
          <p:spPr>
            <a:xfrm>
              <a:off x="8008900" y="4859755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21351A8-9C2B-4B13-893D-5246FF10D79B}"/>
                </a:ext>
              </a:extLst>
            </p:cNvPr>
            <p:cNvSpPr/>
            <p:nvPr/>
          </p:nvSpPr>
          <p:spPr>
            <a:xfrm rot="5400000">
              <a:off x="5831305" y="3764673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5F26957D-2A3A-40CF-AAC8-5ECFCF67EB56}"/>
                </a:ext>
              </a:extLst>
            </p:cNvPr>
            <p:cNvSpPr/>
            <p:nvPr/>
          </p:nvSpPr>
          <p:spPr>
            <a:xfrm>
              <a:off x="4619625" y="4548940"/>
              <a:ext cx="2952750" cy="9525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Filter static resources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F930A2-B9AC-4F93-AA12-6938DF8175F7}"/>
                </a:ext>
              </a:extLst>
            </p:cNvPr>
            <p:cNvSpPr txBox="1"/>
            <p:nvPr/>
          </p:nvSpPr>
          <p:spPr>
            <a:xfrm>
              <a:off x="5266350" y="2084645"/>
              <a:ext cx="165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Static resources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2A5787-7A56-4EC6-9A71-DC4C4A516690}"/>
                </a:ext>
              </a:extLst>
            </p:cNvPr>
            <p:cNvSpPr txBox="1"/>
            <p:nvPr/>
          </p:nvSpPr>
          <p:spPr>
            <a:xfrm>
              <a:off x="2262594" y="417960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54069B-5864-41FA-B63A-67AC89B390F3}"/>
                </a:ext>
              </a:extLst>
            </p:cNvPr>
            <p:cNvSpPr txBox="1"/>
            <p:nvPr/>
          </p:nvSpPr>
          <p:spPr>
            <a:xfrm>
              <a:off x="9628032" y="417960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0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(Data extractor)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3BE8-E2E8-48EE-A6CD-E06284D0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613C46D4-C182-49C8-9EB4-4CCED1DA454E}"/>
              </a:ext>
            </a:extLst>
          </p:cNvPr>
          <p:cNvSpPr/>
          <p:nvPr/>
        </p:nvSpPr>
        <p:spPr>
          <a:xfrm>
            <a:off x="3986197" y="2385095"/>
            <a:ext cx="1686433" cy="10683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VEP Tables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FAA41D5-B003-442E-92CD-C295620EDC20}"/>
              </a:ext>
            </a:extLst>
          </p:cNvPr>
          <p:cNvSpPr/>
          <p:nvPr/>
        </p:nvSpPr>
        <p:spPr>
          <a:xfrm>
            <a:off x="1340268" y="4244641"/>
            <a:ext cx="1436771" cy="1141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Extract Reactions and Pathways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871FF2F-2A2C-4CE1-A8EF-FECCC19CB941}"/>
              </a:ext>
            </a:extLst>
          </p:cNvPr>
          <p:cNvSpPr/>
          <p:nvPr/>
        </p:nvSpPr>
        <p:spPr>
          <a:xfrm>
            <a:off x="8983579" y="3264568"/>
            <a:ext cx="2005263" cy="11410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Reactions and Pathways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4F03D3-F3DF-474C-8EE7-8635F792A13B}"/>
              </a:ext>
            </a:extLst>
          </p:cNvPr>
          <p:cNvSpPr/>
          <p:nvPr/>
        </p:nvSpPr>
        <p:spPr>
          <a:xfrm>
            <a:off x="3179339" y="4578560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536E99-2307-4B03-9029-34710375B76F}"/>
              </a:ext>
            </a:extLst>
          </p:cNvPr>
          <p:cNvSpPr/>
          <p:nvPr/>
        </p:nvSpPr>
        <p:spPr>
          <a:xfrm>
            <a:off x="8237621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69379B3E-B060-46E1-8766-E38680443F0F}"/>
              </a:ext>
            </a:extLst>
          </p:cNvPr>
          <p:cNvSpPr/>
          <p:nvPr/>
        </p:nvSpPr>
        <p:spPr>
          <a:xfrm>
            <a:off x="1120442" y="2087230"/>
            <a:ext cx="1876425" cy="1366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Reactome</a:t>
            </a:r>
          </a:p>
          <a:p>
            <a:pPr algn="ctr"/>
            <a:r>
              <a:rPr lang="en-GB" dirty="0"/>
              <a:t>Pathways and Reactions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A28C9D-E87D-4E4C-8F37-62D908D5905B}"/>
              </a:ext>
            </a:extLst>
          </p:cNvPr>
          <p:cNvSpPr/>
          <p:nvPr/>
        </p:nvSpPr>
        <p:spPr>
          <a:xfrm rot="5400000">
            <a:off x="1793958" y="3621505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2D75D1A-40A7-4281-836B-15846818372A}"/>
              </a:ext>
            </a:extLst>
          </p:cNvPr>
          <p:cNvSpPr/>
          <p:nvPr/>
        </p:nvSpPr>
        <p:spPr>
          <a:xfrm>
            <a:off x="4111029" y="4244641"/>
            <a:ext cx="1436771" cy="1141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Extract Reactions and Pathways</a:t>
            </a:r>
          </a:p>
        </p:txBody>
      </p:sp>
    </p:spTree>
    <p:extLst>
      <p:ext uri="{BB962C8B-B14F-4D97-AF65-F5344CB8AC3E}">
        <p14:creationId xmlns:p14="http://schemas.microsoft.com/office/powerpoint/2010/main" val="242817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3394630" y="26964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9F6-A2BD-4EB3-8584-A97618C52BF3}"/>
              </a:ext>
            </a:extLst>
          </p:cNvPr>
          <p:cNvSpPr txBox="1"/>
          <p:nvPr/>
        </p:nvSpPr>
        <p:spPr>
          <a:xfrm>
            <a:off x="3177841" y="3657600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Peptides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0BDB7-8E75-4C2E-9503-C81BECE4E849}"/>
              </a:ext>
            </a:extLst>
          </p:cNvPr>
          <p:cNvSpPr txBox="1"/>
          <p:nvPr/>
        </p:nvSpPr>
        <p:spPr>
          <a:xfrm>
            <a:off x="2724191" y="458412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Modified Peptides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3287229" y="31859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5702658" y="324433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5597631" y="4569098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7662673" y="3813061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9619489" y="380853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9003158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 rot="2536312">
            <a:off x="7042950" y="3302445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7047960" y="4347506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>
            <a:off x="4879212" y="31843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B0A06C-478F-4C4E-8ABC-49DD9D16BC67}"/>
              </a:ext>
            </a:extLst>
          </p:cNvPr>
          <p:cNvSpPr/>
          <p:nvPr/>
        </p:nvSpPr>
        <p:spPr>
          <a:xfrm>
            <a:off x="4904154" y="4517143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7066981-7F32-458A-A036-D8684C6FC1B6}"/>
              </a:ext>
            </a:extLst>
          </p:cNvPr>
          <p:cNvSpPr/>
          <p:nvPr/>
        </p:nvSpPr>
        <p:spPr>
          <a:xfrm>
            <a:off x="4268161" y="2696492"/>
            <a:ext cx="251124" cy="145101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8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mapping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3394630" y="26964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9F6-A2BD-4EB3-8584-A97618C52BF3}"/>
              </a:ext>
            </a:extLst>
          </p:cNvPr>
          <p:cNvSpPr txBox="1"/>
          <p:nvPr/>
        </p:nvSpPr>
        <p:spPr>
          <a:xfrm>
            <a:off x="3177841" y="3657600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Peptides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0BDB7-8E75-4C2E-9503-C81BECE4E849}"/>
              </a:ext>
            </a:extLst>
          </p:cNvPr>
          <p:cNvSpPr txBox="1"/>
          <p:nvPr/>
        </p:nvSpPr>
        <p:spPr>
          <a:xfrm>
            <a:off x="558482" y="4644242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Modified Peptides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3287229" y="31859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5657154" y="381819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3431922" y="4629213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7662673" y="3813061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9619489" y="380853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9003158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>
            <a:off x="6885533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4876852" y="4422651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 rot="1702888">
            <a:off x="4854618" y="343102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B0A06C-478F-4C4E-8ABC-49DD9D16BC67}"/>
              </a:ext>
            </a:extLst>
          </p:cNvPr>
          <p:cNvSpPr/>
          <p:nvPr/>
        </p:nvSpPr>
        <p:spPr>
          <a:xfrm>
            <a:off x="2738445" y="45772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7066981-7F32-458A-A036-D8684C6FC1B6}"/>
              </a:ext>
            </a:extLst>
          </p:cNvPr>
          <p:cNvSpPr/>
          <p:nvPr/>
        </p:nvSpPr>
        <p:spPr>
          <a:xfrm>
            <a:off x="4268161" y="2696492"/>
            <a:ext cx="251124" cy="145101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5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EFA6-408F-43D2-AE9D-CC9571C9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extraction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10CBE639-54AF-4A31-A39E-D6C6C637E876}"/>
              </a:ext>
            </a:extLst>
          </p:cNvPr>
          <p:cNvSpPr/>
          <p:nvPr/>
        </p:nvSpPr>
        <p:spPr>
          <a:xfrm>
            <a:off x="4212492" y="3262923"/>
            <a:ext cx="953477" cy="863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0D209FA-0160-4FC1-A7BC-93C826CD03A3}"/>
              </a:ext>
            </a:extLst>
          </p:cNvPr>
          <p:cNvSpPr/>
          <p:nvPr/>
        </p:nvSpPr>
        <p:spPr>
          <a:xfrm>
            <a:off x="1273906" y="3079262"/>
            <a:ext cx="1703755" cy="10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VepFolderProcessor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948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mappings for pathway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1580328" y="3121588"/>
            <a:ext cx="121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SNP: </a:t>
            </a:r>
            <a:r>
              <a:rPr lang="en-GB" dirty="0" err="1"/>
              <a:t>rsIds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1802458" y="46879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3686807" y="3602091"/>
            <a:ext cx="1172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Protein: </a:t>
            </a:r>
          </a:p>
          <a:p>
            <a:pPr algn="ctr"/>
            <a:r>
              <a:rPr lang="en-GB" dirty="0" err="1"/>
              <a:t>UniProt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4847188" y="5292775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6267631" y="3915049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8036673" y="39150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7441633" y="3865997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>
            <a:off x="5259986" y="3881671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6060552" y="4636026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>
            <a:off x="2871895" y="382713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B4BDE-23B7-4A01-8D5F-7F69840C9EE0}"/>
              </a:ext>
            </a:extLst>
          </p:cNvPr>
          <p:cNvSpPr txBox="1"/>
          <p:nvPr/>
        </p:nvSpPr>
        <p:spPr>
          <a:xfrm>
            <a:off x="9670288" y="3767015"/>
            <a:ext cx="107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 level</a:t>
            </a:r>
          </a:p>
          <a:p>
            <a:r>
              <a:rPr lang="en-GB" dirty="0"/>
              <a:t>pathways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E56E5F7-18A3-46B9-98D4-06F27A410428}"/>
              </a:ext>
            </a:extLst>
          </p:cNvPr>
          <p:cNvSpPr/>
          <p:nvPr/>
        </p:nvSpPr>
        <p:spPr>
          <a:xfrm>
            <a:off x="9093134" y="3874444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388EE62-816D-40E7-BC95-E69CB6237FF3}"/>
              </a:ext>
            </a:extLst>
          </p:cNvPr>
          <p:cNvSpPr/>
          <p:nvPr/>
        </p:nvSpPr>
        <p:spPr>
          <a:xfrm rot="2884881">
            <a:off x="4371386" y="470111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C0BBB-E20C-464D-A24C-1CAAEC9980AF}"/>
              </a:ext>
            </a:extLst>
          </p:cNvPr>
          <p:cNvSpPr txBox="1"/>
          <p:nvPr/>
        </p:nvSpPr>
        <p:spPr>
          <a:xfrm>
            <a:off x="3671831" y="2082972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Protein: </a:t>
            </a:r>
          </a:p>
          <a:p>
            <a:pPr algn="ctr"/>
            <a:r>
              <a:rPr lang="en-GB" dirty="0" err="1"/>
              <a:t>Ensembl</a:t>
            </a:r>
            <a:r>
              <a:rPr lang="en-GB" dirty="0"/>
              <a:t> ids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D6A09F5-4933-4BD2-A792-505B9DECF054}"/>
              </a:ext>
            </a:extLst>
          </p:cNvPr>
          <p:cNvSpPr/>
          <p:nvPr/>
        </p:nvSpPr>
        <p:spPr>
          <a:xfrm rot="19210321">
            <a:off x="2887694" y="4415008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6FD8BBC-0B7D-4DA5-BADC-F7CACF8841BC}"/>
              </a:ext>
            </a:extLst>
          </p:cNvPr>
          <p:cNvSpPr/>
          <p:nvPr/>
        </p:nvSpPr>
        <p:spPr>
          <a:xfrm rot="1760186">
            <a:off x="2895846" y="3192102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C44454-DFD0-4EB5-92DE-3CE8C5017452}"/>
              </a:ext>
            </a:extLst>
          </p:cNvPr>
          <p:cNvSpPr txBox="1"/>
          <p:nvPr/>
        </p:nvSpPr>
        <p:spPr>
          <a:xfrm>
            <a:off x="1413995" y="3914117"/>
            <a:ext cx="147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SNP: </a:t>
            </a:r>
            <a:r>
              <a:rPr lang="en-GB" dirty="0" err="1"/>
              <a:t>Chr</a:t>
            </a:r>
            <a:r>
              <a:rPr lang="en-GB" dirty="0"/>
              <a:t>, bp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C38687B-53C4-4847-8A4E-436079E067ED}"/>
              </a:ext>
            </a:extLst>
          </p:cNvPr>
          <p:cNvSpPr/>
          <p:nvPr/>
        </p:nvSpPr>
        <p:spPr>
          <a:xfrm rot="5400000">
            <a:off x="3996435" y="2856141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0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Static mappings for interaction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4265555" y="2807202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UniProt</a:t>
            </a:r>
            <a:r>
              <a:rPr lang="en-GB" dirty="0"/>
              <a:t> 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4597660" y="5491257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Proteoforms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BBA2E4-6E95-4D25-8AF7-38D0BA19AAEB}"/>
              </a:ext>
            </a:extLst>
          </p:cNvPr>
          <p:cNvSpPr txBox="1"/>
          <p:nvPr/>
        </p:nvSpPr>
        <p:spPr>
          <a:xfrm>
            <a:off x="1839025" y="2326963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Complexes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93702-1148-4BF3-91C9-EA7476A4B8E7}"/>
              </a:ext>
            </a:extLst>
          </p:cNvPr>
          <p:cNvSpPr txBox="1"/>
          <p:nvPr/>
        </p:nvSpPr>
        <p:spPr>
          <a:xfrm>
            <a:off x="1869577" y="3224651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Entity Sets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368D62-4EB1-484C-840A-BBCE21E100CA}"/>
              </a:ext>
            </a:extLst>
          </p:cNvPr>
          <p:cNvSpPr txBox="1"/>
          <p:nvPr/>
        </p:nvSpPr>
        <p:spPr>
          <a:xfrm>
            <a:off x="7846765" y="3450013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Reactions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895AC3-51A8-4690-B9E3-B06D2D587CE7}"/>
              </a:ext>
            </a:extLst>
          </p:cNvPr>
          <p:cNvSpPr txBox="1"/>
          <p:nvPr/>
        </p:nvSpPr>
        <p:spPr>
          <a:xfrm>
            <a:off x="7814513" y="2080255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21888-A990-450C-851C-BDB7AEAA5371}"/>
              </a:ext>
            </a:extLst>
          </p:cNvPr>
          <p:cNvSpPr txBox="1"/>
          <p:nvPr/>
        </p:nvSpPr>
        <p:spPr>
          <a:xfrm>
            <a:off x="7846765" y="2765134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Entity Sets</a:t>
            </a:r>
            <a:endParaRPr lang="en-GB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7DEA611-C831-4B3A-8769-FA87C31AC379}"/>
              </a:ext>
            </a:extLst>
          </p:cNvPr>
          <p:cNvSpPr/>
          <p:nvPr/>
        </p:nvSpPr>
        <p:spPr>
          <a:xfrm rot="20201867">
            <a:off x="6744102" y="208730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6A7DA0E-E9F5-4EC5-A58B-03F626F82138}"/>
              </a:ext>
            </a:extLst>
          </p:cNvPr>
          <p:cNvSpPr/>
          <p:nvPr/>
        </p:nvSpPr>
        <p:spPr>
          <a:xfrm>
            <a:off x="6783986" y="275140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1215E6F-D579-4A95-B8CC-33A2C79B03A3}"/>
              </a:ext>
            </a:extLst>
          </p:cNvPr>
          <p:cNvSpPr/>
          <p:nvPr/>
        </p:nvSpPr>
        <p:spPr>
          <a:xfrm rot="991509">
            <a:off x="6760541" y="343469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A92673F4-8F86-4EA9-8281-5AFB6D412F10}"/>
              </a:ext>
            </a:extLst>
          </p:cNvPr>
          <p:cNvSpPr/>
          <p:nvPr/>
        </p:nvSpPr>
        <p:spPr>
          <a:xfrm rot="20201867">
            <a:off x="3274898" y="3076030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29ACAA3-51A0-41C7-B7F7-B5A183B4EBBF}"/>
              </a:ext>
            </a:extLst>
          </p:cNvPr>
          <p:cNvSpPr/>
          <p:nvPr/>
        </p:nvSpPr>
        <p:spPr>
          <a:xfrm rot="991509">
            <a:off x="3260373" y="23900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1F769F-19E8-47AD-860B-59AE9800CD9D}"/>
              </a:ext>
            </a:extLst>
          </p:cNvPr>
          <p:cNvSpPr txBox="1"/>
          <p:nvPr/>
        </p:nvSpPr>
        <p:spPr>
          <a:xfrm>
            <a:off x="1839025" y="5074070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ACAD1D-8566-4704-88C3-72F635CBA8D7}"/>
              </a:ext>
            </a:extLst>
          </p:cNvPr>
          <p:cNvSpPr txBox="1"/>
          <p:nvPr/>
        </p:nvSpPr>
        <p:spPr>
          <a:xfrm>
            <a:off x="1839025" y="5971758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Entity Sets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B8E1907-6AA1-478F-9CD5-FEF257A31CA9}"/>
              </a:ext>
            </a:extLst>
          </p:cNvPr>
          <p:cNvSpPr/>
          <p:nvPr/>
        </p:nvSpPr>
        <p:spPr>
          <a:xfrm rot="20201867">
            <a:off x="3274898" y="5823137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D059EAE-4EAD-4025-89CF-AEB4B4050CDA}"/>
              </a:ext>
            </a:extLst>
          </p:cNvPr>
          <p:cNvSpPr/>
          <p:nvPr/>
        </p:nvSpPr>
        <p:spPr>
          <a:xfrm rot="991509">
            <a:off x="3260373" y="5137165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966AD9-4C44-4E47-9831-C905BF5CA59F}"/>
              </a:ext>
            </a:extLst>
          </p:cNvPr>
          <p:cNvSpPr txBox="1"/>
          <p:nvPr/>
        </p:nvSpPr>
        <p:spPr>
          <a:xfrm>
            <a:off x="7878845" y="6053276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Reactions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261129-63E4-41D1-9AEB-702CE771B6EE}"/>
              </a:ext>
            </a:extLst>
          </p:cNvPr>
          <p:cNvSpPr txBox="1"/>
          <p:nvPr/>
        </p:nvSpPr>
        <p:spPr>
          <a:xfrm>
            <a:off x="7846593" y="4683518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7C4B61-57E0-4934-91F0-0E3E83579E5F}"/>
              </a:ext>
            </a:extLst>
          </p:cNvPr>
          <p:cNvSpPr txBox="1"/>
          <p:nvPr/>
        </p:nvSpPr>
        <p:spPr>
          <a:xfrm>
            <a:off x="7878845" y="5368397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Entity Sets</a:t>
            </a:r>
            <a:endParaRPr lang="en-GB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5946D1C4-C739-4C4C-9474-089C892922EE}"/>
              </a:ext>
            </a:extLst>
          </p:cNvPr>
          <p:cNvSpPr/>
          <p:nvPr/>
        </p:nvSpPr>
        <p:spPr>
          <a:xfrm rot="20201867">
            <a:off x="6776182" y="4690572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D2E641E-354A-4895-8509-D10B3D88C747}"/>
              </a:ext>
            </a:extLst>
          </p:cNvPr>
          <p:cNvSpPr/>
          <p:nvPr/>
        </p:nvSpPr>
        <p:spPr>
          <a:xfrm>
            <a:off x="6816066" y="5354672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7A1D15E-6AF3-41CE-94F0-AE4A19F90223}"/>
              </a:ext>
            </a:extLst>
          </p:cNvPr>
          <p:cNvSpPr/>
          <p:nvPr/>
        </p:nvSpPr>
        <p:spPr>
          <a:xfrm rot="991509">
            <a:off x="6792621" y="6037961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152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PathwayMatcher architecture</vt:lpstr>
      <vt:lpstr>PathwayMatcher v1.4 (user perspective)</vt:lpstr>
      <vt:lpstr>PathwayMatcher v1.4 (developer perspective)</vt:lpstr>
      <vt:lpstr>PathwayMatcher v1.4 (Data extractor)</vt:lpstr>
      <vt:lpstr>Data conversion</vt:lpstr>
      <vt:lpstr>Static mapping requirements</vt:lpstr>
      <vt:lpstr>Reference data extraction</vt:lpstr>
      <vt:lpstr>Static mappings for pathway search</vt:lpstr>
      <vt:lpstr>Static mappings for interaction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PathwayMatcher architecture</dc:title>
  <dc:creator>Francisco Hernández</dc:creator>
  <cp:lastModifiedBy>Francisco Hernández</cp:lastModifiedBy>
  <cp:revision>15</cp:revision>
  <dcterms:created xsi:type="dcterms:W3CDTF">2018-02-01T14:53:02Z</dcterms:created>
  <dcterms:modified xsi:type="dcterms:W3CDTF">2019-02-27T15:08:23Z</dcterms:modified>
</cp:coreProperties>
</file>