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278" r:id="rId2"/>
    <p:sldId id="263" r:id="rId3"/>
    <p:sldId id="264" r:id="rId4"/>
    <p:sldId id="256" r:id="rId5"/>
    <p:sldId id="257" r:id="rId6"/>
    <p:sldId id="258" r:id="rId7"/>
    <p:sldId id="265" r:id="rId8"/>
    <p:sldId id="281" r:id="rId9"/>
    <p:sldId id="282" r:id="rId10"/>
    <p:sldId id="283" r:id="rId11"/>
    <p:sldId id="276" r:id="rId12"/>
    <p:sldId id="262" r:id="rId13"/>
    <p:sldId id="260" r:id="rId14"/>
    <p:sldId id="261" r:id="rId15"/>
    <p:sldId id="270" r:id="rId16"/>
    <p:sldId id="271" r:id="rId17"/>
    <p:sldId id="259" r:id="rId18"/>
    <p:sldId id="267" r:id="rId19"/>
    <p:sldId id="269" r:id="rId20"/>
    <p:sldId id="272" r:id="rId21"/>
    <p:sldId id="273" r:id="rId22"/>
    <p:sldId id="274" r:id="rId23"/>
    <p:sldId id="27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6590" autoAdjust="0"/>
  </p:normalViewPr>
  <p:slideViewPr>
    <p:cSldViewPr snapToGrid="0" showGuides="1">
      <p:cViewPr varScale="1">
        <p:scale>
          <a:sx n="75" d="100"/>
          <a:sy n="75" d="100"/>
        </p:scale>
        <p:origin x="1699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08-08-2018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46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 razón importante es que hay que tener muy claro lo que uno está haciendo. Programar en C es un ejercicio necesario para un ingeniero de computación.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43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Python es un excelente lenguaje para prototipar y para algoritmos simples. Pero si el enfoque es que sea rápido, no es una muy buena opción.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86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6992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continuación, haremos un repaso de lo que deben saber para el curso.</a:t>
            </a:r>
          </a:p>
          <a:p>
            <a:endParaRPr lang="es-CL" dirty="0"/>
          </a:p>
          <a:p>
            <a:r>
              <a:rPr lang="es-CL" dirty="0"/>
              <a:t>Necesito que lo tengan </a:t>
            </a:r>
            <a:r>
              <a:rPr lang="es-CL" b="1" dirty="0"/>
              <a:t>BIEN CLARO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30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es un algoritmo totalmente cotidiano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97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Y </a:t>
            </a:r>
            <a:r>
              <a:rPr lang="es-CL"/>
              <a:t>de hecho algunos </a:t>
            </a:r>
            <a:r>
              <a:rPr lang="es-CL" dirty="0"/>
              <a:t>son mejores que otros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846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Este curso suscribe el </a:t>
            </a:r>
            <a:r>
              <a:rPr lang="en-US" sz="4000" b="1"/>
              <a:t>Código de Honor </a:t>
            </a:r>
            <a:r>
              <a:rPr lang="en-US" sz="4000"/>
              <a:t>de la universidad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600">
                <a:latin typeface="Consolas"/>
                <a:cs typeface="Consolas"/>
                <a:hlinkClick r:id="rId2"/>
              </a:rPr>
              <a:t>http://www.uc.cl/codigodehonor/el-codigo</a:t>
            </a:r>
            <a:endParaRPr lang="pl-PL" sz="3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i="1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>
                <a:latin typeface="Calibri" panose="020F0502020204030204" pitchFamily="34" charset="0"/>
                <a:cs typeface="Calibri" panose="020F0502020204030204" pitchFamily="34" charset="0"/>
              </a:rPr>
              <a:t> = 1.1 en el curso</a:t>
            </a:r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repositorio del curso en GitHub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DC2B0B-31D1-4ADF-B9B5-F82178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0B112-2250-4096-8588-0A96ABA2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Nuestra primera ampolleta</a:t>
            </a:r>
          </a:p>
          <a:p>
            <a:endParaRPr lang="es-CL" dirty="0"/>
          </a:p>
          <a:p>
            <a:r>
              <a:rPr lang="es-CL" dirty="0"/>
              <a:t>¿Qué es un algoritmo?</a:t>
            </a:r>
          </a:p>
        </p:txBody>
      </p:sp>
    </p:spTree>
    <p:extLst>
      <p:ext uri="{BB962C8B-B14F-4D97-AF65-F5344CB8AC3E}">
        <p14:creationId xmlns:p14="http://schemas.microsoft.com/office/powerpoint/2010/main" val="35487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y su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  <a:r>
              <a:rPr lang="es-CL" dirty="0"/>
              <a:t> pueden ser distintos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en la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Pelar las papas y echarlas en una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Llenar una olla con agua. Agregar sal a gusto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Poner la olla al fuego hasta que las papas estén blandas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Sacar las papas del agua y vaciar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 y volverlas a poner en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Agregar leche, calentar y revolver. Servir caliente.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5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licuadora">
            <a:extLst>
              <a:ext uri="{FF2B5EF4-FFF2-40B4-BE49-F238E27FC236}">
                <a16:creationId xmlns:a16="http://schemas.microsoft.com/office/drawing/2014/main" id="{CEE915CE-ED73-4DB1-B9F1-0CEEA8E2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75" y="1998104"/>
            <a:ext cx="4056892" cy="35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10C0-3992-4F9F-9A60-E19862095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69" y="3502167"/>
            <a:ext cx="2337161" cy="233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59537-7F43-44CD-B83F-B0B85EE7B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79" y="1664500"/>
            <a:ext cx="3065849" cy="306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E2423-D31F-4EDF-AB66-20240D7AA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2768671"/>
            <a:ext cx="2530584" cy="25371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 ¿Cómo </a:t>
            </a: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papas?</a:t>
            </a:r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Todos muelen… pero no de igual manera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07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Buenos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745396"/>
            <a:ext cx="8641076" cy="4273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hace que una solución a un problema sea buena?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¿Cuál será la mejor?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7F80-8E49-4FCB-8DD1-959C67F6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Detalles de 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E220-65E2-45B3-B4C6-EEDB3926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bien el análisis algorítmico será abstracto, no podemos olvidar que hay que implementarlos en un computador</a:t>
            </a:r>
          </a:p>
          <a:p>
            <a:endParaRPr lang="es-CL" dirty="0"/>
          </a:p>
          <a:p>
            <a:r>
              <a:rPr lang="es-CL" dirty="0"/>
              <a:t>A la hora de pensar en código, verás este ícono: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ADD406-4035-4BDE-9362-C436452BF199}"/>
              </a:ext>
            </a:extLst>
          </p:cNvPr>
          <p:cNvSpPr/>
          <p:nvPr/>
        </p:nvSpPr>
        <p:spPr>
          <a:xfrm>
            <a:off x="3710319" y="4468247"/>
            <a:ext cx="1723354" cy="1723351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9A7C-3C3A-40AB-8915-CFE3CDB4DD16}"/>
              </a:ext>
            </a:extLst>
          </p:cNvPr>
          <p:cNvSpPr txBox="1"/>
          <p:nvPr/>
        </p:nvSpPr>
        <p:spPr>
          <a:xfrm>
            <a:off x="3244518" y="4479898"/>
            <a:ext cx="2654956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cap="none" spc="0" dirty="0">
                <a:ln w="3810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  <a:endParaRPr lang="en-US" sz="8800" b="1" cap="none" spc="0" dirty="0">
              <a:ln w="38100" cap="rnd">
                <a:solidFill>
                  <a:sysClr val="windowText" lastClr="000000"/>
                </a:solidFill>
                <a:round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49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Complejidad</a:t>
            </a:r>
            <a:r>
              <a:rPr lang="es-CL" dirty="0"/>
              <a:t> (ver dibujo en pizarra)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reglas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“skip”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otros </a:t>
            </a:r>
            <a:r>
              <a:rPr lang="en-US" sz="2400" dirty="0" err="1"/>
              <a:t>árboles de búsqueda balanceados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 err="1"/>
              <a:t>heapsort</a:t>
            </a:r>
            <a:r>
              <a:rPr lang="en-US" sz="2400" dirty="0"/>
              <a:t>, </a:t>
            </a:r>
            <a:r>
              <a:rPr lang="en-US" sz="2400" i="1" dirty="0" err="1"/>
              <a:t>mergesort</a:t>
            </a:r>
            <a:r>
              <a:rPr lang="en-US" sz="2400" dirty="0"/>
              <a:t>,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en </a:t>
            </a:r>
            <a:r>
              <a:rPr lang="en-US" sz="2400" dirty="0" err="1"/>
              <a:t>tiempo</a:t>
            </a:r>
            <a:r>
              <a:rPr lang="en-US" sz="2400" dirty="0"/>
              <a:t> lineal,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externa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, </a:t>
            </a:r>
            <a:r>
              <a:rPr lang="en-US" sz="2400" dirty="0" err="1"/>
              <a:t>flujo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en </a:t>
            </a:r>
            <a:r>
              <a:rPr lang="en-US" sz="2400" dirty="0" err="1"/>
              <a:t>redes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3F9-2978-4ABB-9854-7BFCB24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</a:t>
            </a:r>
            <a:r>
              <a:rPr lang="es-CL" b="1" dirty="0"/>
              <a:t>C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9D89-E930-426C-9AF7-BCEBE428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El lenguaje C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la ejecución del algoritmo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No trae nada que no sea necesario</a:t>
            </a:r>
          </a:p>
          <a:p>
            <a:pPr marL="0" indent="0">
              <a:buNone/>
            </a:pPr>
            <a:r>
              <a:rPr lang="es-CL" dirty="0"/>
              <a:t> Esto significa que el lenguaje tiene mínimo </a:t>
            </a:r>
            <a:r>
              <a:rPr lang="es-CL" i="1" dirty="0" err="1"/>
              <a:t>overhead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704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BBB1-67C5-44C2-92B1-CE8AE9C0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no </a:t>
            </a:r>
            <a:r>
              <a:rPr lang="es-CL" b="1" dirty="0"/>
              <a:t>Python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48B4-1A32-40F4-981C-BF84DF91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lenguaje Python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Estructuras de datos integradas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Fácil y rápido de escribir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Se encarga de casi todo para comodidad del usuario</a:t>
            </a:r>
          </a:p>
          <a:p>
            <a:pPr marL="0" indent="0">
              <a:buNone/>
            </a:pPr>
            <a:r>
              <a:rPr lang="es-CL" dirty="0"/>
              <a:t>Esto significa que el lenguaje muchas veces hace cosas sin que uno sepa, aumentando la complejidad del programa</a:t>
            </a:r>
          </a:p>
        </p:txBody>
      </p:sp>
    </p:spTree>
    <p:extLst>
      <p:ext uri="{BB962C8B-B14F-4D97-AF65-F5344CB8AC3E}">
        <p14:creationId xmlns:p14="http://schemas.microsoft.com/office/powerpoint/2010/main" val="2457296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La próxima clase comenzaremos con los contenidos del curso</a:t>
            </a:r>
          </a:p>
          <a:p>
            <a:endParaRPr lang="es-CL" dirty="0"/>
          </a:p>
          <a:p>
            <a:r>
              <a:rPr lang="es-CL" dirty="0"/>
              <a:t>Deben traer leída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 que está en el repositorio</a:t>
            </a:r>
          </a:p>
          <a:p>
            <a:endParaRPr lang="es-CL" b="1" dirty="0"/>
          </a:p>
          <a:p>
            <a:r>
              <a:rPr lang="es-CL" dirty="0"/>
              <a:t>Deben tener clara la diferencia entre una lista y un arreglo</a:t>
            </a: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1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la ayudantía de este viernes necesitan lo siguiente: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Haber leído y seguido la guía de instalación de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Haber leído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Haber leído la guía de </a:t>
            </a:r>
            <a:r>
              <a:rPr lang="es-CL" b="1" dirty="0">
                <a:solidFill>
                  <a:schemeClr val="accent2"/>
                </a:solidFill>
              </a:rPr>
              <a:t>punteros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1"/>
                </a:solidFill>
              </a:rPr>
              <a:t> Traer su computador con todo listo para trabajar en C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Nos importa que aprovechen las clases, por lo que hemos preparado un sistema de instancias de aprendizaje activo</a:t>
            </a:r>
          </a:p>
          <a:p>
            <a:endParaRPr lang="es-CL" dirty="0"/>
          </a:p>
          <a:p>
            <a:r>
              <a:rPr lang="es-CL" dirty="0"/>
              <a:t>Podrán reconocer las distintas instancias por sus íconos: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4EE3D-8B61-4879-A20C-BEEE792BC306}"/>
              </a:ext>
            </a:extLst>
          </p:cNvPr>
          <p:cNvGrpSpPr/>
          <p:nvPr/>
        </p:nvGrpSpPr>
        <p:grpSpPr>
          <a:xfrm>
            <a:off x="1119214" y="4468247"/>
            <a:ext cx="1723356" cy="1723356"/>
            <a:chOff x="1674753" y="4616836"/>
            <a:chExt cx="924560" cy="92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4D86A-D960-486A-B6B2-72ED73403881}"/>
                </a:ext>
              </a:extLst>
            </p:cNvPr>
            <p:cNvSpPr/>
            <p:nvPr/>
          </p:nvSpPr>
          <p:spPr>
            <a:xfrm>
              <a:off x="1674753" y="4616836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1D4D7-C0A4-415C-AA46-C9DDDE1D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21" y="4697597"/>
              <a:ext cx="751624" cy="76303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3CD4C1-1E15-4405-87EE-01BAB52CFDA5}"/>
              </a:ext>
            </a:extLst>
          </p:cNvPr>
          <p:cNvGrpSpPr/>
          <p:nvPr/>
        </p:nvGrpSpPr>
        <p:grpSpPr>
          <a:xfrm>
            <a:off x="3710322" y="4468248"/>
            <a:ext cx="1723355" cy="1723355"/>
            <a:chOff x="7741920" y="679599"/>
            <a:chExt cx="924560" cy="9245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7FF0C2-F3E7-4748-9C00-6157BB960C23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CF0E13-6626-41FC-8743-981347F3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304" y="807480"/>
              <a:ext cx="515452" cy="68726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01BB5E-1E33-4E06-992E-205DFEEA729F}"/>
              </a:ext>
            </a:extLst>
          </p:cNvPr>
          <p:cNvGrpSpPr/>
          <p:nvPr/>
        </p:nvGrpSpPr>
        <p:grpSpPr>
          <a:xfrm>
            <a:off x="6301429" y="4468245"/>
            <a:ext cx="1723354" cy="1723354"/>
            <a:chOff x="7741920" y="679599"/>
            <a:chExt cx="924560" cy="924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312F4-4DA1-4682-8A20-15BF2CC4E44B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2382D3-89AD-4136-B01F-35267CEC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444" y="761205"/>
              <a:ext cx="772764" cy="77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2B8D6-8FBA-42C1-9DE2-02B94376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puedan deducir los contenidos del curso</a:t>
            </a:r>
          </a:p>
          <a:p>
            <a:endParaRPr lang="es-CL" dirty="0"/>
          </a:p>
          <a:p>
            <a:r>
              <a:rPr lang="es-CL" dirty="0"/>
              <a:t>No tengas miedo en decir lo que piensas, nada es obvio</a:t>
            </a:r>
          </a:p>
          <a:p>
            <a:endParaRPr lang="es-CL" dirty="0"/>
          </a:p>
          <a:p>
            <a:r>
              <a:rPr lang="es-CL" dirty="0"/>
              <a:t>Cuando veas la ampolleta, es el momento de dar ideas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E828F-721A-4387-82D9-D8AD8E1A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controles son para diagnóstico: no llevan nota</a:t>
            </a:r>
          </a:p>
          <a:p>
            <a:endParaRPr lang="es-CL" dirty="0"/>
          </a:p>
          <a:p>
            <a:r>
              <a:rPr lang="es-CL" dirty="0"/>
              <a:t>Pero sí se darán décimas por respuestas correctas</a:t>
            </a:r>
          </a:p>
          <a:p>
            <a:endParaRPr lang="es-CL" dirty="0"/>
          </a:p>
          <a:p>
            <a:r>
              <a:rPr lang="es-CL" dirty="0"/>
              <a:t>Cuando veas la hojita, relájate y da lo mejor de ti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58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7A-A383-4831-9E0C-A70CB7E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Discute con tus compañeros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415-6E21-41C6-93F9-1283339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puedas discutir ideas con otras personas</a:t>
            </a:r>
          </a:p>
          <a:p>
            <a:endParaRPr lang="es-CL" dirty="0"/>
          </a:p>
          <a:p>
            <a:r>
              <a:rPr lang="es-CL" dirty="0"/>
              <a:t>¿Cuál crees que es la respuesta y por qué?</a:t>
            </a:r>
          </a:p>
          <a:p>
            <a:endParaRPr lang="es-CL" dirty="0"/>
          </a:p>
          <a:p>
            <a:r>
              <a:rPr lang="es-CL" dirty="0"/>
              <a:t>Cuando veas los globos de texto, prepara tu argumento</a:t>
            </a:r>
          </a:p>
        </p:txBody>
      </p:sp>
    </p:spTree>
    <p:extLst>
      <p:ext uri="{BB962C8B-B14F-4D97-AF65-F5344CB8AC3E}">
        <p14:creationId xmlns:p14="http://schemas.microsoft.com/office/powerpoint/2010/main" val="18479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FC9A-8458-492B-9D76-337ED4BD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En las primeras dos ayudantías (viernes 10 y 17 de agosto) se hará una actividad introductoria al lenguaje de programación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  <a:r>
              <a:rPr lang="es-CL" dirty="0"/>
              <a:t>, </a:t>
            </a:r>
            <a:r>
              <a:rPr lang="es-CL" b="1" dirty="0"/>
              <a:t>con nota</a:t>
            </a:r>
          </a:p>
          <a:p>
            <a:endParaRPr lang="es-CL" dirty="0"/>
          </a:p>
          <a:p>
            <a:r>
              <a:rPr lang="es-CL" dirty="0"/>
              <a:t>Durante el semestre habrá 4 tareas de programación en </a:t>
            </a:r>
            <a:r>
              <a:rPr lang="es-CL" b="1" dirty="0">
                <a:solidFill>
                  <a:schemeClr val="accent2"/>
                </a:solidFill>
              </a:rPr>
              <a:t>C</a:t>
            </a:r>
          </a:p>
          <a:p>
            <a:endParaRPr lang="es-CL" dirty="0"/>
          </a:p>
          <a:p>
            <a:r>
              <a:rPr lang="es-CL" dirty="0"/>
              <a:t>La </a:t>
            </a:r>
            <a:r>
              <a:rPr lang="es-CL" b="1" dirty="0"/>
              <a:t>nota de tareas (NT) </a:t>
            </a:r>
            <a:r>
              <a:rPr lang="es-CL" dirty="0"/>
              <a:t>es el promedio entre las cinco notas: la actividad y las cuatro tareas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pruebas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6730-4B73-4917-BAF6-2684C7A0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Habrá tres interrogaciones y un examen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La </a:t>
            </a:r>
            <a:r>
              <a:rPr lang="es-CL" b="1" dirty="0"/>
              <a:t>nota de interrogaciones (NI) </a:t>
            </a:r>
            <a:r>
              <a:rPr lang="es-CL" dirty="0"/>
              <a:t>es el promedio de las cuatro mejores notas, en que la nota del examen se cuenta dos veces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F3857-89C6-4BD5-B7F7-C2BA6B033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3873"/>
              </p:ext>
            </p:extLst>
          </p:nvPr>
        </p:nvGraphicFramePr>
        <p:xfrm>
          <a:off x="3312000" y="2187215"/>
          <a:ext cx="252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4019964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6584971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I1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5 de sept.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902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I2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9 de oct.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8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I3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8 de nov.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6233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400" dirty="0"/>
                        <a:t> 28 de nov.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3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 (NF)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𝐸𝑥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𝐸𝑥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𝑁𝐼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𝑁𝐼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𝑁𝐼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𝑁𝑇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5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1296</TotalTime>
  <Words>1275</Words>
  <Application>Microsoft Office PowerPoint</Application>
  <PresentationFormat>On-screen Show (4:3)</PresentationFormat>
  <Paragraphs>179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IIC2133</vt:lpstr>
      <vt:lpstr>PowerPoint Presentation</vt:lpstr>
      <vt:lpstr>El contenido</vt:lpstr>
      <vt:lpstr>Las clases</vt:lpstr>
      <vt:lpstr>Den ideas</vt:lpstr>
      <vt:lpstr>Controles</vt:lpstr>
      <vt:lpstr>Discute con tus compañeros</vt:lpstr>
      <vt:lpstr>Las tareas</vt:lpstr>
      <vt:lpstr>Las pruebas</vt:lpstr>
      <vt:lpstr>La nota final (NF) se calcula así</vt:lpstr>
      <vt:lpstr>Este curso suscribe el Código de Honor de la universidad</vt:lpstr>
      <vt:lpstr>GitHub: Plataforma oficial del curso</vt:lpstr>
      <vt:lpstr>Algoritmos</vt:lpstr>
      <vt:lpstr>Algoritmos</vt:lpstr>
      <vt:lpstr>Como hacer puré de papas</vt:lpstr>
      <vt:lpstr>Como hacer puré de papas</vt:lpstr>
      <vt:lpstr>Buenos algoritmos</vt:lpstr>
      <vt:lpstr>Detalles de implementación</vt:lpstr>
      <vt:lpstr>Complejidad (ver dibujo en pizarra)</vt:lpstr>
      <vt:lpstr>Complejidad: reglas básicas</vt:lpstr>
      <vt:lpstr>Complejidad de tiempo y memoria</vt:lpstr>
      <vt:lpstr>¿Por qué C?</vt:lpstr>
      <vt:lpstr>¿Por qué no Python?</vt:lpstr>
      <vt:lpstr>Próxima Clase</vt:lpstr>
      <vt:lpstr>Actividad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Antonio López Larraechea</cp:lastModifiedBy>
  <cp:revision>74</cp:revision>
  <dcterms:created xsi:type="dcterms:W3CDTF">2018-02-12T03:24:41Z</dcterms:created>
  <dcterms:modified xsi:type="dcterms:W3CDTF">2018-08-09T00:58:33Z</dcterms:modified>
</cp:coreProperties>
</file>