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Poppins Bold" charset="1" panose="00000800000000000000"/>
      <p:regular r:id="rId24"/>
    </p:embeddedFont>
    <p:embeddedFont>
      <p:font typeface="Poppins" charset="1" panose="00000500000000000000"/>
      <p:regular r:id="rId25"/>
    </p:embeddedFont>
    <p:embeddedFont>
      <p:font typeface="Josefin Sans Bold" charset="1" panose="000008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6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4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48.png" Type="http://schemas.openxmlformats.org/officeDocument/2006/relationships/image"/><Relationship Id="rId4" Target="../media/image49.png" Type="http://schemas.openxmlformats.org/officeDocument/2006/relationships/image"/><Relationship Id="rId5" Target="../media/image50.png" Type="http://schemas.openxmlformats.org/officeDocument/2006/relationships/image"/><Relationship Id="rId6" Target="../media/image5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5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2" Target="../media/image13.png" Type="http://schemas.openxmlformats.org/officeDocument/2006/relationships/image"/><Relationship Id="rId3" Target="../media/image36.png" Type="http://schemas.openxmlformats.org/officeDocument/2006/relationships/image"/><Relationship Id="rId4" Target="../media/image37.svg" Type="http://schemas.openxmlformats.org/officeDocument/2006/relationships/image"/><Relationship Id="rId5" Target="../media/image38.png" Type="http://schemas.openxmlformats.org/officeDocument/2006/relationships/image"/><Relationship Id="rId6" Target="../media/image39.svg" Type="http://schemas.openxmlformats.org/officeDocument/2006/relationships/image"/><Relationship Id="rId7" Target="../media/image40.png" Type="http://schemas.openxmlformats.org/officeDocument/2006/relationships/image"/><Relationship Id="rId8" Target="../media/image41.png" Type="http://schemas.openxmlformats.org/officeDocument/2006/relationships/image"/><Relationship Id="rId9" Target="../media/image4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Relationship Id="rId3" Target="../media/image45.svg" Type="http://schemas.openxmlformats.org/officeDocument/2006/relationships/image"/><Relationship Id="rId4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303834" y="3214059"/>
            <a:ext cx="11507109" cy="4204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70"/>
              </a:lnSpc>
            </a:pPr>
            <a:r>
              <a:rPr lang="en-US" sz="4050" b="true">
                <a:solidFill>
                  <a:srgbClr val="F7B4A7"/>
                </a:solidFill>
                <a:latin typeface="Poppins Bold"/>
                <a:ea typeface="Poppins Bold"/>
                <a:cs typeface="Poppins Bold"/>
                <a:sym typeface="Poppins Bold"/>
              </a:rPr>
              <a:t>DESARROLLO DE UN SISTEMA WEB PARA LA MODERNIZACIÓN DE LA GESTIÓN DE PRODUCTOS Y SERVICIOS EN EL MERCADO TEXTIL DE LA EMPRESA ZEQUITEX SRL EN LA PAZ- BOLIVIA </a:t>
            </a:r>
          </a:p>
          <a:p>
            <a:pPr algn="l">
              <a:lnSpc>
                <a:spcPts val="4131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6303834" y="1829427"/>
            <a:ext cx="11507109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446">
                <a:solidFill>
                  <a:srgbClr val="94DDDE"/>
                </a:solidFill>
                <a:latin typeface="Poppins"/>
                <a:ea typeface="Poppins"/>
                <a:cs typeface="Poppins"/>
                <a:sym typeface="Poppins"/>
              </a:rPr>
              <a:t>SISTEMAS INFORMATICOS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600296" y="6927937"/>
            <a:ext cx="11507109" cy="1146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49"/>
              </a:lnSpc>
            </a:pPr>
            <a:r>
              <a:rPr lang="en-US" sz="3249">
                <a:solidFill>
                  <a:srgbClr val="94DDDE"/>
                </a:solidFill>
                <a:latin typeface="Poppins"/>
                <a:ea typeface="Poppins"/>
                <a:cs typeface="Poppins"/>
                <a:sym typeface="Poppins"/>
              </a:rPr>
              <a:t>Luis Zeballos </a:t>
            </a:r>
          </a:p>
          <a:p>
            <a:pPr algn="l">
              <a:lnSpc>
                <a:spcPts val="4549"/>
              </a:lnSpc>
            </a:pPr>
            <a:r>
              <a:rPr lang="en-US" sz="3249">
                <a:solidFill>
                  <a:srgbClr val="94DDDE"/>
                </a:solidFill>
                <a:latin typeface="Poppins"/>
                <a:ea typeface="Poppins"/>
                <a:cs typeface="Poppins"/>
                <a:sym typeface="Poppins"/>
              </a:rPr>
              <a:t>Victor Castro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633983" y="-1397191"/>
            <a:ext cx="6755642" cy="4114800"/>
          </a:xfrm>
          <a:custGeom>
            <a:avLst/>
            <a:gdLst/>
            <a:ahLst/>
            <a:cxnLst/>
            <a:rect r="r" b="b" t="t" l="l"/>
            <a:pathLst>
              <a:path h="4114800" w="6755642">
                <a:moveTo>
                  <a:pt x="0" y="0"/>
                </a:moveTo>
                <a:lnTo>
                  <a:pt x="6755641" y="0"/>
                </a:lnTo>
                <a:lnTo>
                  <a:pt x="67556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560655" y="1790711"/>
            <a:ext cx="1194327" cy="2586142"/>
          </a:xfrm>
          <a:custGeom>
            <a:avLst/>
            <a:gdLst/>
            <a:ahLst/>
            <a:cxnLst/>
            <a:rect r="r" b="b" t="t" l="l"/>
            <a:pathLst>
              <a:path h="2586142" w="1194327">
                <a:moveTo>
                  <a:pt x="0" y="0"/>
                </a:moveTo>
                <a:lnTo>
                  <a:pt x="1194327" y="0"/>
                </a:lnTo>
                <a:lnTo>
                  <a:pt x="1194327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633983" y="2347709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5357752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2" y="5591582"/>
                </a:lnTo>
                <a:lnTo>
                  <a:pt x="535775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249744" y="1497150"/>
            <a:ext cx="3144039" cy="2440918"/>
          </a:xfrm>
          <a:custGeom>
            <a:avLst/>
            <a:gdLst/>
            <a:ahLst/>
            <a:cxnLst/>
            <a:rect r="r" b="b" t="t" l="l"/>
            <a:pathLst>
              <a:path h="2440918" w="3144039">
                <a:moveTo>
                  <a:pt x="0" y="0"/>
                </a:moveTo>
                <a:lnTo>
                  <a:pt x="3144039" y="0"/>
                </a:lnTo>
                <a:lnTo>
                  <a:pt x="3144039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5417637"/>
            <a:ext cx="1894295" cy="4252500"/>
          </a:xfrm>
          <a:custGeom>
            <a:avLst/>
            <a:gdLst/>
            <a:ahLst/>
            <a:cxnLst/>
            <a:rect r="r" b="b" t="t" l="l"/>
            <a:pathLst>
              <a:path h="4252500" w="1894295">
                <a:moveTo>
                  <a:pt x="0" y="0"/>
                </a:moveTo>
                <a:lnTo>
                  <a:pt x="1894295" y="0"/>
                </a:lnTo>
                <a:lnTo>
                  <a:pt x="1894295" y="4252499"/>
                </a:lnTo>
                <a:lnTo>
                  <a:pt x="0" y="42524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817476" y="6732450"/>
            <a:ext cx="3486358" cy="4114800"/>
          </a:xfrm>
          <a:custGeom>
            <a:avLst/>
            <a:gdLst/>
            <a:ahLst/>
            <a:cxnLst/>
            <a:rect r="r" b="b" t="t" l="l"/>
            <a:pathLst>
              <a:path h="4114800" w="3486358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6362441" y="-45900"/>
            <a:ext cx="1945812" cy="194581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6362441" y="54079"/>
            <a:ext cx="1980372" cy="1745854"/>
          </a:xfrm>
          <a:custGeom>
            <a:avLst/>
            <a:gdLst/>
            <a:ahLst/>
            <a:cxnLst/>
            <a:rect r="r" b="b" t="t" l="l"/>
            <a:pathLst>
              <a:path h="1745854" w="1980372">
                <a:moveTo>
                  <a:pt x="0" y="0"/>
                </a:moveTo>
                <a:lnTo>
                  <a:pt x="1980372" y="0"/>
                </a:lnTo>
                <a:lnTo>
                  <a:pt x="1980372" y="1745854"/>
                </a:lnTo>
                <a:lnTo>
                  <a:pt x="0" y="1745854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597307"/>
            <a:ext cx="8115300" cy="2020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10"/>
              </a:lnSpc>
            </a:pPr>
            <a:r>
              <a:rPr lang="en-US" sz="7247" b="true">
                <a:solidFill>
                  <a:srgbClr val="F7B4A7"/>
                </a:solidFill>
                <a:latin typeface="Poppins Bold"/>
                <a:ea typeface="Poppins Bold"/>
                <a:cs typeface="Poppins Bold"/>
                <a:sym typeface="Poppins Bold"/>
              </a:rPr>
              <a:t>METODO DE INVESTIGACIÓN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758169"/>
            <a:ext cx="6574675" cy="1788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79"/>
              </a:lnSpc>
            </a:pPr>
            <a:r>
              <a:rPr lang="en-US" sz="3342">
                <a:solidFill>
                  <a:srgbClr val="94DDDE"/>
                </a:solidFill>
                <a:latin typeface="Poppins"/>
                <a:ea typeface="Poppins"/>
                <a:cs typeface="Poppins"/>
                <a:sym typeface="Poppins"/>
              </a:rPr>
              <a:t>Se uso el analisis cualitativo para el analisis de las necesidades y personal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651755" y="982100"/>
            <a:ext cx="8563145" cy="8064212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6362441" y="-45900"/>
            <a:ext cx="1945812" cy="194581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362441" y="54079"/>
            <a:ext cx="1980372" cy="1745854"/>
          </a:xfrm>
          <a:custGeom>
            <a:avLst/>
            <a:gdLst/>
            <a:ahLst/>
            <a:cxnLst/>
            <a:rect r="r" b="b" t="t" l="l"/>
            <a:pathLst>
              <a:path h="1745854" w="1980372">
                <a:moveTo>
                  <a:pt x="0" y="0"/>
                </a:moveTo>
                <a:lnTo>
                  <a:pt x="1980372" y="0"/>
                </a:lnTo>
                <a:lnTo>
                  <a:pt x="1980372" y="1745854"/>
                </a:lnTo>
                <a:lnTo>
                  <a:pt x="0" y="17458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54718" y="7658255"/>
            <a:ext cx="7567731" cy="1611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6911" indent="-328455" lvl="1">
              <a:lnSpc>
                <a:spcPts val="4259"/>
              </a:lnSpc>
              <a:buFont typeface="Arial"/>
              <a:buChar char="•"/>
            </a:pPr>
            <a:r>
              <a:rPr lang="en-US" sz="3042">
                <a:solidFill>
                  <a:srgbClr val="CE8992"/>
                </a:solidFill>
                <a:latin typeface="Poppins"/>
                <a:ea typeface="Poppins"/>
                <a:cs typeface="Poppins"/>
                <a:sym typeface="Poppins"/>
              </a:rPr>
              <a:t>Obsevacion </a:t>
            </a:r>
          </a:p>
          <a:p>
            <a:pPr algn="l" marL="656911" indent="-328455" lvl="1">
              <a:lnSpc>
                <a:spcPts val="4259"/>
              </a:lnSpc>
              <a:buFont typeface="Arial"/>
              <a:buChar char="•"/>
            </a:pPr>
            <a:r>
              <a:rPr lang="en-US" sz="3042">
                <a:solidFill>
                  <a:srgbClr val="CE8992"/>
                </a:solidFill>
                <a:latin typeface="Poppins"/>
                <a:ea typeface="Poppins"/>
                <a:cs typeface="Poppins"/>
                <a:sym typeface="Poppins"/>
              </a:rPr>
              <a:t>Entrevista con el dueño de ZEQUITEX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95648" y="5936065"/>
            <a:ext cx="7826800" cy="1542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72"/>
              </a:lnSpc>
            </a:pPr>
            <a:r>
              <a:rPr lang="en-US" sz="4337" b="true">
                <a:solidFill>
                  <a:srgbClr val="CE8992"/>
                </a:solidFill>
                <a:latin typeface="Poppins Bold"/>
                <a:ea typeface="Poppins Bold"/>
                <a:cs typeface="Poppins Bold"/>
                <a:sym typeface="Poppins Bold"/>
              </a:rPr>
              <a:t>TECNICAS E INSTRUMENTOS </a:t>
            </a:r>
          </a:p>
          <a:p>
            <a:pPr algn="l">
              <a:lnSpc>
                <a:spcPts val="6072"/>
              </a:lnSpc>
            </a:pPr>
            <a:r>
              <a:rPr lang="en-US" sz="4337" b="true">
                <a:solidFill>
                  <a:srgbClr val="CE8992"/>
                </a:solidFill>
                <a:latin typeface="Poppins Bold"/>
                <a:ea typeface="Poppins Bold"/>
                <a:cs typeface="Poppins Bold"/>
                <a:sym typeface="Poppins Bold"/>
              </a:rPr>
              <a:t>UTILIZADOS</a:t>
            </a:r>
          </a:p>
        </p:txBody>
      </p:sp>
    </p:spTree>
  </p:cSld>
  <p:clrMapOvr>
    <a:masterClrMapping/>
  </p:clrMapOvr>
  <p:transition spd="slow">
    <p:cover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94959" y="1155802"/>
            <a:ext cx="16793041" cy="2049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42"/>
              </a:lnSpc>
            </a:pPr>
            <a:r>
              <a:rPr lang="en-US" sz="6618" b="true">
                <a:solidFill>
                  <a:srgbClr val="2B4B82"/>
                </a:solidFill>
                <a:latin typeface="Poppins Bold"/>
                <a:ea typeface="Poppins Bold"/>
                <a:cs typeface="Poppins Bold"/>
                <a:sym typeface="Poppins Bold"/>
              </a:rPr>
              <a:t>METODOLOGIA DE DESARROLLO DE SOFTWARE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13653" y="3965635"/>
            <a:ext cx="6385742" cy="4223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4"/>
              </a:lnSpc>
            </a:pPr>
            <a:r>
              <a:rPr lang="en-US" sz="3460">
                <a:solidFill>
                  <a:srgbClr val="2B4B82"/>
                </a:solidFill>
                <a:latin typeface="Poppins"/>
                <a:ea typeface="Poppins"/>
                <a:cs typeface="Poppins"/>
                <a:sym typeface="Poppins"/>
              </a:rPr>
              <a:t>Se desarrollan las siguientes fases:</a:t>
            </a:r>
          </a:p>
          <a:p>
            <a:pPr algn="l" marL="747140" indent="-373570" lvl="1">
              <a:lnSpc>
                <a:spcPts val="4844"/>
              </a:lnSpc>
              <a:buFont typeface="Arial"/>
              <a:buChar char="•"/>
            </a:pPr>
            <a:r>
              <a:rPr lang="en-US" sz="3460">
                <a:solidFill>
                  <a:srgbClr val="2B4B82"/>
                </a:solidFill>
                <a:latin typeface="Poppins"/>
                <a:ea typeface="Poppins"/>
                <a:cs typeface="Poppins"/>
                <a:sym typeface="Poppins"/>
              </a:rPr>
              <a:t>ANÁLISIS</a:t>
            </a:r>
          </a:p>
          <a:p>
            <a:pPr algn="l" marL="747140" indent="-373570" lvl="1">
              <a:lnSpc>
                <a:spcPts val="4844"/>
              </a:lnSpc>
              <a:buFont typeface="Arial"/>
              <a:buChar char="•"/>
            </a:pPr>
            <a:r>
              <a:rPr lang="en-US" sz="3460">
                <a:solidFill>
                  <a:srgbClr val="2B4B82"/>
                </a:solidFill>
                <a:latin typeface="Poppins"/>
                <a:ea typeface="Poppins"/>
                <a:cs typeface="Poppins"/>
                <a:sym typeface="Poppins"/>
              </a:rPr>
              <a:t>DISEÑO</a:t>
            </a:r>
          </a:p>
          <a:p>
            <a:pPr algn="l" marL="747140" indent="-373570" lvl="1">
              <a:lnSpc>
                <a:spcPts val="4844"/>
              </a:lnSpc>
              <a:buFont typeface="Arial"/>
              <a:buChar char="•"/>
            </a:pPr>
            <a:r>
              <a:rPr lang="en-US" sz="3460">
                <a:solidFill>
                  <a:srgbClr val="2B4B82"/>
                </a:solidFill>
                <a:latin typeface="Poppins"/>
                <a:ea typeface="Poppins"/>
                <a:cs typeface="Poppins"/>
                <a:sym typeface="Poppins"/>
              </a:rPr>
              <a:t>DESARROLLO </a:t>
            </a:r>
          </a:p>
          <a:p>
            <a:pPr algn="l" marL="747140" indent="-373570" lvl="1">
              <a:lnSpc>
                <a:spcPts val="4844"/>
              </a:lnSpc>
              <a:buFont typeface="Arial"/>
              <a:buChar char="•"/>
            </a:pPr>
            <a:r>
              <a:rPr lang="en-US" sz="3460">
                <a:solidFill>
                  <a:srgbClr val="2B4B82"/>
                </a:solidFill>
                <a:latin typeface="Poppins"/>
                <a:ea typeface="Poppins"/>
                <a:cs typeface="Poppins"/>
                <a:sym typeface="Poppins"/>
              </a:rPr>
              <a:t>PRUEBAS </a:t>
            </a:r>
          </a:p>
          <a:p>
            <a:pPr algn="l" marL="747140" indent="-373570" lvl="1">
              <a:lnSpc>
                <a:spcPts val="4844"/>
              </a:lnSpc>
              <a:buFont typeface="Arial"/>
              <a:buChar char="•"/>
            </a:pPr>
            <a:r>
              <a:rPr lang="en-US" sz="3460">
                <a:solidFill>
                  <a:srgbClr val="2B4B82"/>
                </a:solidFill>
                <a:latin typeface="Poppins"/>
                <a:ea typeface="Poppins"/>
                <a:cs typeface="Poppins"/>
                <a:sym typeface="Poppins"/>
              </a:rPr>
              <a:t>IMPLEMENTACIÓN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362441" y="-45900"/>
            <a:ext cx="1945812" cy="1945812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6362441" y="54079"/>
            <a:ext cx="1980372" cy="1745854"/>
          </a:xfrm>
          <a:custGeom>
            <a:avLst/>
            <a:gdLst/>
            <a:ahLst/>
            <a:cxnLst/>
            <a:rect r="r" b="b" t="t" l="l"/>
            <a:pathLst>
              <a:path h="1745854" w="1980372">
                <a:moveTo>
                  <a:pt x="0" y="0"/>
                </a:moveTo>
                <a:lnTo>
                  <a:pt x="1980372" y="0"/>
                </a:lnTo>
                <a:lnTo>
                  <a:pt x="1980372" y="1745854"/>
                </a:lnTo>
                <a:lnTo>
                  <a:pt x="0" y="17458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340905" y="3898360"/>
            <a:ext cx="9458676" cy="5351864"/>
          </a:xfrm>
          <a:custGeom>
            <a:avLst/>
            <a:gdLst/>
            <a:ahLst/>
            <a:cxnLst/>
            <a:rect r="r" b="b" t="t" l="l"/>
            <a:pathLst>
              <a:path h="5351864" w="9458676">
                <a:moveTo>
                  <a:pt x="0" y="0"/>
                </a:moveTo>
                <a:lnTo>
                  <a:pt x="9458676" y="0"/>
                </a:lnTo>
                <a:lnTo>
                  <a:pt x="9458676" y="5351863"/>
                </a:lnTo>
                <a:lnTo>
                  <a:pt x="0" y="53518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049" t="-6602" r="-13199" b="-16700"/>
            </a:stretch>
          </a:blipFill>
        </p:spPr>
      </p:sp>
    </p:spTree>
  </p:cSld>
  <p:clrMapOvr>
    <a:masterClrMapping/>
  </p:clrMapOvr>
  <p:transition spd="slow">
    <p:cover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62441" y="-45900"/>
            <a:ext cx="1945812" cy="194581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362441" y="54079"/>
            <a:ext cx="1980372" cy="1745854"/>
          </a:xfrm>
          <a:custGeom>
            <a:avLst/>
            <a:gdLst/>
            <a:ahLst/>
            <a:cxnLst/>
            <a:rect r="r" b="b" t="t" l="l"/>
            <a:pathLst>
              <a:path h="1745854" w="1980372">
                <a:moveTo>
                  <a:pt x="0" y="0"/>
                </a:moveTo>
                <a:lnTo>
                  <a:pt x="1980372" y="0"/>
                </a:lnTo>
                <a:lnTo>
                  <a:pt x="1980372" y="1745854"/>
                </a:lnTo>
                <a:lnTo>
                  <a:pt x="0" y="17458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81612" y="2397749"/>
            <a:ext cx="7494412" cy="3256690"/>
          </a:xfrm>
          <a:custGeom>
            <a:avLst/>
            <a:gdLst/>
            <a:ahLst/>
            <a:cxnLst/>
            <a:rect r="r" b="b" t="t" l="l"/>
            <a:pathLst>
              <a:path h="3256690" w="7494412">
                <a:moveTo>
                  <a:pt x="0" y="0"/>
                </a:moveTo>
                <a:lnTo>
                  <a:pt x="7494412" y="0"/>
                </a:lnTo>
                <a:lnTo>
                  <a:pt x="7494412" y="3256689"/>
                </a:lnTo>
                <a:lnTo>
                  <a:pt x="0" y="32566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43" t="0" r="-2343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812110" y="2397749"/>
            <a:ext cx="7213329" cy="3256690"/>
          </a:xfrm>
          <a:custGeom>
            <a:avLst/>
            <a:gdLst/>
            <a:ahLst/>
            <a:cxnLst/>
            <a:rect r="r" b="b" t="t" l="l"/>
            <a:pathLst>
              <a:path h="3256690" w="7213329">
                <a:moveTo>
                  <a:pt x="0" y="0"/>
                </a:moveTo>
                <a:lnTo>
                  <a:pt x="7213328" y="0"/>
                </a:lnTo>
                <a:lnTo>
                  <a:pt x="7213328" y="3256689"/>
                </a:lnTo>
                <a:lnTo>
                  <a:pt x="0" y="32566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43" t="-15314" r="-6988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812110" y="5924308"/>
            <a:ext cx="7213329" cy="3441540"/>
          </a:xfrm>
          <a:custGeom>
            <a:avLst/>
            <a:gdLst/>
            <a:ahLst/>
            <a:cxnLst/>
            <a:rect r="r" b="b" t="t" l="l"/>
            <a:pathLst>
              <a:path h="3441540" w="7213329">
                <a:moveTo>
                  <a:pt x="0" y="0"/>
                </a:moveTo>
                <a:lnTo>
                  <a:pt x="7213328" y="0"/>
                </a:lnTo>
                <a:lnTo>
                  <a:pt x="7213328" y="3441540"/>
                </a:lnTo>
                <a:lnTo>
                  <a:pt x="0" y="34415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81612" y="5924308"/>
            <a:ext cx="7494412" cy="3441540"/>
          </a:xfrm>
          <a:custGeom>
            <a:avLst/>
            <a:gdLst/>
            <a:ahLst/>
            <a:cxnLst/>
            <a:rect r="r" b="b" t="t" l="l"/>
            <a:pathLst>
              <a:path h="3441540" w="7494412">
                <a:moveTo>
                  <a:pt x="0" y="0"/>
                </a:moveTo>
                <a:lnTo>
                  <a:pt x="7494412" y="0"/>
                </a:lnTo>
                <a:lnTo>
                  <a:pt x="7494412" y="3441540"/>
                </a:lnTo>
                <a:lnTo>
                  <a:pt x="0" y="34415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745" r="0" b="-1745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17709" y="508575"/>
            <a:ext cx="11896751" cy="1358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45"/>
              </a:lnSpc>
            </a:pPr>
            <a:r>
              <a:rPr lang="en-US" sz="8370" b="true">
                <a:solidFill>
                  <a:srgbClr val="94DDDE"/>
                </a:solidFill>
                <a:latin typeface="Poppins Bold"/>
                <a:ea typeface="Poppins Bold"/>
                <a:cs typeface="Poppins Bold"/>
                <a:sym typeface="Poppins Bold"/>
              </a:rPr>
              <a:t>DISEÑO DE LA PÁGINA</a:t>
            </a:r>
          </a:p>
        </p:txBody>
      </p:sp>
    </p:spTree>
  </p:cSld>
  <p:clrMapOvr>
    <a:masterClrMapping/>
  </p:clrMapOvr>
  <p:transition spd="slow">
    <p:cover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62441" y="-45900"/>
            <a:ext cx="1945812" cy="194581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362441" y="54079"/>
            <a:ext cx="1980372" cy="1745854"/>
          </a:xfrm>
          <a:custGeom>
            <a:avLst/>
            <a:gdLst/>
            <a:ahLst/>
            <a:cxnLst/>
            <a:rect r="r" b="b" t="t" l="l"/>
            <a:pathLst>
              <a:path h="1745854" w="1980372">
                <a:moveTo>
                  <a:pt x="0" y="0"/>
                </a:moveTo>
                <a:lnTo>
                  <a:pt x="1980372" y="0"/>
                </a:lnTo>
                <a:lnTo>
                  <a:pt x="1980372" y="1745854"/>
                </a:lnTo>
                <a:lnTo>
                  <a:pt x="0" y="17458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71167" y="3171420"/>
            <a:ext cx="17745666" cy="6086880"/>
          </a:xfrm>
          <a:custGeom>
            <a:avLst/>
            <a:gdLst/>
            <a:ahLst/>
            <a:cxnLst/>
            <a:rect r="r" b="b" t="t" l="l"/>
            <a:pathLst>
              <a:path h="6086880" w="17745666">
                <a:moveTo>
                  <a:pt x="0" y="0"/>
                </a:moveTo>
                <a:lnTo>
                  <a:pt x="17745666" y="0"/>
                </a:lnTo>
                <a:lnTo>
                  <a:pt x="17745666" y="6086880"/>
                </a:lnTo>
                <a:lnTo>
                  <a:pt x="0" y="60868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31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42848" y="234473"/>
            <a:ext cx="11792863" cy="1308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25"/>
              </a:lnSpc>
            </a:pPr>
            <a:r>
              <a:rPr lang="en-US" sz="8104" b="true">
                <a:solidFill>
                  <a:srgbClr val="94DDDE"/>
                </a:solidFill>
                <a:latin typeface="Poppins Bold"/>
                <a:ea typeface="Poppins Bold"/>
                <a:cs typeface="Poppins Bold"/>
                <a:sym typeface="Poppins Bold"/>
              </a:rPr>
              <a:t>ANÁLISIS DEL SISTEMA </a:t>
            </a:r>
          </a:p>
        </p:txBody>
      </p:sp>
    </p:spTree>
  </p:cSld>
  <p:clrMapOvr>
    <a:masterClrMapping/>
  </p:clrMapOvr>
  <p:transition spd="slow">
    <p:cover dir="l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92092" y="1328072"/>
            <a:ext cx="8351908" cy="2336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4"/>
              </a:lnSpc>
            </a:pPr>
            <a:r>
              <a:rPr lang="en-US" sz="7461" b="true">
                <a:solidFill>
                  <a:srgbClr val="94DDDE"/>
                </a:solidFill>
                <a:latin typeface="Poppins Bold"/>
                <a:ea typeface="Poppins Bold"/>
                <a:cs typeface="Poppins Bold"/>
                <a:sym typeface="Poppins Bold"/>
              </a:rPr>
              <a:t>ACCESIBILIDAD DE PAGINA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362441" y="-45900"/>
            <a:ext cx="1945812" cy="1945812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362441" y="54079"/>
            <a:ext cx="1980372" cy="1745854"/>
          </a:xfrm>
          <a:custGeom>
            <a:avLst/>
            <a:gdLst/>
            <a:ahLst/>
            <a:cxnLst/>
            <a:rect r="r" b="b" t="t" l="l"/>
            <a:pathLst>
              <a:path h="1745854" w="1980372">
                <a:moveTo>
                  <a:pt x="0" y="0"/>
                </a:moveTo>
                <a:lnTo>
                  <a:pt x="1980372" y="0"/>
                </a:lnTo>
                <a:lnTo>
                  <a:pt x="1980372" y="1745854"/>
                </a:lnTo>
                <a:lnTo>
                  <a:pt x="0" y="17458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3947513"/>
            <a:ext cx="7134860" cy="4459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63"/>
              </a:lnSpc>
              <a:spcBef>
                <a:spcPct val="0"/>
              </a:spcBef>
            </a:pPr>
            <a:r>
              <a:rPr lang="en-US" sz="3188">
                <a:solidFill>
                  <a:srgbClr val="94DDDE"/>
                </a:solidFill>
                <a:latin typeface="Poppins"/>
                <a:ea typeface="Poppins"/>
                <a:cs typeface="Poppins"/>
                <a:sym typeface="Poppins"/>
              </a:rPr>
              <a:t>El sistema desarrollado se creo con las siguientes características para que sea</a:t>
            </a:r>
          </a:p>
          <a:p>
            <a:pPr algn="l">
              <a:lnSpc>
                <a:spcPts val="4463"/>
              </a:lnSpc>
              <a:spcBef>
                <a:spcPct val="0"/>
              </a:spcBef>
            </a:pPr>
            <a:r>
              <a:rPr lang="en-US" sz="3188">
                <a:solidFill>
                  <a:srgbClr val="94DDDE"/>
                </a:solidFill>
                <a:latin typeface="Poppins"/>
                <a:ea typeface="Poppins"/>
                <a:cs typeface="Poppins"/>
                <a:sym typeface="Poppins"/>
              </a:rPr>
              <a:t>accesible:</a:t>
            </a:r>
          </a:p>
          <a:p>
            <a:pPr algn="l" marL="688336" indent="-344168" lvl="1">
              <a:lnSpc>
                <a:spcPts val="4463"/>
              </a:lnSpc>
              <a:buFont typeface="Arial"/>
              <a:buChar char="•"/>
            </a:pPr>
            <a:r>
              <a:rPr lang="en-US" sz="3188">
                <a:solidFill>
                  <a:srgbClr val="94DDDE"/>
                </a:solidFill>
                <a:latin typeface="Poppins"/>
                <a:ea typeface="Poppins"/>
                <a:cs typeface="Poppins"/>
                <a:sym typeface="Poppins"/>
              </a:rPr>
              <a:t>Perceptible</a:t>
            </a:r>
          </a:p>
          <a:p>
            <a:pPr algn="l" marL="688336" indent="-344168" lvl="1">
              <a:lnSpc>
                <a:spcPts val="4463"/>
              </a:lnSpc>
              <a:buFont typeface="Arial"/>
              <a:buChar char="•"/>
            </a:pPr>
            <a:r>
              <a:rPr lang="en-US" sz="3188">
                <a:solidFill>
                  <a:srgbClr val="94DDDE"/>
                </a:solidFill>
                <a:latin typeface="Poppins"/>
                <a:ea typeface="Poppins"/>
                <a:cs typeface="Poppins"/>
                <a:sym typeface="Poppins"/>
              </a:rPr>
              <a:t>Comprensible</a:t>
            </a:r>
          </a:p>
          <a:p>
            <a:pPr algn="l" marL="688336" indent="-344168" lvl="1">
              <a:lnSpc>
                <a:spcPts val="4463"/>
              </a:lnSpc>
              <a:buFont typeface="Arial"/>
              <a:buChar char="•"/>
            </a:pPr>
            <a:r>
              <a:rPr lang="en-US" sz="3188">
                <a:solidFill>
                  <a:srgbClr val="94DDDE"/>
                </a:solidFill>
                <a:latin typeface="Poppins"/>
                <a:ea typeface="Poppins"/>
                <a:cs typeface="Poppins"/>
                <a:sym typeface="Poppins"/>
              </a:rPr>
              <a:t>Fácil de navegar</a:t>
            </a:r>
          </a:p>
          <a:p>
            <a:pPr algn="l" marL="688336" indent="-344168" lvl="1">
              <a:lnSpc>
                <a:spcPts val="4463"/>
              </a:lnSpc>
              <a:buFont typeface="Arial"/>
              <a:buChar char="•"/>
            </a:pPr>
            <a:r>
              <a:rPr lang="en-US" sz="3188">
                <a:solidFill>
                  <a:srgbClr val="94DDDE"/>
                </a:solidFill>
                <a:latin typeface="Poppins"/>
                <a:ea typeface="Poppins"/>
                <a:cs typeface="Poppins"/>
                <a:sym typeface="Poppins"/>
              </a:rPr>
              <a:t>Facil de interactuar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2300998" y="3067369"/>
            <a:ext cx="6041815" cy="6305499"/>
          </a:xfrm>
          <a:custGeom>
            <a:avLst/>
            <a:gdLst/>
            <a:ahLst/>
            <a:cxnLst/>
            <a:rect r="r" b="b" t="t" l="l"/>
            <a:pathLst>
              <a:path h="6305499" w="6041815">
                <a:moveTo>
                  <a:pt x="0" y="0"/>
                </a:moveTo>
                <a:lnTo>
                  <a:pt x="6041815" y="0"/>
                </a:lnTo>
                <a:lnTo>
                  <a:pt x="6041815" y="6305499"/>
                </a:lnTo>
                <a:lnTo>
                  <a:pt x="0" y="63054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12990" y="1394747"/>
            <a:ext cx="6032021" cy="7119338"/>
          </a:xfrm>
          <a:custGeom>
            <a:avLst/>
            <a:gdLst/>
            <a:ahLst/>
            <a:cxnLst/>
            <a:rect r="r" b="b" t="t" l="l"/>
            <a:pathLst>
              <a:path h="7119338" w="6032021">
                <a:moveTo>
                  <a:pt x="0" y="0"/>
                </a:moveTo>
                <a:lnTo>
                  <a:pt x="6032021" y="0"/>
                </a:lnTo>
                <a:lnTo>
                  <a:pt x="6032021" y="7119339"/>
                </a:lnTo>
                <a:lnTo>
                  <a:pt x="0" y="71193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cover dir="l"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65870" y="1557266"/>
            <a:ext cx="12896564" cy="2687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80"/>
              </a:lnSpc>
            </a:pPr>
            <a:r>
              <a:rPr lang="en-US" sz="8650" b="true">
                <a:solidFill>
                  <a:srgbClr val="F7B4A7"/>
                </a:solidFill>
                <a:latin typeface="Poppins Bold"/>
                <a:ea typeface="Poppins Bold"/>
                <a:cs typeface="Poppins Bold"/>
                <a:sym typeface="Poppins Bold"/>
              </a:rPr>
              <a:t>RESULTADOS ESPERADOS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061114" y="1622038"/>
            <a:ext cx="3662625" cy="5642699"/>
          </a:xfrm>
          <a:custGeom>
            <a:avLst/>
            <a:gdLst/>
            <a:ahLst/>
            <a:cxnLst/>
            <a:rect r="r" b="b" t="t" l="l"/>
            <a:pathLst>
              <a:path h="5642699" w="3662625">
                <a:moveTo>
                  <a:pt x="0" y="0"/>
                </a:moveTo>
                <a:lnTo>
                  <a:pt x="3662625" y="0"/>
                </a:lnTo>
                <a:lnTo>
                  <a:pt x="3662625" y="5642699"/>
                </a:lnTo>
                <a:lnTo>
                  <a:pt x="0" y="5642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362441" y="-45900"/>
            <a:ext cx="1945812" cy="1945812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6362441" y="54079"/>
            <a:ext cx="1980372" cy="1745854"/>
          </a:xfrm>
          <a:custGeom>
            <a:avLst/>
            <a:gdLst/>
            <a:ahLst/>
            <a:cxnLst/>
            <a:rect r="r" b="b" t="t" l="l"/>
            <a:pathLst>
              <a:path h="1745854" w="1980372">
                <a:moveTo>
                  <a:pt x="0" y="0"/>
                </a:moveTo>
                <a:lnTo>
                  <a:pt x="1980372" y="0"/>
                </a:lnTo>
                <a:lnTo>
                  <a:pt x="1980372" y="1745854"/>
                </a:lnTo>
                <a:lnTo>
                  <a:pt x="0" y="17458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45445" y="6036229"/>
            <a:ext cx="9714183" cy="3032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50"/>
              </a:lnSpc>
            </a:pPr>
            <a:r>
              <a:rPr lang="en-US" sz="3464">
                <a:solidFill>
                  <a:srgbClr val="CE8992"/>
                </a:solidFill>
                <a:latin typeface="Poppins"/>
                <a:ea typeface="Poppins"/>
                <a:cs typeface="Poppins"/>
                <a:sym typeface="Poppins"/>
              </a:rPr>
              <a:t>El proyecto busca posicionar a ZEQUITEX S.R.L. en el mercado textil boliviano, permitiéndole competir con el mercado informal mediante productos de calidad y una experiencia de usuario innovadora.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65870" y="4609373"/>
            <a:ext cx="9714183" cy="925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62"/>
              </a:lnSpc>
            </a:pPr>
            <a:r>
              <a:rPr lang="en-US" sz="5187" b="true">
                <a:solidFill>
                  <a:srgbClr val="CE8992"/>
                </a:solidFill>
                <a:latin typeface="Poppins Bold"/>
                <a:ea typeface="Poppins Bold"/>
                <a:cs typeface="Poppins Bold"/>
                <a:sym typeface="Poppins Bold"/>
              </a:rPr>
              <a:t>COMERCIO ELECTRONICO</a:t>
            </a:r>
          </a:p>
        </p:txBody>
      </p:sp>
    </p:spTree>
  </p:cSld>
  <p:clrMapOvr>
    <a:masterClrMapping/>
  </p:clrMapOvr>
  <p:transition spd="slow">
    <p:cover dir="l"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40013" y="1522763"/>
            <a:ext cx="12279814" cy="1561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69"/>
              </a:lnSpc>
            </a:pPr>
            <a:r>
              <a:rPr lang="en-US" b="true" sz="10224">
                <a:solidFill>
                  <a:srgbClr val="31356E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CONCLUSIONES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637412" y="4913921"/>
            <a:ext cx="2896064" cy="1013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1"/>
              </a:lnSpc>
            </a:pPr>
            <a:r>
              <a:rPr lang="en-US" b="true" sz="2894">
                <a:solidFill>
                  <a:srgbClr val="2B4B82"/>
                </a:solidFill>
                <a:latin typeface="Poppins Bold"/>
                <a:ea typeface="Poppins Bold"/>
                <a:cs typeface="Poppins Bold"/>
                <a:sym typeface="Poppins Bold"/>
              </a:rPr>
              <a:t>MODULO DE VENTAS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60629" y="4913921"/>
            <a:ext cx="3173577" cy="1518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1"/>
              </a:lnSpc>
            </a:pPr>
            <a:r>
              <a:rPr lang="en-US" b="true" sz="2894">
                <a:solidFill>
                  <a:srgbClr val="2B4B82"/>
                </a:solidFill>
                <a:latin typeface="Poppins Bold"/>
                <a:ea typeface="Poppins Bold"/>
                <a:cs typeface="Poppins Bold"/>
                <a:sym typeface="Poppins Bold"/>
              </a:rPr>
              <a:t>SISTEMA IMPLENTADO CON EXITO</a:t>
            </a:r>
            <a:r>
              <a:rPr lang="en-US" sz="2894">
                <a:solidFill>
                  <a:srgbClr val="2B4B8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537886" y="4913921"/>
            <a:ext cx="2965689" cy="1013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1"/>
              </a:lnSpc>
            </a:pPr>
            <a:r>
              <a:rPr lang="en-US" b="true" sz="2894">
                <a:solidFill>
                  <a:srgbClr val="2B4B82"/>
                </a:solidFill>
                <a:latin typeface="Poppins Bold"/>
                <a:ea typeface="Poppins Bold"/>
                <a:cs typeface="Poppins Bold"/>
                <a:sym typeface="Poppins Bold"/>
              </a:rPr>
              <a:t>PROMOCION DE SERVICIOS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694916" y="4904396"/>
            <a:ext cx="3232455" cy="1495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51"/>
              </a:lnSpc>
            </a:pPr>
            <a:r>
              <a:rPr lang="en-US" b="true" sz="2822">
                <a:solidFill>
                  <a:srgbClr val="2B4B82"/>
                </a:solidFill>
                <a:latin typeface="Poppins Bold"/>
                <a:ea typeface="Poppins Bold"/>
                <a:cs typeface="Poppins Bold"/>
                <a:sym typeface="Poppins Bold"/>
              </a:rPr>
              <a:t>MEJORAR LA COMPETITIVIDAD DE VENTA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83629" y="3739967"/>
            <a:ext cx="727576" cy="916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8"/>
              </a:lnSpc>
            </a:pPr>
            <a:r>
              <a:rPr lang="en-US" b="true" sz="5305" spc="907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21656" y="3739967"/>
            <a:ext cx="727576" cy="916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8"/>
              </a:lnSpc>
            </a:pPr>
            <a:r>
              <a:rPr lang="en-US" b="true" sz="5305" spc="907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656942" y="3739967"/>
            <a:ext cx="727576" cy="916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8"/>
              </a:lnSpc>
            </a:pPr>
            <a:r>
              <a:rPr lang="en-US" b="true" sz="5305" spc="907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947356" y="3739967"/>
            <a:ext cx="727576" cy="916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8"/>
              </a:lnSpc>
            </a:pPr>
            <a:r>
              <a:rPr lang="en-US" b="true" sz="5305" spc="907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4</a:t>
            </a:r>
          </a:p>
        </p:txBody>
      </p:sp>
      <p:sp>
        <p:nvSpPr>
          <p:cNvPr name="AutoShape 11" id="11"/>
          <p:cNvSpPr/>
          <p:nvPr/>
        </p:nvSpPr>
        <p:spPr>
          <a:xfrm>
            <a:off x="3311205" y="4229086"/>
            <a:ext cx="3192012" cy="0"/>
          </a:xfrm>
          <a:prstGeom prst="line">
            <a:avLst/>
          </a:prstGeom>
          <a:ln cap="flat" w="28575">
            <a:solidFill>
              <a:srgbClr val="2B4B8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7464930" y="4229086"/>
            <a:ext cx="3192012" cy="0"/>
          </a:xfrm>
          <a:prstGeom prst="line">
            <a:avLst/>
          </a:prstGeom>
          <a:ln cap="flat" w="28575">
            <a:solidFill>
              <a:srgbClr val="2B4B8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11609795" y="4229086"/>
            <a:ext cx="3192012" cy="0"/>
          </a:xfrm>
          <a:prstGeom prst="line">
            <a:avLst/>
          </a:prstGeom>
          <a:ln cap="flat" w="28575">
            <a:solidFill>
              <a:srgbClr val="2B4B8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59122" y="7573461"/>
            <a:ext cx="4597438" cy="2842053"/>
          </a:xfrm>
          <a:custGeom>
            <a:avLst/>
            <a:gdLst/>
            <a:ahLst/>
            <a:cxnLst/>
            <a:rect r="r" b="b" t="t" l="l"/>
            <a:pathLst>
              <a:path h="2842053" w="4597438">
                <a:moveTo>
                  <a:pt x="0" y="0"/>
                </a:moveTo>
                <a:lnTo>
                  <a:pt x="4597438" y="0"/>
                </a:lnTo>
                <a:lnTo>
                  <a:pt x="4597438" y="2842053"/>
                </a:lnTo>
                <a:lnTo>
                  <a:pt x="0" y="28420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10800994" y="7573461"/>
            <a:ext cx="2076668" cy="1276207"/>
          </a:xfrm>
          <a:custGeom>
            <a:avLst/>
            <a:gdLst/>
            <a:ahLst/>
            <a:cxnLst/>
            <a:rect r="r" b="b" t="t" l="l"/>
            <a:pathLst>
              <a:path h="1276207" w="2076668">
                <a:moveTo>
                  <a:pt x="2076668" y="0"/>
                </a:moveTo>
                <a:lnTo>
                  <a:pt x="0" y="0"/>
                </a:lnTo>
                <a:lnTo>
                  <a:pt x="0" y="1276207"/>
                </a:lnTo>
                <a:lnTo>
                  <a:pt x="2076668" y="1276207"/>
                </a:lnTo>
                <a:lnTo>
                  <a:pt x="20766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196842" y="7785513"/>
            <a:ext cx="3837986" cy="4114800"/>
          </a:xfrm>
          <a:custGeom>
            <a:avLst/>
            <a:gdLst/>
            <a:ahLst/>
            <a:cxnLst/>
            <a:rect r="r" b="b" t="t" l="l"/>
            <a:pathLst>
              <a:path h="4114800" w="3837986">
                <a:moveTo>
                  <a:pt x="0" y="0"/>
                </a:moveTo>
                <a:lnTo>
                  <a:pt x="3837987" y="0"/>
                </a:lnTo>
                <a:lnTo>
                  <a:pt x="38379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656560" y="7164879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0" y="0"/>
                </a:moveTo>
                <a:lnTo>
                  <a:pt x="5357753" y="0"/>
                </a:lnTo>
                <a:lnTo>
                  <a:pt x="5357753" y="5591583"/>
                </a:lnTo>
                <a:lnTo>
                  <a:pt x="0" y="5591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6362441" y="-45900"/>
            <a:ext cx="1945812" cy="194581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6362441" y="54079"/>
            <a:ext cx="1980372" cy="1745854"/>
          </a:xfrm>
          <a:custGeom>
            <a:avLst/>
            <a:gdLst/>
            <a:ahLst/>
            <a:cxnLst/>
            <a:rect r="r" b="b" t="t" l="l"/>
            <a:pathLst>
              <a:path h="1745854" w="1980372">
                <a:moveTo>
                  <a:pt x="0" y="0"/>
                </a:moveTo>
                <a:lnTo>
                  <a:pt x="1980372" y="0"/>
                </a:lnTo>
                <a:lnTo>
                  <a:pt x="1980372" y="1745854"/>
                </a:lnTo>
                <a:lnTo>
                  <a:pt x="0" y="174585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cover dir="l"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90008" y="1530547"/>
            <a:ext cx="14295755" cy="1561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69"/>
              </a:lnSpc>
            </a:pPr>
            <a:r>
              <a:rPr lang="en-US" b="true" sz="10224">
                <a:solidFill>
                  <a:srgbClr val="31356E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RECOMENDACIONES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637412" y="4913921"/>
            <a:ext cx="2896064" cy="1013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1"/>
              </a:lnSpc>
            </a:pPr>
            <a:r>
              <a:rPr lang="en-US" b="true" sz="2894">
                <a:solidFill>
                  <a:srgbClr val="2B4B82"/>
                </a:solidFill>
                <a:latin typeface="Poppins Bold"/>
                <a:ea typeface="Poppins Bold"/>
                <a:cs typeface="Poppins Bold"/>
                <a:sym typeface="Poppins Bold"/>
              </a:rPr>
              <a:t>CAPACITACION DEL PERSONAL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60629" y="4913921"/>
            <a:ext cx="3173577" cy="1518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1"/>
              </a:lnSpc>
            </a:pPr>
            <a:r>
              <a:rPr lang="en-US" b="true" sz="2894">
                <a:solidFill>
                  <a:srgbClr val="2B4B82"/>
                </a:solidFill>
                <a:latin typeface="Poppins Bold"/>
                <a:ea typeface="Poppins Bold"/>
                <a:cs typeface="Poppins Bold"/>
                <a:sym typeface="Poppins Bold"/>
              </a:rPr>
              <a:t>MONITOREO Y ACTUALIZACION CONSTANTE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537886" y="4913921"/>
            <a:ext cx="2965689" cy="1518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1"/>
              </a:lnSpc>
            </a:pPr>
            <a:r>
              <a:rPr lang="en-US" b="true" sz="2894">
                <a:solidFill>
                  <a:srgbClr val="2B4B82"/>
                </a:solidFill>
                <a:latin typeface="Poppins Bold"/>
                <a:ea typeface="Poppins Bold"/>
                <a:cs typeface="Poppins Bold"/>
                <a:sym typeface="Poppins Bold"/>
              </a:rPr>
              <a:t>FORTALECER ESTRATEGIA DE MARKETING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694916" y="4904396"/>
            <a:ext cx="3232455" cy="1495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51"/>
              </a:lnSpc>
            </a:pPr>
            <a:r>
              <a:rPr lang="en-US" b="true" sz="2822">
                <a:solidFill>
                  <a:srgbClr val="2B4B82"/>
                </a:solidFill>
                <a:latin typeface="Poppins Bold"/>
                <a:ea typeface="Poppins Bold"/>
                <a:cs typeface="Poppins Bold"/>
                <a:sym typeface="Poppins Bold"/>
              </a:rPr>
              <a:t>MEJORAR LA EXPERIENCIA DEL USUARIO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83629" y="3739967"/>
            <a:ext cx="727576" cy="916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8"/>
              </a:lnSpc>
            </a:pPr>
            <a:r>
              <a:rPr lang="en-US" b="true" sz="5305" spc="907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21656" y="3739967"/>
            <a:ext cx="727576" cy="916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8"/>
              </a:lnSpc>
            </a:pPr>
            <a:r>
              <a:rPr lang="en-US" b="true" sz="5305" spc="907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656942" y="3739967"/>
            <a:ext cx="727576" cy="916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8"/>
              </a:lnSpc>
            </a:pPr>
            <a:r>
              <a:rPr lang="en-US" b="true" sz="5305" spc="907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947356" y="3739967"/>
            <a:ext cx="727576" cy="916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8"/>
              </a:lnSpc>
            </a:pPr>
            <a:r>
              <a:rPr lang="en-US" b="true" sz="5305" spc="907">
                <a:solidFill>
                  <a:srgbClr val="2B4B82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4</a:t>
            </a:r>
          </a:p>
        </p:txBody>
      </p:sp>
      <p:sp>
        <p:nvSpPr>
          <p:cNvPr name="AutoShape 11" id="11"/>
          <p:cNvSpPr/>
          <p:nvPr/>
        </p:nvSpPr>
        <p:spPr>
          <a:xfrm>
            <a:off x="3311205" y="4229086"/>
            <a:ext cx="3192012" cy="0"/>
          </a:xfrm>
          <a:prstGeom prst="line">
            <a:avLst/>
          </a:prstGeom>
          <a:ln cap="flat" w="28575">
            <a:solidFill>
              <a:srgbClr val="2B4B8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7464930" y="4229086"/>
            <a:ext cx="3192012" cy="0"/>
          </a:xfrm>
          <a:prstGeom prst="line">
            <a:avLst/>
          </a:prstGeom>
          <a:ln cap="flat" w="28575">
            <a:solidFill>
              <a:srgbClr val="2B4B8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11609795" y="4229086"/>
            <a:ext cx="3192012" cy="0"/>
          </a:xfrm>
          <a:prstGeom prst="line">
            <a:avLst/>
          </a:prstGeom>
          <a:ln cap="flat" w="28575">
            <a:solidFill>
              <a:srgbClr val="2B4B8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59122" y="7573461"/>
            <a:ext cx="4597438" cy="2842053"/>
          </a:xfrm>
          <a:custGeom>
            <a:avLst/>
            <a:gdLst/>
            <a:ahLst/>
            <a:cxnLst/>
            <a:rect r="r" b="b" t="t" l="l"/>
            <a:pathLst>
              <a:path h="2842053" w="4597438">
                <a:moveTo>
                  <a:pt x="0" y="0"/>
                </a:moveTo>
                <a:lnTo>
                  <a:pt x="4597438" y="0"/>
                </a:lnTo>
                <a:lnTo>
                  <a:pt x="4597438" y="2842053"/>
                </a:lnTo>
                <a:lnTo>
                  <a:pt x="0" y="28420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10800994" y="7573461"/>
            <a:ext cx="2076668" cy="1276207"/>
          </a:xfrm>
          <a:custGeom>
            <a:avLst/>
            <a:gdLst/>
            <a:ahLst/>
            <a:cxnLst/>
            <a:rect r="r" b="b" t="t" l="l"/>
            <a:pathLst>
              <a:path h="1276207" w="2076668">
                <a:moveTo>
                  <a:pt x="2076668" y="0"/>
                </a:moveTo>
                <a:lnTo>
                  <a:pt x="0" y="0"/>
                </a:lnTo>
                <a:lnTo>
                  <a:pt x="0" y="1276207"/>
                </a:lnTo>
                <a:lnTo>
                  <a:pt x="2076668" y="1276207"/>
                </a:lnTo>
                <a:lnTo>
                  <a:pt x="20766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196842" y="7785513"/>
            <a:ext cx="3837986" cy="4114800"/>
          </a:xfrm>
          <a:custGeom>
            <a:avLst/>
            <a:gdLst/>
            <a:ahLst/>
            <a:cxnLst/>
            <a:rect r="r" b="b" t="t" l="l"/>
            <a:pathLst>
              <a:path h="4114800" w="3837986">
                <a:moveTo>
                  <a:pt x="0" y="0"/>
                </a:moveTo>
                <a:lnTo>
                  <a:pt x="3837987" y="0"/>
                </a:lnTo>
                <a:lnTo>
                  <a:pt x="38379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656560" y="7164879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0" y="0"/>
                </a:moveTo>
                <a:lnTo>
                  <a:pt x="5357753" y="0"/>
                </a:lnTo>
                <a:lnTo>
                  <a:pt x="5357753" y="5591583"/>
                </a:lnTo>
                <a:lnTo>
                  <a:pt x="0" y="5591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6362441" y="-45900"/>
            <a:ext cx="1945812" cy="194581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6362441" y="54079"/>
            <a:ext cx="1980372" cy="1745854"/>
          </a:xfrm>
          <a:custGeom>
            <a:avLst/>
            <a:gdLst/>
            <a:ahLst/>
            <a:cxnLst/>
            <a:rect r="r" b="b" t="t" l="l"/>
            <a:pathLst>
              <a:path h="1745854" w="1980372">
                <a:moveTo>
                  <a:pt x="0" y="0"/>
                </a:moveTo>
                <a:lnTo>
                  <a:pt x="1980372" y="0"/>
                </a:lnTo>
                <a:lnTo>
                  <a:pt x="1980372" y="1745854"/>
                </a:lnTo>
                <a:lnTo>
                  <a:pt x="0" y="174585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cover dir="l"/>
  </p:transition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8249" y="3629786"/>
            <a:ext cx="10058398" cy="2821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43"/>
              </a:lnSpc>
            </a:pPr>
            <a:r>
              <a:rPr lang="en-US" sz="11003" spc="-121" b="true">
                <a:solidFill>
                  <a:srgbClr val="2B4B82"/>
                </a:solidFill>
                <a:latin typeface="Poppins Bold"/>
                <a:ea typeface="Poppins Bold"/>
                <a:cs typeface="Poppins Bold"/>
                <a:sym typeface="Poppins Bold"/>
              </a:rPr>
              <a:t>GRACIAS POR SU ATENCION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9854137" y="3018272"/>
            <a:ext cx="7411325" cy="4635447"/>
          </a:xfrm>
          <a:custGeom>
            <a:avLst/>
            <a:gdLst/>
            <a:ahLst/>
            <a:cxnLst/>
            <a:rect r="r" b="b" t="t" l="l"/>
            <a:pathLst>
              <a:path h="4635447" w="7411325">
                <a:moveTo>
                  <a:pt x="0" y="0"/>
                </a:moveTo>
                <a:lnTo>
                  <a:pt x="7411325" y="0"/>
                </a:lnTo>
                <a:lnTo>
                  <a:pt x="7411325" y="4635447"/>
                </a:lnTo>
                <a:lnTo>
                  <a:pt x="0" y="4635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65100" y="8613636"/>
            <a:ext cx="4338720" cy="2713672"/>
          </a:xfrm>
          <a:custGeom>
            <a:avLst/>
            <a:gdLst/>
            <a:ahLst/>
            <a:cxnLst/>
            <a:rect r="r" b="b" t="t" l="l"/>
            <a:pathLst>
              <a:path h="2713672" w="4338720">
                <a:moveTo>
                  <a:pt x="0" y="0"/>
                </a:moveTo>
                <a:lnTo>
                  <a:pt x="4338720" y="0"/>
                </a:lnTo>
                <a:lnTo>
                  <a:pt x="4338720" y="2713671"/>
                </a:lnTo>
                <a:lnTo>
                  <a:pt x="0" y="2713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976014" y="7483497"/>
            <a:ext cx="3289448" cy="2057400"/>
          </a:xfrm>
          <a:custGeom>
            <a:avLst/>
            <a:gdLst/>
            <a:ahLst/>
            <a:cxnLst/>
            <a:rect r="r" b="b" t="t" l="l"/>
            <a:pathLst>
              <a:path h="2057400" w="3289448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320348" y="712171"/>
            <a:ext cx="3289448" cy="2057400"/>
          </a:xfrm>
          <a:custGeom>
            <a:avLst/>
            <a:gdLst/>
            <a:ahLst/>
            <a:cxnLst/>
            <a:rect r="r" b="b" t="t" l="l"/>
            <a:pathLst>
              <a:path h="2057400" w="3289448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6362441" y="-45900"/>
            <a:ext cx="1945812" cy="1945812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6362441" y="54079"/>
            <a:ext cx="1980372" cy="1745854"/>
          </a:xfrm>
          <a:custGeom>
            <a:avLst/>
            <a:gdLst/>
            <a:ahLst/>
            <a:cxnLst/>
            <a:rect r="r" b="b" t="t" l="l"/>
            <a:pathLst>
              <a:path h="1745854" w="1980372">
                <a:moveTo>
                  <a:pt x="0" y="0"/>
                </a:moveTo>
                <a:lnTo>
                  <a:pt x="1980372" y="0"/>
                </a:lnTo>
                <a:lnTo>
                  <a:pt x="1980372" y="1745854"/>
                </a:lnTo>
                <a:lnTo>
                  <a:pt x="0" y="17458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cover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818382" y="750421"/>
            <a:ext cx="6428057" cy="1763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118"/>
              </a:lnSpc>
            </a:pPr>
            <a:r>
              <a:rPr lang="en-US" sz="10932" b="true">
                <a:solidFill>
                  <a:srgbClr val="F7B4A7"/>
                </a:solidFill>
                <a:latin typeface="Poppins Bold"/>
                <a:ea typeface="Poppins Bold"/>
                <a:cs typeface="Poppins Bold"/>
                <a:sym typeface="Poppins Bold"/>
              </a:rPr>
              <a:t>INDICE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818382" y="2482609"/>
            <a:ext cx="7309529" cy="6500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12628" indent="-306314" lvl="1">
              <a:lnSpc>
                <a:spcPts val="3972"/>
              </a:lnSpc>
              <a:buFont typeface="Arial"/>
              <a:buChar char="•"/>
            </a:pPr>
            <a:r>
              <a:rPr lang="en-US" sz="2837">
                <a:solidFill>
                  <a:srgbClr val="94DDDE"/>
                </a:solidFill>
                <a:latin typeface="Poppins"/>
                <a:ea typeface="Poppins"/>
                <a:cs typeface="Poppins"/>
                <a:sym typeface="Poppins"/>
              </a:rPr>
              <a:t>Introducción </a:t>
            </a:r>
          </a:p>
          <a:p>
            <a:pPr algn="just" marL="612628" indent="-306314" lvl="1">
              <a:lnSpc>
                <a:spcPts val="3972"/>
              </a:lnSpc>
              <a:buFont typeface="Arial"/>
              <a:buChar char="•"/>
            </a:pPr>
            <a:r>
              <a:rPr lang="en-US" sz="2837">
                <a:solidFill>
                  <a:srgbClr val="94DDDE"/>
                </a:solidFill>
                <a:latin typeface="Poppins"/>
                <a:ea typeface="Poppins"/>
                <a:cs typeface="Poppins"/>
                <a:sym typeface="Poppins"/>
              </a:rPr>
              <a:t>Objetivos </a:t>
            </a:r>
          </a:p>
          <a:p>
            <a:pPr algn="just" marL="612628" indent="-306314" lvl="1">
              <a:lnSpc>
                <a:spcPts val="3972"/>
              </a:lnSpc>
              <a:buFont typeface="Arial"/>
              <a:buChar char="•"/>
            </a:pPr>
            <a:r>
              <a:rPr lang="en-US" sz="2837">
                <a:solidFill>
                  <a:srgbClr val="94DDDE"/>
                </a:solidFill>
                <a:latin typeface="Poppins"/>
                <a:ea typeface="Poppins"/>
                <a:cs typeface="Poppins"/>
                <a:sym typeface="Poppins"/>
              </a:rPr>
              <a:t>Marco teorico </a:t>
            </a:r>
          </a:p>
          <a:p>
            <a:pPr algn="just" marL="612628" indent="-306314" lvl="1">
              <a:lnSpc>
                <a:spcPts val="3972"/>
              </a:lnSpc>
              <a:buFont typeface="Arial"/>
              <a:buChar char="•"/>
            </a:pPr>
            <a:r>
              <a:rPr lang="en-US" sz="2837">
                <a:solidFill>
                  <a:srgbClr val="94DDDE"/>
                </a:solidFill>
                <a:latin typeface="Poppins"/>
                <a:ea typeface="Poppins"/>
                <a:cs typeface="Poppins"/>
                <a:sym typeface="Poppins"/>
              </a:rPr>
              <a:t>Metodologia </a:t>
            </a:r>
          </a:p>
          <a:p>
            <a:pPr algn="just" marL="612628" indent="-306314" lvl="1">
              <a:lnSpc>
                <a:spcPts val="3972"/>
              </a:lnSpc>
              <a:buFont typeface="Arial"/>
              <a:buChar char="•"/>
            </a:pPr>
            <a:r>
              <a:rPr lang="en-US" sz="2837">
                <a:solidFill>
                  <a:srgbClr val="94DDDE"/>
                </a:solidFill>
                <a:latin typeface="Poppins"/>
                <a:ea typeface="Poppins"/>
                <a:cs typeface="Poppins"/>
                <a:sym typeface="Poppins"/>
              </a:rPr>
              <a:t>Metodologia de desarrollo de software</a:t>
            </a:r>
          </a:p>
          <a:p>
            <a:pPr algn="just" marL="612628" indent="-306314" lvl="1">
              <a:lnSpc>
                <a:spcPts val="3972"/>
              </a:lnSpc>
              <a:buFont typeface="Arial"/>
              <a:buChar char="•"/>
            </a:pPr>
            <a:r>
              <a:rPr lang="en-US" sz="2837">
                <a:solidFill>
                  <a:srgbClr val="94DDDE"/>
                </a:solidFill>
                <a:latin typeface="Poppins"/>
                <a:ea typeface="Poppins"/>
                <a:cs typeface="Poppins"/>
                <a:sym typeface="Poppins"/>
              </a:rPr>
              <a:t>Análisis y diseño</a:t>
            </a:r>
          </a:p>
          <a:p>
            <a:pPr algn="just" marL="612628" indent="-306314" lvl="1">
              <a:lnSpc>
                <a:spcPts val="3972"/>
              </a:lnSpc>
              <a:buFont typeface="Arial"/>
              <a:buChar char="•"/>
            </a:pPr>
            <a:r>
              <a:rPr lang="en-US" sz="2837">
                <a:solidFill>
                  <a:srgbClr val="94DDDE"/>
                </a:solidFill>
                <a:latin typeface="Poppins"/>
                <a:ea typeface="Poppins"/>
                <a:cs typeface="Poppins"/>
                <a:sym typeface="Poppins"/>
              </a:rPr>
              <a:t>Funcionalidades del sistema</a:t>
            </a:r>
          </a:p>
          <a:p>
            <a:pPr algn="just" marL="612628" indent="-306314" lvl="1">
              <a:lnSpc>
                <a:spcPts val="3972"/>
              </a:lnSpc>
              <a:buFont typeface="Arial"/>
              <a:buChar char="•"/>
            </a:pPr>
            <a:r>
              <a:rPr lang="en-US" sz="2837">
                <a:solidFill>
                  <a:srgbClr val="94DDDE"/>
                </a:solidFill>
                <a:latin typeface="Poppins"/>
                <a:ea typeface="Poppins"/>
                <a:cs typeface="Poppins"/>
                <a:sym typeface="Poppins"/>
              </a:rPr>
              <a:t>Seguridad del sistema </a:t>
            </a:r>
          </a:p>
          <a:p>
            <a:pPr algn="just" marL="612628" indent="-306314" lvl="1">
              <a:lnSpc>
                <a:spcPts val="3972"/>
              </a:lnSpc>
              <a:buFont typeface="Arial"/>
              <a:buChar char="•"/>
            </a:pPr>
            <a:r>
              <a:rPr lang="en-US" sz="2837">
                <a:solidFill>
                  <a:srgbClr val="94DDDE"/>
                </a:solidFill>
                <a:latin typeface="Poppins"/>
                <a:ea typeface="Poppins"/>
                <a:cs typeface="Poppins"/>
                <a:sym typeface="Poppins"/>
              </a:rPr>
              <a:t>Accesibilidad del sistema </a:t>
            </a:r>
          </a:p>
          <a:p>
            <a:pPr algn="just" marL="612628" indent="-306314" lvl="1">
              <a:lnSpc>
                <a:spcPts val="3972"/>
              </a:lnSpc>
              <a:buFont typeface="Arial"/>
              <a:buChar char="•"/>
            </a:pPr>
            <a:r>
              <a:rPr lang="en-US" sz="2837">
                <a:solidFill>
                  <a:srgbClr val="94DDDE"/>
                </a:solidFill>
                <a:latin typeface="Poppins"/>
                <a:ea typeface="Poppins"/>
                <a:cs typeface="Poppins"/>
                <a:sym typeface="Poppins"/>
              </a:rPr>
              <a:t>Resultados esperados </a:t>
            </a:r>
          </a:p>
          <a:p>
            <a:pPr algn="just" marL="612628" indent="-306314" lvl="1">
              <a:lnSpc>
                <a:spcPts val="3972"/>
              </a:lnSpc>
              <a:buFont typeface="Arial"/>
              <a:buChar char="•"/>
            </a:pPr>
            <a:r>
              <a:rPr lang="en-US" sz="2837">
                <a:solidFill>
                  <a:srgbClr val="94DDDE"/>
                </a:solidFill>
                <a:latin typeface="Poppins"/>
                <a:ea typeface="Poppins"/>
                <a:cs typeface="Poppins"/>
                <a:sym typeface="Poppins"/>
              </a:rPr>
              <a:t>Conclusiones </a:t>
            </a:r>
          </a:p>
          <a:p>
            <a:pPr algn="just" marL="612627" indent="-306314" lvl="1">
              <a:lnSpc>
                <a:spcPts val="3972"/>
              </a:lnSpc>
              <a:buFont typeface="Arial"/>
              <a:buChar char="•"/>
            </a:pPr>
            <a:r>
              <a:rPr lang="en-US" sz="2837">
                <a:solidFill>
                  <a:srgbClr val="94DDDE"/>
                </a:solidFill>
                <a:latin typeface="Poppins"/>
                <a:ea typeface="Poppins"/>
                <a:cs typeface="Poppins"/>
                <a:sym typeface="Poppins"/>
              </a:rPr>
              <a:t>Recomendaciones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09758" y="1684366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6" y="0"/>
                </a:lnTo>
                <a:lnTo>
                  <a:pt x="3874546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380976" y="2475095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5" y="0"/>
                </a:lnTo>
                <a:lnTo>
                  <a:pt x="3874545" y="5122595"/>
                </a:lnTo>
                <a:lnTo>
                  <a:pt x="0" y="5122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495732" y="3214319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5" y="0"/>
                </a:lnTo>
                <a:lnTo>
                  <a:pt x="3874545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6362441" y="-45900"/>
            <a:ext cx="1945812" cy="1945812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6362441" y="54079"/>
            <a:ext cx="1980372" cy="1745854"/>
          </a:xfrm>
          <a:custGeom>
            <a:avLst/>
            <a:gdLst/>
            <a:ahLst/>
            <a:cxnLst/>
            <a:rect r="r" b="b" t="t" l="l"/>
            <a:pathLst>
              <a:path h="1745854" w="1980372">
                <a:moveTo>
                  <a:pt x="0" y="0"/>
                </a:moveTo>
                <a:lnTo>
                  <a:pt x="1980372" y="0"/>
                </a:lnTo>
                <a:lnTo>
                  <a:pt x="1980372" y="1745854"/>
                </a:lnTo>
                <a:lnTo>
                  <a:pt x="0" y="174585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over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4166" y="1285343"/>
            <a:ext cx="11093497" cy="1577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91"/>
              </a:lnSpc>
            </a:pPr>
            <a:r>
              <a:rPr lang="en-US" sz="9825" b="true">
                <a:solidFill>
                  <a:srgbClr val="2B4B82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INTRODUCCIÓN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9727251" y="1905525"/>
            <a:ext cx="4597438" cy="2842053"/>
          </a:xfrm>
          <a:custGeom>
            <a:avLst/>
            <a:gdLst/>
            <a:ahLst/>
            <a:cxnLst/>
            <a:rect r="r" b="b" t="t" l="l"/>
            <a:pathLst>
              <a:path h="2842053" w="4597438">
                <a:moveTo>
                  <a:pt x="0" y="0"/>
                </a:moveTo>
                <a:lnTo>
                  <a:pt x="4597439" y="0"/>
                </a:lnTo>
                <a:lnTo>
                  <a:pt x="4597439" y="2842052"/>
                </a:lnTo>
                <a:lnTo>
                  <a:pt x="0" y="2842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4593" y="4695417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0" y="0"/>
                </a:moveTo>
                <a:lnTo>
                  <a:pt x="5357753" y="0"/>
                </a:lnTo>
                <a:lnTo>
                  <a:pt x="5357753" y="5591583"/>
                </a:lnTo>
                <a:lnTo>
                  <a:pt x="0" y="55915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877119" y="2946114"/>
            <a:ext cx="7700545" cy="1437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17"/>
              </a:lnSpc>
            </a:pPr>
            <a:r>
              <a:rPr lang="en-US" sz="8012" b="true">
                <a:solidFill>
                  <a:srgbClr val="31356E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963235" y="5067300"/>
            <a:ext cx="6813810" cy="4047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277" indent="-313139" lvl="1">
              <a:lnSpc>
                <a:spcPts val="4061"/>
              </a:lnSpc>
              <a:buFont typeface="Arial"/>
              <a:buChar char="•"/>
            </a:pPr>
            <a:r>
              <a:rPr lang="en-US" sz="2900">
                <a:solidFill>
                  <a:srgbClr val="2B4B82"/>
                </a:solidFill>
                <a:latin typeface="Poppins"/>
                <a:ea typeface="Poppins"/>
                <a:cs typeface="Poppins"/>
                <a:sym typeface="Poppins"/>
              </a:rPr>
              <a:t>Falta de crecimiento en la industria textil en Bolivia ademas de la competencia entre productos bolivianos y extranjeros.</a:t>
            </a:r>
          </a:p>
          <a:p>
            <a:pPr algn="l" marL="626277" indent="-313139" lvl="1">
              <a:lnSpc>
                <a:spcPts val="4061"/>
              </a:lnSpc>
              <a:buFont typeface="Arial"/>
              <a:buChar char="•"/>
            </a:pPr>
            <a:r>
              <a:rPr lang="en-US" sz="2900">
                <a:solidFill>
                  <a:srgbClr val="2B4B82"/>
                </a:solidFill>
                <a:latin typeface="Poppins"/>
                <a:ea typeface="Poppins"/>
                <a:cs typeface="Poppins"/>
                <a:sym typeface="Poppins"/>
              </a:rPr>
              <a:t>ZEQUITEX no tenga el ALCANCE necesario para crecer en el mercado textil.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39238" y="465232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6362441" y="-45900"/>
            <a:ext cx="1945812" cy="194581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6362441" y="54079"/>
            <a:ext cx="1980372" cy="1745854"/>
          </a:xfrm>
          <a:custGeom>
            <a:avLst/>
            <a:gdLst/>
            <a:ahLst/>
            <a:cxnLst/>
            <a:rect r="r" b="b" t="t" l="l"/>
            <a:pathLst>
              <a:path h="1745854" w="1980372">
                <a:moveTo>
                  <a:pt x="0" y="0"/>
                </a:moveTo>
                <a:lnTo>
                  <a:pt x="1980372" y="0"/>
                </a:lnTo>
                <a:lnTo>
                  <a:pt x="1980372" y="1745854"/>
                </a:lnTo>
                <a:lnTo>
                  <a:pt x="0" y="17458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cover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379468" y="-191471"/>
            <a:ext cx="5131837" cy="4114800"/>
          </a:xfrm>
          <a:custGeom>
            <a:avLst/>
            <a:gdLst/>
            <a:ahLst/>
            <a:cxnLst/>
            <a:rect r="r" b="b" t="t" l="l"/>
            <a:pathLst>
              <a:path h="4114800" w="5131837">
                <a:moveTo>
                  <a:pt x="0" y="0"/>
                </a:moveTo>
                <a:lnTo>
                  <a:pt x="5131836" y="0"/>
                </a:lnTo>
                <a:lnTo>
                  <a:pt x="51318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2426" y="1490760"/>
            <a:ext cx="10531071" cy="1501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93"/>
              </a:lnSpc>
            </a:pPr>
            <a:r>
              <a:rPr lang="en-US" sz="9327" b="true">
                <a:solidFill>
                  <a:srgbClr val="2B4B82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INTRODUCCIÓN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724552" y="2942955"/>
            <a:ext cx="6654916" cy="2455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94"/>
              </a:lnSpc>
            </a:pPr>
            <a:r>
              <a:rPr lang="en-US" sz="6924" b="true">
                <a:solidFill>
                  <a:srgbClr val="31356E"/>
                </a:solidFill>
                <a:latin typeface="Poppins Bold"/>
                <a:ea typeface="Poppins Bold"/>
                <a:cs typeface="Poppins Bold"/>
                <a:sym typeface="Poppins Bold"/>
              </a:rPr>
              <a:t>SOLUCION AL PROBLEMA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730235" y="5444173"/>
            <a:ext cx="7298465" cy="3271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2084" indent="-336042" lvl="1">
              <a:lnSpc>
                <a:spcPts val="4358"/>
              </a:lnSpc>
              <a:buFont typeface="Arial"/>
              <a:buChar char="•"/>
            </a:pPr>
            <a:r>
              <a:rPr lang="en-US" sz="3112">
                <a:solidFill>
                  <a:srgbClr val="2B4B82"/>
                </a:solidFill>
                <a:latin typeface="Poppins"/>
                <a:ea typeface="Poppins"/>
                <a:cs typeface="Poppins"/>
                <a:sym typeface="Poppins"/>
              </a:rPr>
              <a:t>Sistema web para la modernizacion en la promocion y la venta de servicios  y productos.</a:t>
            </a:r>
          </a:p>
          <a:p>
            <a:pPr algn="l" marL="672084" indent="-336042" lvl="1">
              <a:lnSpc>
                <a:spcPts val="4358"/>
              </a:lnSpc>
              <a:buFont typeface="Arial"/>
              <a:buChar char="•"/>
            </a:pPr>
            <a:r>
              <a:rPr lang="en-US" sz="3112">
                <a:solidFill>
                  <a:srgbClr val="2B4B82"/>
                </a:solidFill>
                <a:latin typeface="Poppins"/>
                <a:ea typeface="Poppins"/>
                <a:cs typeface="Poppins"/>
                <a:sym typeface="Poppins"/>
              </a:rPr>
              <a:t>Facilitar y dinamizar el contacto entre el comprador y la empresa.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39238" y="465232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347464" y="5398453"/>
            <a:ext cx="3837986" cy="4114800"/>
          </a:xfrm>
          <a:custGeom>
            <a:avLst/>
            <a:gdLst/>
            <a:ahLst/>
            <a:cxnLst/>
            <a:rect r="r" b="b" t="t" l="l"/>
            <a:pathLst>
              <a:path h="4114800" w="3837986">
                <a:moveTo>
                  <a:pt x="0" y="0"/>
                </a:moveTo>
                <a:lnTo>
                  <a:pt x="3837987" y="0"/>
                </a:lnTo>
                <a:lnTo>
                  <a:pt x="38379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687357" y="4747577"/>
            <a:ext cx="4830605" cy="3021324"/>
          </a:xfrm>
          <a:custGeom>
            <a:avLst/>
            <a:gdLst/>
            <a:ahLst/>
            <a:cxnLst/>
            <a:rect r="r" b="b" t="t" l="l"/>
            <a:pathLst>
              <a:path h="3021324" w="4830605">
                <a:moveTo>
                  <a:pt x="0" y="0"/>
                </a:moveTo>
                <a:lnTo>
                  <a:pt x="4830605" y="0"/>
                </a:lnTo>
                <a:lnTo>
                  <a:pt x="4830605" y="3021325"/>
                </a:lnTo>
                <a:lnTo>
                  <a:pt x="0" y="30213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6362441" y="-45900"/>
            <a:ext cx="1945812" cy="1945812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6362441" y="54079"/>
            <a:ext cx="1980372" cy="1745854"/>
          </a:xfrm>
          <a:custGeom>
            <a:avLst/>
            <a:gdLst/>
            <a:ahLst/>
            <a:cxnLst/>
            <a:rect r="r" b="b" t="t" l="l"/>
            <a:pathLst>
              <a:path h="1745854" w="1980372">
                <a:moveTo>
                  <a:pt x="0" y="0"/>
                </a:moveTo>
                <a:lnTo>
                  <a:pt x="1980372" y="0"/>
                </a:lnTo>
                <a:lnTo>
                  <a:pt x="1980372" y="1745854"/>
                </a:lnTo>
                <a:lnTo>
                  <a:pt x="0" y="174585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over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37404" y="952500"/>
            <a:ext cx="8771579" cy="1321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40"/>
              </a:lnSpc>
            </a:pPr>
            <a:r>
              <a:rPr lang="en-US" b="true" sz="8200">
                <a:solidFill>
                  <a:srgbClr val="2B4B82"/>
                </a:solidFill>
                <a:latin typeface="Poppins Bold"/>
                <a:ea typeface="Poppins Bold"/>
                <a:cs typeface="Poppins Bold"/>
                <a:sym typeface="Poppins Bold"/>
              </a:rPr>
              <a:t>JUSTIFICACIÓN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874585" y="4352177"/>
            <a:ext cx="2401669" cy="843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400">
                <a:solidFill>
                  <a:srgbClr val="2B4B82"/>
                </a:solidFill>
                <a:latin typeface="Poppins Bold"/>
                <a:ea typeface="Poppins Bold"/>
                <a:cs typeface="Poppins Bold"/>
                <a:sym typeface="Poppins Bold"/>
              </a:rPr>
              <a:t>FOMENTO DEL COMERCIO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505849" y="3922709"/>
            <a:ext cx="2459408" cy="1273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400">
                <a:solidFill>
                  <a:srgbClr val="2B4B82"/>
                </a:solidFill>
                <a:latin typeface="Poppins Bold"/>
                <a:ea typeface="Poppins Bold"/>
                <a:cs typeface="Poppins Bold"/>
                <a:sym typeface="Poppins Bold"/>
              </a:rPr>
              <a:t>EXPANSION DEL ALCANCE DEL MERCADO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269647" y="4100166"/>
            <a:ext cx="2680634" cy="1242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6"/>
              </a:lnSpc>
            </a:pPr>
            <a:r>
              <a:rPr lang="en-US" b="true" sz="2340">
                <a:solidFill>
                  <a:srgbClr val="2B4B82"/>
                </a:solidFill>
                <a:latin typeface="Poppins Bold"/>
                <a:ea typeface="Poppins Bold"/>
                <a:cs typeface="Poppins Bold"/>
                <a:sym typeface="Poppins Bold"/>
              </a:rPr>
              <a:t>MODERNIZACION DE OTRAS EMPRESAS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494767" y="2980755"/>
            <a:ext cx="603369" cy="793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b="true" sz="4400" spc="752">
                <a:solidFill>
                  <a:srgbClr val="2B4B82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926380" y="2980755"/>
            <a:ext cx="603369" cy="793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b="true" sz="4400" spc="752">
                <a:solidFill>
                  <a:srgbClr val="2B4B82"/>
                </a:solidFill>
                <a:latin typeface="Poppins Bold"/>
                <a:ea typeface="Poppins Bold"/>
                <a:cs typeface="Poppins Bold"/>
                <a:sym typeface="Poppins Bold"/>
              </a:rPr>
              <a:t>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189863" y="2980755"/>
            <a:ext cx="603369" cy="793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b="true" sz="4400" spc="752">
                <a:solidFill>
                  <a:srgbClr val="2B4B82"/>
                </a:solidFill>
                <a:latin typeface="Poppins Bold"/>
                <a:ea typeface="Poppins Bold"/>
                <a:cs typeface="Poppins Bold"/>
                <a:sym typeface="Poppins Bold"/>
              </a:rPr>
              <a:t>3</a:t>
            </a:r>
          </a:p>
        </p:txBody>
      </p:sp>
      <p:sp>
        <p:nvSpPr>
          <p:cNvPr name="AutoShape 9" id="9"/>
          <p:cNvSpPr/>
          <p:nvPr/>
        </p:nvSpPr>
        <p:spPr>
          <a:xfrm>
            <a:off x="6098137" y="3415412"/>
            <a:ext cx="2647095" cy="0"/>
          </a:xfrm>
          <a:prstGeom prst="line">
            <a:avLst/>
          </a:prstGeom>
          <a:ln cap="flat" w="28575">
            <a:solidFill>
              <a:srgbClr val="2B4B8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9542768" y="3415412"/>
            <a:ext cx="2647095" cy="0"/>
          </a:xfrm>
          <a:prstGeom prst="line">
            <a:avLst/>
          </a:prstGeom>
          <a:ln cap="flat" w="28575">
            <a:solidFill>
              <a:srgbClr val="2B4B8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16362441" y="-45900"/>
            <a:ext cx="1945812" cy="194581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6362441" y="54079"/>
            <a:ext cx="1980372" cy="1745854"/>
          </a:xfrm>
          <a:custGeom>
            <a:avLst/>
            <a:gdLst/>
            <a:ahLst/>
            <a:cxnLst/>
            <a:rect r="r" b="b" t="t" l="l"/>
            <a:pathLst>
              <a:path h="1745854" w="1980372">
                <a:moveTo>
                  <a:pt x="0" y="0"/>
                </a:moveTo>
                <a:lnTo>
                  <a:pt x="1980372" y="0"/>
                </a:lnTo>
                <a:lnTo>
                  <a:pt x="1980372" y="1745854"/>
                </a:lnTo>
                <a:lnTo>
                  <a:pt x="0" y="17458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567514" y="5632172"/>
            <a:ext cx="2084899" cy="2736742"/>
          </a:xfrm>
          <a:custGeom>
            <a:avLst/>
            <a:gdLst/>
            <a:ahLst/>
            <a:cxnLst/>
            <a:rect r="r" b="b" t="t" l="l"/>
            <a:pathLst>
              <a:path h="2736742" w="2084899">
                <a:moveTo>
                  <a:pt x="0" y="0"/>
                </a:moveTo>
                <a:lnTo>
                  <a:pt x="2084899" y="0"/>
                </a:lnTo>
                <a:lnTo>
                  <a:pt x="2084899" y="2736742"/>
                </a:lnTo>
                <a:lnTo>
                  <a:pt x="0" y="273674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837404" y="5632172"/>
            <a:ext cx="1796298" cy="2736742"/>
          </a:xfrm>
          <a:custGeom>
            <a:avLst/>
            <a:gdLst/>
            <a:ahLst/>
            <a:cxnLst/>
            <a:rect r="r" b="b" t="t" l="l"/>
            <a:pathLst>
              <a:path h="2736742" w="1796298">
                <a:moveTo>
                  <a:pt x="0" y="0"/>
                </a:moveTo>
                <a:lnTo>
                  <a:pt x="1796298" y="0"/>
                </a:lnTo>
                <a:lnTo>
                  <a:pt x="1796298" y="2736742"/>
                </a:lnTo>
                <a:lnTo>
                  <a:pt x="0" y="27367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746222" y="5833027"/>
            <a:ext cx="2658396" cy="2850132"/>
          </a:xfrm>
          <a:custGeom>
            <a:avLst/>
            <a:gdLst/>
            <a:ahLst/>
            <a:cxnLst/>
            <a:rect r="r" b="b" t="t" l="l"/>
            <a:pathLst>
              <a:path h="2850132" w="2658396">
                <a:moveTo>
                  <a:pt x="0" y="0"/>
                </a:moveTo>
                <a:lnTo>
                  <a:pt x="2658395" y="0"/>
                </a:lnTo>
                <a:lnTo>
                  <a:pt x="2658395" y="2850132"/>
                </a:lnTo>
                <a:lnTo>
                  <a:pt x="0" y="28501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cover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54560" y="1833237"/>
            <a:ext cx="4597438" cy="1018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23"/>
              </a:lnSpc>
            </a:pPr>
            <a:r>
              <a:rPr lang="en-US" sz="6269" b="true">
                <a:solidFill>
                  <a:srgbClr val="2B4B82"/>
                </a:solidFill>
                <a:latin typeface="Poppins Bold"/>
                <a:ea typeface="Poppins Bold"/>
                <a:cs typeface="Poppins Bold"/>
                <a:sym typeface="Poppins Bold"/>
              </a:rPr>
              <a:t>OBJETIVOS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84222" y="4227943"/>
            <a:ext cx="7598555" cy="2670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8310" indent="-329155" lvl="1">
              <a:lnSpc>
                <a:spcPts val="4268"/>
              </a:lnSpc>
              <a:buFont typeface="Arial"/>
              <a:buChar char="•"/>
            </a:pPr>
            <a:r>
              <a:rPr lang="en-US" sz="3049">
                <a:solidFill>
                  <a:srgbClr val="2B4B82"/>
                </a:solidFill>
                <a:latin typeface="Poppins"/>
                <a:ea typeface="Poppins"/>
                <a:cs typeface="Poppins"/>
                <a:sym typeface="Poppins"/>
              </a:rPr>
              <a:t>Implementar un sistema web, para vender, promocionar y difundir los productos y servicios textiles en ZEQUITEX .SRL en La Paz - Bolivia.</a:t>
            </a:r>
          </a:p>
          <a:p>
            <a:pPr algn="l">
              <a:lnSpc>
                <a:spcPts val="4268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-963412"/>
            <a:ext cx="4597438" cy="2842053"/>
          </a:xfrm>
          <a:custGeom>
            <a:avLst/>
            <a:gdLst/>
            <a:ahLst/>
            <a:cxnLst/>
            <a:rect r="r" b="b" t="t" l="l"/>
            <a:pathLst>
              <a:path h="2842053" w="4597438">
                <a:moveTo>
                  <a:pt x="0" y="0"/>
                </a:moveTo>
                <a:lnTo>
                  <a:pt x="4597438" y="0"/>
                </a:lnTo>
                <a:lnTo>
                  <a:pt x="4597438" y="2842052"/>
                </a:lnTo>
                <a:lnTo>
                  <a:pt x="0" y="2842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0551837" y="390596"/>
            <a:ext cx="2076668" cy="1276207"/>
          </a:xfrm>
          <a:custGeom>
            <a:avLst/>
            <a:gdLst/>
            <a:ahLst/>
            <a:cxnLst/>
            <a:rect r="r" b="b" t="t" l="l"/>
            <a:pathLst>
              <a:path h="1276207" w="2076668">
                <a:moveTo>
                  <a:pt x="2076668" y="0"/>
                </a:moveTo>
                <a:lnTo>
                  <a:pt x="0" y="0"/>
                </a:lnTo>
                <a:lnTo>
                  <a:pt x="0" y="1276208"/>
                </a:lnTo>
                <a:lnTo>
                  <a:pt x="2076668" y="1276208"/>
                </a:lnTo>
                <a:lnTo>
                  <a:pt x="20766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138681" y="-2447996"/>
            <a:ext cx="3837986" cy="4114800"/>
          </a:xfrm>
          <a:custGeom>
            <a:avLst/>
            <a:gdLst/>
            <a:ahLst/>
            <a:cxnLst/>
            <a:rect r="r" b="b" t="t" l="l"/>
            <a:pathLst>
              <a:path h="4114800" w="3837986">
                <a:moveTo>
                  <a:pt x="0" y="0"/>
                </a:moveTo>
                <a:lnTo>
                  <a:pt x="3837987" y="0"/>
                </a:lnTo>
                <a:lnTo>
                  <a:pt x="38379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994246" y="-3759204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0" y="0"/>
                </a:moveTo>
                <a:lnTo>
                  <a:pt x="5357752" y="0"/>
                </a:lnTo>
                <a:lnTo>
                  <a:pt x="5357752" y="5591583"/>
                </a:lnTo>
                <a:lnTo>
                  <a:pt x="0" y="5591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6362441" y="-45900"/>
            <a:ext cx="1945812" cy="194581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6362441" y="54079"/>
            <a:ext cx="1980372" cy="1745854"/>
          </a:xfrm>
          <a:custGeom>
            <a:avLst/>
            <a:gdLst/>
            <a:ahLst/>
            <a:cxnLst/>
            <a:rect r="r" b="b" t="t" l="l"/>
            <a:pathLst>
              <a:path h="1745854" w="1980372">
                <a:moveTo>
                  <a:pt x="0" y="0"/>
                </a:moveTo>
                <a:lnTo>
                  <a:pt x="1980372" y="0"/>
                </a:lnTo>
                <a:lnTo>
                  <a:pt x="1980372" y="1745854"/>
                </a:lnTo>
                <a:lnTo>
                  <a:pt x="0" y="174585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408505" y="8930330"/>
            <a:ext cx="3289548" cy="3526806"/>
          </a:xfrm>
          <a:custGeom>
            <a:avLst/>
            <a:gdLst/>
            <a:ahLst/>
            <a:cxnLst/>
            <a:rect r="r" b="b" t="t" l="l"/>
            <a:pathLst>
              <a:path h="3526806" w="3289548">
                <a:moveTo>
                  <a:pt x="0" y="0"/>
                </a:moveTo>
                <a:lnTo>
                  <a:pt x="3289548" y="0"/>
                </a:lnTo>
                <a:lnTo>
                  <a:pt x="3289548" y="3526806"/>
                </a:lnTo>
                <a:lnTo>
                  <a:pt x="0" y="35268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380157" y="6898503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0" y="0"/>
                </a:moveTo>
                <a:lnTo>
                  <a:pt x="5357753" y="0"/>
                </a:lnTo>
                <a:lnTo>
                  <a:pt x="5357753" y="5591582"/>
                </a:lnTo>
                <a:lnTo>
                  <a:pt x="0" y="55915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8554532" y="4240628"/>
            <a:ext cx="9733468" cy="5020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0360" indent="-310180" lvl="1">
              <a:lnSpc>
                <a:spcPts val="4022"/>
              </a:lnSpc>
              <a:buFont typeface="Arial"/>
              <a:buChar char="•"/>
            </a:pPr>
            <a:r>
              <a:rPr lang="en-US" sz="2873">
                <a:solidFill>
                  <a:srgbClr val="2B4B82"/>
                </a:solidFill>
                <a:latin typeface="Poppins"/>
                <a:ea typeface="Poppins"/>
                <a:cs typeface="Poppins"/>
                <a:sym typeface="Poppins"/>
              </a:rPr>
              <a:t>Implementar un módulo de ventas para registrar, gestionar y analizar eficientemente todas las transacciones.</a:t>
            </a:r>
          </a:p>
          <a:p>
            <a:pPr algn="l" marL="620360" indent="-310180" lvl="1">
              <a:lnSpc>
                <a:spcPts val="4022"/>
              </a:lnSpc>
              <a:buFont typeface="Arial"/>
              <a:buChar char="•"/>
            </a:pPr>
            <a:r>
              <a:rPr lang="en-US" sz="2873">
                <a:solidFill>
                  <a:srgbClr val="2B4B82"/>
                </a:solidFill>
                <a:latin typeface="Poppins"/>
                <a:ea typeface="Poppins"/>
                <a:cs typeface="Poppins"/>
                <a:sym typeface="Poppins"/>
              </a:rPr>
              <a:t> Crear una sección dedicada a destacar productos y servicios, incluyendo promociones especiales y ofertas.</a:t>
            </a:r>
          </a:p>
          <a:p>
            <a:pPr algn="l" marL="620360" indent="-310180" lvl="1">
              <a:lnSpc>
                <a:spcPts val="4022"/>
              </a:lnSpc>
              <a:buFont typeface="Arial"/>
              <a:buChar char="•"/>
            </a:pPr>
            <a:r>
              <a:rPr lang="en-US" sz="2873">
                <a:solidFill>
                  <a:srgbClr val="2B4B82"/>
                </a:solidFill>
                <a:latin typeface="Poppins"/>
                <a:ea typeface="Poppins"/>
                <a:cs typeface="Poppins"/>
                <a:sym typeface="Poppins"/>
              </a:rPr>
              <a:t> Desarrollar una base de datos accesible para los clientes con información detallada sobre cada producto y servicio ofrecido.</a:t>
            </a:r>
          </a:p>
          <a:p>
            <a:pPr algn="l">
              <a:lnSpc>
                <a:spcPts val="4022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3048550"/>
            <a:ext cx="5623007" cy="925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62"/>
              </a:lnSpc>
            </a:pPr>
            <a:r>
              <a:rPr lang="en-US" sz="5187" b="true">
                <a:solidFill>
                  <a:srgbClr val="31356E"/>
                </a:solidFill>
                <a:latin typeface="Poppins Bold"/>
                <a:ea typeface="Poppins Bold"/>
                <a:cs typeface="Poppins Bold"/>
                <a:sym typeface="Poppins Bold"/>
              </a:rPr>
              <a:t>GENERAL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778668" y="3048550"/>
            <a:ext cx="5623007" cy="925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62"/>
              </a:lnSpc>
            </a:pPr>
            <a:r>
              <a:rPr lang="en-US" sz="5187" b="true">
                <a:solidFill>
                  <a:srgbClr val="31356E"/>
                </a:solidFill>
                <a:latin typeface="Poppins Bold"/>
                <a:ea typeface="Poppins Bold"/>
                <a:cs typeface="Poppins Bold"/>
                <a:sym typeface="Poppins Bold"/>
              </a:rPr>
              <a:t>ESPECIFICO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1765003" y="8930330"/>
            <a:ext cx="4597438" cy="2842053"/>
          </a:xfrm>
          <a:custGeom>
            <a:avLst/>
            <a:gdLst/>
            <a:ahLst/>
            <a:cxnLst/>
            <a:rect r="r" b="b" t="t" l="l"/>
            <a:pathLst>
              <a:path h="2842053" w="4597438">
                <a:moveTo>
                  <a:pt x="0" y="0"/>
                </a:moveTo>
                <a:lnTo>
                  <a:pt x="4597438" y="0"/>
                </a:lnTo>
                <a:lnTo>
                  <a:pt x="4597438" y="2842052"/>
                </a:lnTo>
                <a:lnTo>
                  <a:pt x="0" y="2842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cover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3653" y="914400"/>
            <a:ext cx="10215491" cy="3590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20"/>
              </a:lnSpc>
            </a:pPr>
            <a:r>
              <a:rPr lang="en-US" sz="11517" b="true">
                <a:solidFill>
                  <a:srgbClr val="F7B4A7"/>
                </a:solidFill>
                <a:latin typeface="Poppins Bold"/>
                <a:ea typeface="Poppins Bold"/>
                <a:cs typeface="Poppins Bold"/>
                <a:sym typeface="Poppins Bold"/>
              </a:rPr>
              <a:t>MARCO </a:t>
            </a:r>
          </a:p>
          <a:p>
            <a:pPr algn="l">
              <a:lnSpc>
                <a:spcPts val="13820"/>
              </a:lnSpc>
            </a:pPr>
            <a:r>
              <a:rPr lang="en-US" sz="11517" b="true">
                <a:solidFill>
                  <a:srgbClr val="F7B4A7"/>
                </a:solidFill>
                <a:latin typeface="Poppins Bold"/>
                <a:ea typeface="Poppins Bold"/>
                <a:cs typeface="Poppins Bold"/>
                <a:sym typeface="Poppins Bold"/>
              </a:rPr>
              <a:t>TEORICO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061114" y="1622038"/>
            <a:ext cx="3662625" cy="5642699"/>
          </a:xfrm>
          <a:custGeom>
            <a:avLst/>
            <a:gdLst/>
            <a:ahLst/>
            <a:cxnLst/>
            <a:rect r="r" b="b" t="t" l="l"/>
            <a:pathLst>
              <a:path h="5642699" w="3662625">
                <a:moveTo>
                  <a:pt x="0" y="0"/>
                </a:moveTo>
                <a:lnTo>
                  <a:pt x="3662625" y="0"/>
                </a:lnTo>
                <a:lnTo>
                  <a:pt x="3662625" y="5642699"/>
                </a:lnTo>
                <a:lnTo>
                  <a:pt x="0" y="5642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362441" y="-45900"/>
            <a:ext cx="1945812" cy="1945812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6362441" y="54079"/>
            <a:ext cx="1980372" cy="1745854"/>
          </a:xfrm>
          <a:custGeom>
            <a:avLst/>
            <a:gdLst/>
            <a:ahLst/>
            <a:cxnLst/>
            <a:rect r="r" b="b" t="t" l="l"/>
            <a:pathLst>
              <a:path h="1745854" w="1980372">
                <a:moveTo>
                  <a:pt x="0" y="0"/>
                </a:moveTo>
                <a:lnTo>
                  <a:pt x="1980372" y="0"/>
                </a:lnTo>
                <a:lnTo>
                  <a:pt x="1980372" y="1745854"/>
                </a:lnTo>
                <a:lnTo>
                  <a:pt x="0" y="17458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45445" y="5541769"/>
            <a:ext cx="8265730" cy="2800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2"/>
              </a:lnSpc>
            </a:pPr>
            <a:r>
              <a:rPr lang="en-US" sz="3202">
                <a:solidFill>
                  <a:srgbClr val="CE8992"/>
                </a:solidFill>
                <a:latin typeface="Poppins"/>
                <a:ea typeface="Poppins"/>
                <a:cs typeface="Poppins"/>
                <a:sym typeface="Poppins"/>
              </a:rPr>
              <a:t>Se define el comercio electrónico como todas las transacciones comerciales realizadas a través de Internet. Esto abarca desde la compra y venta de bienes y servicios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45445" y="4532245"/>
            <a:ext cx="9714183" cy="925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62"/>
              </a:lnSpc>
            </a:pPr>
            <a:r>
              <a:rPr lang="en-US" sz="5187" b="true">
                <a:solidFill>
                  <a:srgbClr val="CE8992"/>
                </a:solidFill>
                <a:latin typeface="Poppins Bold"/>
                <a:ea typeface="Poppins Bold"/>
                <a:cs typeface="Poppins Bold"/>
                <a:sym typeface="Poppins Bold"/>
              </a:rPr>
              <a:t>COMERCIO ELECTRONICO</a:t>
            </a:r>
          </a:p>
        </p:txBody>
      </p:sp>
    </p:spTree>
  </p:cSld>
  <p:clrMapOvr>
    <a:masterClrMapping/>
  </p:clrMapOvr>
  <p:transition spd="slow">
    <p:cover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62441" y="-45900"/>
            <a:ext cx="1945812" cy="194581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362441" y="54079"/>
            <a:ext cx="1980372" cy="1745854"/>
          </a:xfrm>
          <a:custGeom>
            <a:avLst/>
            <a:gdLst/>
            <a:ahLst/>
            <a:cxnLst/>
            <a:rect r="r" b="b" t="t" l="l"/>
            <a:pathLst>
              <a:path h="1745854" w="1980372">
                <a:moveTo>
                  <a:pt x="0" y="0"/>
                </a:moveTo>
                <a:lnTo>
                  <a:pt x="1980372" y="0"/>
                </a:lnTo>
                <a:lnTo>
                  <a:pt x="1980372" y="1745854"/>
                </a:lnTo>
                <a:lnTo>
                  <a:pt x="0" y="17458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2281127"/>
            <a:ext cx="2029683" cy="2862373"/>
          </a:xfrm>
          <a:custGeom>
            <a:avLst/>
            <a:gdLst/>
            <a:ahLst/>
            <a:cxnLst/>
            <a:rect r="r" b="b" t="t" l="l"/>
            <a:pathLst>
              <a:path h="2862373" w="2029683">
                <a:moveTo>
                  <a:pt x="0" y="0"/>
                </a:moveTo>
                <a:lnTo>
                  <a:pt x="2029683" y="0"/>
                </a:lnTo>
                <a:lnTo>
                  <a:pt x="2029683" y="2862373"/>
                </a:lnTo>
                <a:lnTo>
                  <a:pt x="0" y="28623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331198" y="2281127"/>
            <a:ext cx="2029378" cy="2862373"/>
          </a:xfrm>
          <a:custGeom>
            <a:avLst/>
            <a:gdLst/>
            <a:ahLst/>
            <a:cxnLst/>
            <a:rect r="r" b="b" t="t" l="l"/>
            <a:pathLst>
              <a:path h="2862373" w="2029378">
                <a:moveTo>
                  <a:pt x="0" y="0"/>
                </a:moveTo>
                <a:lnTo>
                  <a:pt x="2029378" y="0"/>
                </a:lnTo>
                <a:lnTo>
                  <a:pt x="2029378" y="2862373"/>
                </a:lnTo>
                <a:lnTo>
                  <a:pt x="0" y="28623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200121" y="2281127"/>
            <a:ext cx="2862373" cy="2862373"/>
          </a:xfrm>
          <a:custGeom>
            <a:avLst/>
            <a:gdLst/>
            <a:ahLst/>
            <a:cxnLst/>
            <a:rect r="r" b="b" t="t" l="l"/>
            <a:pathLst>
              <a:path h="2862373" w="2862373">
                <a:moveTo>
                  <a:pt x="0" y="0"/>
                </a:moveTo>
                <a:lnTo>
                  <a:pt x="2862373" y="0"/>
                </a:lnTo>
                <a:lnTo>
                  <a:pt x="2862373" y="2862373"/>
                </a:lnTo>
                <a:lnTo>
                  <a:pt x="0" y="286237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062494" y="7536999"/>
            <a:ext cx="3734512" cy="2016637"/>
          </a:xfrm>
          <a:custGeom>
            <a:avLst/>
            <a:gdLst/>
            <a:ahLst/>
            <a:cxnLst/>
            <a:rect r="r" b="b" t="t" l="l"/>
            <a:pathLst>
              <a:path h="2016637" w="3734512">
                <a:moveTo>
                  <a:pt x="0" y="0"/>
                </a:moveTo>
                <a:lnTo>
                  <a:pt x="3734512" y="0"/>
                </a:lnTo>
                <a:lnTo>
                  <a:pt x="3734512" y="2016636"/>
                </a:lnTo>
                <a:lnTo>
                  <a:pt x="0" y="201663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797006" y="7775628"/>
            <a:ext cx="2992704" cy="1539378"/>
          </a:xfrm>
          <a:custGeom>
            <a:avLst/>
            <a:gdLst/>
            <a:ahLst/>
            <a:cxnLst/>
            <a:rect r="r" b="b" t="t" l="l"/>
            <a:pathLst>
              <a:path h="1539378" w="2992704">
                <a:moveTo>
                  <a:pt x="0" y="0"/>
                </a:moveTo>
                <a:lnTo>
                  <a:pt x="2992704" y="0"/>
                </a:lnTo>
                <a:lnTo>
                  <a:pt x="2992704" y="1539378"/>
                </a:lnTo>
                <a:lnTo>
                  <a:pt x="0" y="153937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4789710" y="7099234"/>
            <a:ext cx="2892167" cy="2892167"/>
          </a:xfrm>
          <a:custGeom>
            <a:avLst/>
            <a:gdLst/>
            <a:ahLst/>
            <a:cxnLst/>
            <a:rect r="r" b="b" t="t" l="l"/>
            <a:pathLst>
              <a:path h="2892167" w="2892167">
                <a:moveTo>
                  <a:pt x="0" y="0"/>
                </a:moveTo>
                <a:lnTo>
                  <a:pt x="2892166" y="0"/>
                </a:lnTo>
                <a:lnTo>
                  <a:pt x="2892166" y="2892166"/>
                </a:lnTo>
                <a:lnTo>
                  <a:pt x="0" y="289216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058383" y="575970"/>
            <a:ext cx="11482975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44"/>
              </a:lnSpc>
            </a:pPr>
            <a:r>
              <a:rPr lang="en-US" sz="7620" b="true">
                <a:solidFill>
                  <a:srgbClr val="CE8992"/>
                </a:solidFill>
                <a:latin typeface="Poppins Bold"/>
                <a:ea typeface="Poppins Bold"/>
                <a:cs typeface="Poppins Bold"/>
                <a:sym typeface="Poppins Bold"/>
              </a:rPr>
              <a:t>LENGUAJES UTILIZADOS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07523" y="5203816"/>
            <a:ext cx="7565708" cy="1373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93"/>
              </a:lnSpc>
            </a:pPr>
            <a:r>
              <a:rPr lang="en-US" sz="7638" b="true">
                <a:solidFill>
                  <a:srgbClr val="F7B4A7"/>
                </a:solidFill>
                <a:latin typeface="Poppins Bold"/>
                <a:ea typeface="Poppins Bold"/>
                <a:cs typeface="Poppins Bold"/>
                <a:sym typeface="Poppins Bold"/>
              </a:rPr>
              <a:t>HTML / CSS / JS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311518" y="5810481"/>
            <a:ext cx="9548633" cy="1324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40"/>
              </a:lnSpc>
            </a:pPr>
            <a:r>
              <a:rPr lang="en-US" sz="7314" b="true">
                <a:solidFill>
                  <a:srgbClr val="F7B4A7"/>
                </a:solidFill>
                <a:latin typeface="Poppins Bold"/>
                <a:ea typeface="Poppins Bold"/>
                <a:cs typeface="Poppins Bold"/>
                <a:sym typeface="Poppins Bold"/>
              </a:rPr>
              <a:t>PHP / Mysql / script</a:t>
            </a:r>
          </a:p>
        </p:txBody>
      </p:sp>
    </p:spTree>
  </p:cSld>
  <p:clrMapOvr>
    <a:masterClrMapping/>
  </p:clrMapOvr>
  <p:transition spd="slow">
    <p:cover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B4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7465" y="2988341"/>
            <a:ext cx="11829578" cy="10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84"/>
              </a:lnSpc>
            </a:pPr>
            <a:r>
              <a:rPr lang="en-US" sz="8099" spc="-80" b="true">
                <a:solidFill>
                  <a:srgbClr val="2B4B82"/>
                </a:solidFill>
                <a:latin typeface="Poppins Bold"/>
                <a:ea typeface="Poppins Bold"/>
                <a:cs typeface="Poppins Bold"/>
                <a:sym typeface="Poppins Bold"/>
              </a:rPr>
              <a:t>Seguridad del Sistema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443088" y="-1095217"/>
            <a:ext cx="6414740" cy="6631780"/>
          </a:xfrm>
          <a:custGeom>
            <a:avLst/>
            <a:gdLst/>
            <a:ahLst/>
            <a:cxnLst/>
            <a:rect r="r" b="b" t="t" l="l"/>
            <a:pathLst>
              <a:path h="6631780" w="6414740">
                <a:moveTo>
                  <a:pt x="0" y="0"/>
                </a:moveTo>
                <a:lnTo>
                  <a:pt x="6414740" y="0"/>
                </a:lnTo>
                <a:lnTo>
                  <a:pt x="6414740" y="6631780"/>
                </a:lnTo>
                <a:lnTo>
                  <a:pt x="0" y="6631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919199" y="5972296"/>
            <a:ext cx="4310914" cy="2956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2B4B82"/>
                </a:solidFill>
                <a:latin typeface="Poppins"/>
                <a:ea typeface="Poppins"/>
                <a:cs typeface="Poppins"/>
                <a:sym typeface="Poppins"/>
              </a:rPr>
              <a:t>Debido a que la página esta realizada unicamente para el cliente, la empresa no tendra la preocupación de que el cliente pueda manejar información dentro de la página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97465" y="6157404"/>
            <a:ext cx="4310914" cy="484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9"/>
              </a:lnSpc>
            </a:pPr>
            <a:r>
              <a:rPr lang="en-US" b="true" sz="2685">
                <a:solidFill>
                  <a:srgbClr val="2B4B82"/>
                </a:solidFill>
                <a:latin typeface="Poppins Bold"/>
                <a:ea typeface="Poppins Bold"/>
                <a:cs typeface="Poppins Bold"/>
                <a:sym typeface="Poppins Bold"/>
              </a:rPr>
              <a:t>ENCRIPTACIÓN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13797" y="7062400"/>
            <a:ext cx="4310914" cy="421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9"/>
              </a:lnSpc>
            </a:pPr>
            <a:r>
              <a:rPr lang="en-US" sz="2342">
                <a:solidFill>
                  <a:srgbClr val="2B4B82"/>
                </a:solidFill>
                <a:latin typeface="Poppins"/>
                <a:ea typeface="Poppins"/>
                <a:cs typeface="Poppins"/>
                <a:sym typeface="Poppins"/>
              </a:rPr>
              <a:t>Mediante el método “HASH”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919199" y="5101039"/>
            <a:ext cx="4310914" cy="450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9"/>
              </a:lnSpc>
            </a:pPr>
            <a:r>
              <a:rPr lang="en-US" b="true" sz="2513">
                <a:solidFill>
                  <a:srgbClr val="2B4B82"/>
                </a:solidFill>
                <a:latin typeface="Poppins Bold"/>
                <a:ea typeface="Poppins Bold"/>
                <a:cs typeface="Poppins Bold"/>
                <a:sym typeface="Poppins Bold"/>
              </a:rPr>
              <a:t>CONTROL DE ACCESO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6362441" y="-45900"/>
            <a:ext cx="1945812" cy="194581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6362441" y="54079"/>
            <a:ext cx="1980372" cy="1745854"/>
          </a:xfrm>
          <a:custGeom>
            <a:avLst/>
            <a:gdLst/>
            <a:ahLst/>
            <a:cxnLst/>
            <a:rect r="r" b="b" t="t" l="l"/>
            <a:pathLst>
              <a:path h="1745854" w="1980372">
                <a:moveTo>
                  <a:pt x="0" y="0"/>
                </a:moveTo>
                <a:lnTo>
                  <a:pt x="1980372" y="0"/>
                </a:lnTo>
                <a:lnTo>
                  <a:pt x="1980372" y="1745854"/>
                </a:lnTo>
                <a:lnTo>
                  <a:pt x="0" y="17458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cover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DAGVvSYBn1Q</dc:identifier>
  <dcterms:modified xsi:type="dcterms:W3CDTF">2011-08-01T06:04:30Z</dcterms:modified>
  <cp:revision>1</cp:revision>
  <dc:title>Azul Isométrico Elementos y Maquetas Tecnología en la Educación Presentación de Tecnología</dc:title>
</cp:coreProperties>
</file>