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9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C18AF6-C1FC-45BE-9E82-3FD19A3BB19B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BDA589-0E65-48BE-9CBA-F1FF2FDA5F18}" type="datetimeFigureOut">
              <a:rPr lang="es-MX" smtClean="0"/>
              <a:t>21/01/2020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8000" dirty="0" smtClean="0">
                <a:solidFill>
                  <a:srgbClr val="FFC000"/>
                </a:solidFill>
              </a:rPr>
              <a:t>Desarrollo con HTML5</a:t>
            </a:r>
            <a:endParaRPr lang="es-MX" sz="8000" dirty="0">
              <a:solidFill>
                <a:srgbClr val="FFC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Luis </a:t>
            </a:r>
            <a:r>
              <a:rPr lang="es-MX" sz="2800" dirty="0" err="1" smtClean="0">
                <a:solidFill>
                  <a:schemeClr val="tx1"/>
                </a:solidFill>
              </a:rPr>
              <a:t>Angel</a:t>
            </a:r>
            <a:r>
              <a:rPr lang="es-MX" sz="2800" dirty="0" smtClean="0">
                <a:solidFill>
                  <a:schemeClr val="tx1"/>
                </a:solidFill>
              </a:rPr>
              <a:t> </a:t>
            </a:r>
            <a:r>
              <a:rPr lang="es-MX" sz="2800" dirty="0" err="1" smtClean="0">
                <a:solidFill>
                  <a:schemeClr val="tx1"/>
                </a:solidFill>
              </a:rPr>
              <a:t>Garcia</a:t>
            </a:r>
            <a:r>
              <a:rPr lang="es-MX" sz="2800" dirty="0" smtClean="0">
                <a:solidFill>
                  <a:schemeClr val="tx1"/>
                </a:solidFill>
              </a:rPr>
              <a:t> Cervantes</a:t>
            </a:r>
          </a:p>
        </p:txBody>
      </p:sp>
    </p:spTree>
    <p:extLst>
      <p:ext uri="{BB962C8B-B14F-4D97-AF65-F5344CB8AC3E}">
        <p14:creationId xmlns:p14="http://schemas.microsoft.com/office/powerpoint/2010/main" val="4040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34734"/>
            <a:ext cx="7621200" cy="4788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dirty="0"/>
              <a:t>D</a:t>
            </a:r>
            <a:r>
              <a:rPr lang="es-MX" sz="3200" dirty="0" smtClean="0"/>
              <a:t>efine </a:t>
            </a:r>
            <a:r>
              <a:rPr lang="es-MX" sz="3200" dirty="0"/>
              <a:t>una estructura básica y un código (denominado código HTML) para la definición de contenido de una página web, como texto, </a:t>
            </a:r>
            <a:r>
              <a:rPr lang="es-MX" sz="3200" dirty="0" smtClean="0"/>
              <a:t>imágenes</a:t>
            </a:r>
            <a:r>
              <a:rPr lang="es-MX" sz="3200" dirty="0"/>
              <a:t>, videos, juegos, entre </a:t>
            </a:r>
            <a:r>
              <a:rPr lang="es-MX" sz="3200" dirty="0" smtClean="0"/>
              <a:t>otros.</a:t>
            </a:r>
          </a:p>
          <a:p>
            <a:endParaRPr lang="es-MX" sz="3200" dirty="0"/>
          </a:p>
          <a:p>
            <a:pPr marL="0" indent="0">
              <a:buNone/>
            </a:pPr>
            <a:r>
              <a:rPr lang="es-MX" sz="3200" dirty="0" smtClean="0"/>
              <a:t>Se considera el lenguaje web más importante siendo su invención crucial en la aparición, desarrollo y expansión de la </a:t>
            </a:r>
            <a:r>
              <a:rPr lang="es-MX" sz="3200" dirty="0" err="1" smtClean="0"/>
              <a:t>World</a:t>
            </a:r>
            <a:r>
              <a:rPr lang="es-MX" sz="3200" dirty="0" smtClean="0"/>
              <a:t> Wide Web. 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80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1660"/>
            <a:ext cx="7621200" cy="3434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dirty="0" smtClean="0"/>
              <a:t>Es </a:t>
            </a:r>
            <a:r>
              <a:rPr lang="es-MX" sz="3200" dirty="0"/>
              <a:t>el estándar que se ha impuesto en la visualización de páginas web y es el que todos los navegadores actuales han </a:t>
            </a:r>
            <a:r>
              <a:rPr lang="es-MX" sz="3200" dirty="0" smtClean="0"/>
              <a:t>adoptado.</a:t>
            </a:r>
          </a:p>
          <a:p>
            <a:endParaRPr lang="es-MX" sz="3200" dirty="0"/>
          </a:p>
          <a:p>
            <a:pPr marL="0" indent="0">
              <a:buNone/>
            </a:pPr>
            <a:r>
              <a:rPr lang="es-MX" sz="3200" dirty="0" smtClean="0"/>
              <a:t>Basa su filosofía de desarrollo en la diferenciación.</a:t>
            </a:r>
          </a:p>
        </p:txBody>
      </p:sp>
    </p:spTree>
    <p:extLst>
      <p:ext uri="{BB962C8B-B14F-4D97-AF65-F5344CB8AC3E}">
        <p14:creationId xmlns:p14="http://schemas.microsoft.com/office/powerpoint/2010/main" val="4074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17694"/>
            <a:ext cx="7621200" cy="2822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dirty="0" smtClean="0"/>
              <a:t>Para añadir un elemento externo a la página (imagen, vídeo, script, entre otros.), este no se incrusta directamente en el código de la página, sino que se hace una referencia a la ubicación de dicho elemento mediante texto.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6194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0868"/>
            <a:ext cx="7621200" cy="2376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dirty="0" smtClean="0"/>
              <a:t>De este modo, la página web contiene solamente texto mientras que recae en el navegador web (interpretador del código) la tarea de unir todos los elementos y visualizar la página final.</a:t>
            </a:r>
          </a:p>
        </p:txBody>
      </p:sp>
    </p:spTree>
    <p:extLst>
      <p:ext uri="{BB962C8B-B14F-4D97-AF65-F5344CB8AC3E}">
        <p14:creationId xmlns:p14="http://schemas.microsoft.com/office/powerpoint/2010/main" val="16290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97714"/>
            <a:ext cx="7621200" cy="2462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200" dirty="0" smtClean="0"/>
              <a:t>Al ser un estándar, HTML busca ser un lenguaje que permita que cualquier página web, pueda ser interpretada de la misma forma por cualquier navegador web actualizado.</a:t>
            </a:r>
          </a:p>
        </p:txBody>
      </p:sp>
    </p:spTree>
    <p:extLst>
      <p:ext uri="{BB962C8B-B14F-4D97-AF65-F5344CB8AC3E}">
        <p14:creationId xmlns:p14="http://schemas.microsoft.com/office/powerpoint/2010/main" val="17691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14500"/>
            <a:ext cx="7620000" cy="3629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HTML utiliza etiquetas o marcas, que consisten en breves instrucciones de comienzo y final, mediante las cuales se determina la forma en la que debe aparecer en su navegador el texto, así como también las imágenes y los demás elementos, en la pantalla del ordenador.</a:t>
            </a:r>
          </a:p>
        </p:txBody>
      </p:sp>
    </p:spTree>
    <p:extLst>
      <p:ext uri="{BB962C8B-B14F-4D97-AF65-F5344CB8AC3E}">
        <p14:creationId xmlns:p14="http://schemas.microsoft.com/office/powerpoint/2010/main" val="27914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32248"/>
            <a:ext cx="7620000" cy="3773016"/>
          </a:xfrm>
        </p:spPr>
        <p:txBody>
          <a:bodyPr>
            <a:normAutofit lnSpcReduction="10000"/>
          </a:bodyPr>
          <a:lstStyle/>
          <a:p>
            <a:r>
              <a:rPr lang="es-MX" sz="3200" dirty="0" smtClean="0"/>
              <a:t>Elemento </a:t>
            </a:r>
            <a:r>
              <a:rPr lang="es-MX" sz="3200" dirty="0"/>
              <a:t>raíz</a:t>
            </a:r>
          </a:p>
          <a:p>
            <a:r>
              <a:rPr lang="es-MX" sz="3200" dirty="0" smtClean="0"/>
              <a:t>Elementos </a:t>
            </a:r>
            <a:r>
              <a:rPr lang="es-MX" sz="3200" dirty="0"/>
              <a:t>de metadatos</a:t>
            </a:r>
          </a:p>
          <a:p>
            <a:r>
              <a:rPr lang="es-MX" sz="3200" dirty="0" smtClean="0"/>
              <a:t>Elementos </a:t>
            </a:r>
            <a:r>
              <a:rPr lang="es-MX" sz="3200" dirty="0"/>
              <a:t>de contenido raíz</a:t>
            </a:r>
          </a:p>
          <a:p>
            <a:r>
              <a:rPr lang="es-MX" sz="3200" dirty="0" smtClean="0"/>
              <a:t>Elementos </a:t>
            </a:r>
            <a:r>
              <a:rPr lang="es-MX" sz="3200" dirty="0"/>
              <a:t>de sección</a:t>
            </a:r>
          </a:p>
          <a:p>
            <a:r>
              <a:rPr lang="es-MX" sz="3200" dirty="0" smtClean="0"/>
              <a:t>Elementos </a:t>
            </a:r>
            <a:r>
              <a:rPr lang="es-MX" sz="3200" dirty="0"/>
              <a:t>de bloque de texto</a:t>
            </a:r>
          </a:p>
          <a:p>
            <a:r>
              <a:rPr lang="es-MX" sz="3200" dirty="0" smtClean="0"/>
              <a:t>Elementos </a:t>
            </a:r>
            <a:r>
              <a:rPr lang="es-MX" sz="3200" dirty="0"/>
              <a:t>de texto en línea</a:t>
            </a:r>
          </a:p>
          <a:p>
            <a:r>
              <a:rPr lang="es-MX" sz="3200" dirty="0" smtClean="0"/>
              <a:t>Elementos </a:t>
            </a:r>
            <a:r>
              <a:rPr lang="es-MX" sz="3200" dirty="0"/>
              <a:t>de contenido </a:t>
            </a:r>
            <a:r>
              <a:rPr lang="es-MX" sz="3200" dirty="0" smtClean="0"/>
              <a:t>multimedia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32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28700"/>
            <a:ext cx="7620000" cy="4800600"/>
          </a:xfrm>
        </p:spPr>
        <p:txBody>
          <a:bodyPr/>
          <a:lstStyle/>
          <a:p>
            <a:r>
              <a:rPr lang="es-MX" sz="3200" dirty="0"/>
              <a:t>Elementos de contenido incrustado</a:t>
            </a:r>
          </a:p>
          <a:p>
            <a:r>
              <a:rPr lang="es-MX" sz="3200" dirty="0"/>
              <a:t>Elementos de scripts</a:t>
            </a:r>
          </a:p>
          <a:p>
            <a:r>
              <a:rPr lang="es-MX" sz="3200" dirty="0"/>
              <a:t>Elementos de edición</a:t>
            </a:r>
          </a:p>
          <a:p>
            <a:r>
              <a:rPr lang="es-MX" sz="3200" dirty="0"/>
              <a:t>Elementos de tablas</a:t>
            </a:r>
          </a:p>
          <a:p>
            <a:r>
              <a:rPr lang="es-MX" sz="3200" dirty="0"/>
              <a:t>Elementos de formularios</a:t>
            </a:r>
          </a:p>
          <a:p>
            <a:r>
              <a:rPr lang="es-MX" sz="3200" dirty="0"/>
              <a:t>Elementos interactivos</a:t>
            </a:r>
          </a:p>
          <a:p>
            <a:r>
              <a:rPr lang="es-MX" sz="3200" dirty="0"/>
              <a:t>Elementos de Web </a:t>
            </a:r>
            <a:r>
              <a:rPr lang="es-MX" sz="3200" dirty="0" err="1"/>
              <a:t>Components</a:t>
            </a:r>
            <a:endParaRPr lang="es-MX" sz="3200" dirty="0"/>
          </a:p>
          <a:p>
            <a:r>
              <a:rPr lang="es-MX" sz="3200" dirty="0"/>
              <a:t>Elementos obsoletos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2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24844"/>
            <a:ext cx="7620000" cy="280831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Toda etiqueta se identifica porque está encerrada entre los signos menor que y mayor que (&lt;&gt;), y algunas tienen atributos que pueden tomar algún valor. En general las etiquetas se aplicarán de dos formas especiales</a:t>
            </a:r>
            <a:r>
              <a:rPr lang="es-MX" sz="3200" dirty="0" smtClean="0"/>
              <a:t>: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272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26468"/>
            <a:ext cx="7620000" cy="4205064"/>
          </a:xfrm>
        </p:spPr>
        <p:txBody>
          <a:bodyPr>
            <a:normAutofit/>
          </a:bodyPr>
          <a:lstStyle/>
          <a:p>
            <a:r>
              <a:rPr lang="es-MX" sz="3200" dirty="0" smtClean="0"/>
              <a:t>Se </a:t>
            </a:r>
            <a:r>
              <a:rPr lang="es-MX" sz="3200" dirty="0"/>
              <a:t>abren y se cierran, como por ejemplo: &lt;b&gt;negrita&lt;/b&gt;, que se vería en su navegador web como negrita.</a:t>
            </a:r>
          </a:p>
          <a:p>
            <a:r>
              <a:rPr lang="es-MX" sz="3200" dirty="0"/>
              <a:t>No pueden abrirse y cerrarse, como &lt;</a:t>
            </a:r>
            <a:r>
              <a:rPr lang="es-MX" sz="3200" dirty="0" err="1"/>
              <a:t>hr</a:t>
            </a:r>
            <a:r>
              <a:rPr lang="es-MX" sz="3200" dirty="0"/>
              <a:t> /&gt;, que se vería en su navegador web como una línea horizontal.</a:t>
            </a:r>
          </a:p>
          <a:p>
            <a:r>
              <a:rPr lang="es-MX" sz="3200" dirty="0"/>
              <a:t>Otras que pueden abrirse y cerrarse, como por ejemplo &lt;p</a:t>
            </a:r>
            <a:r>
              <a:rPr lang="es-MX" sz="3200" dirty="0" smtClean="0"/>
              <a:t>&gt;.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877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204" y="332656"/>
            <a:ext cx="7621200" cy="1143000"/>
          </a:xfrm>
        </p:spPr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200" y="1844824"/>
            <a:ext cx="7621200" cy="40324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MX" sz="3200" dirty="0" smtClean="0"/>
              <a:t>HTML5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3200" dirty="0" smtClean="0"/>
              <a:t>Lenguaje HTML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3200" dirty="0" smtClean="0"/>
              <a:t>Lenguaje CSS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3200" dirty="0" smtClean="0"/>
              <a:t>Lenguaje JavaScript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3200" dirty="0" smtClean="0"/>
              <a:t>Formularios (combinación de los tres lenguajes)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3200" dirty="0" smtClean="0"/>
              <a:t>API Geolocalización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8602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644"/>
            <a:ext cx="7620000" cy="63727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s-MX" sz="3200" dirty="0"/>
              <a:t>Las etiquetas básicas o mínimas son</a:t>
            </a:r>
            <a:r>
              <a:rPr lang="es-MX" sz="3200" dirty="0" smtClean="0"/>
              <a:t>:</a:t>
            </a:r>
          </a:p>
          <a:p>
            <a:pPr marL="114300" indent="0">
              <a:buNone/>
            </a:pPr>
            <a:endParaRPr lang="es-MX" sz="3200" dirty="0"/>
          </a:p>
          <a:p>
            <a:pPr marL="114300" indent="0">
              <a:buNone/>
            </a:pPr>
            <a:r>
              <a:rPr lang="es-MX" sz="2800" dirty="0"/>
              <a:t>&lt;!DOCTYPE HTML&gt;</a:t>
            </a:r>
          </a:p>
          <a:p>
            <a:pPr marL="114300" indent="0">
              <a:buNone/>
            </a:pPr>
            <a:r>
              <a:rPr lang="es-MX" sz="2800" dirty="0"/>
              <a:t>&lt;</a:t>
            </a:r>
            <a:r>
              <a:rPr lang="es-MX" sz="2800" dirty="0" err="1"/>
              <a:t>html</a:t>
            </a:r>
            <a:r>
              <a:rPr lang="es-MX" sz="2800" dirty="0"/>
              <a:t>&gt;</a:t>
            </a:r>
          </a:p>
          <a:p>
            <a:pPr marL="114300" indent="0">
              <a:buNone/>
            </a:pPr>
            <a:r>
              <a:rPr lang="es-MX" sz="2800" dirty="0"/>
              <a:t>  &lt;head&gt;</a:t>
            </a:r>
          </a:p>
          <a:p>
            <a:pPr marL="114300" indent="0">
              <a:buNone/>
            </a:pPr>
            <a:r>
              <a:rPr lang="es-MX" sz="2800" dirty="0"/>
              <a:t>    &lt;meta </a:t>
            </a:r>
            <a:r>
              <a:rPr lang="es-MX" sz="2800" dirty="0" err="1"/>
              <a:t>charset</a:t>
            </a:r>
            <a:r>
              <a:rPr lang="es-MX" sz="2800" dirty="0"/>
              <a:t>="utf-8" /&gt;</a:t>
            </a:r>
          </a:p>
          <a:p>
            <a:pPr marL="114300" indent="0">
              <a:buNone/>
            </a:pPr>
            <a:r>
              <a:rPr lang="es-MX" sz="2800" dirty="0"/>
              <a:t>    &lt;</a:t>
            </a:r>
            <a:r>
              <a:rPr lang="es-MX" sz="2800" dirty="0" err="1"/>
              <a:t>title</a:t>
            </a:r>
            <a:r>
              <a:rPr lang="es-MX" sz="2800" dirty="0"/>
              <a:t>&gt;Ejemplo1&lt;/</a:t>
            </a:r>
            <a:r>
              <a:rPr lang="es-MX" sz="2800" dirty="0" err="1"/>
              <a:t>title</a:t>
            </a:r>
            <a:r>
              <a:rPr lang="es-MX" sz="2800" dirty="0"/>
              <a:t>&gt;</a:t>
            </a:r>
          </a:p>
          <a:p>
            <a:pPr marL="114300" indent="0">
              <a:buNone/>
            </a:pPr>
            <a:r>
              <a:rPr lang="es-MX" sz="2800" dirty="0"/>
              <a:t>  &lt;/head&gt;</a:t>
            </a:r>
          </a:p>
          <a:p>
            <a:pPr marL="114300" indent="0">
              <a:buNone/>
            </a:pPr>
            <a:r>
              <a:rPr lang="es-MX" sz="2800" dirty="0"/>
              <a:t>  &lt;</a:t>
            </a:r>
            <a:r>
              <a:rPr lang="es-MX" sz="2800" dirty="0" err="1"/>
              <a:t>body</a:t>
            </a:r>
            <a:r>
              <a:rPr lang="es-MX" sz="2800" dirty="0"/>
              <a:t>&gt;</a:t>
            </a:r>
          </a:p>
          <a:p>
            <a:pPr marL="114300" indent="0">
              <a:buNone/>
            </a:pPr>
            <a:r>
              <a:rPr lang="es-MX" sz="2800" dirty="0" smtClean="0"/>
              <a:t>  &lt;/</a:t>
            </a:r>
            <a:r>
              <a:rPr lang="es-MX" sz="2800" dirty="0" err="1"/>
              <a:t>body</a:t>
            </a:r>
            <a:r>
              <a:rPr lang="es-MX" sz="2800" dirty="0"/>
              <a:t>&gt;</a:t>
            </a:r>
          </a:p>
          <a:p>
            <a:pPr marL="114300" indent="0">
              <a:buNone/>
            </a:pPr>
            <a:r>
              <a:rPr lang="es-MX" sz="2800" dirty="0"/>
              <a:t>&lt;/</a:t>
            </a:r>
            <a:r>
              <a:rPr lang="es-MX" sz="2800" dirty="0" err="1"/>
              <a:t>html</a:t>
            </a:r>
            <a:r>
              <a:rPr lang="es-MX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3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CSS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2108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 err="1"/>
              <a:t>Cascading</a:t>
            </a:r>
            <a:r>
              <a:rPr lang="es-MX" sz="3200" dirty="0"/>
              <a:t> Style </a:t>
            </a:r>
            <a:r>
              <a:rPr lang="es-MX" sz="3200" dirty="0" err="1" smtClean="0"/>
              <a:t>Sheets</a:t>
            </a:r>
            <a:r>
              <a:rPr lang="es-MX" sz="3200" dirty="0"/>
              <a:t>, es un lenguaje de diseño gráfico para definir y crear la presentación de un documento estructurado escrito en un lenguaje de marcado</a:t>
            </a:r>
            <a:r>
              <a:rPr lang="es-MX" sz="3200" dirty="0" smtClean="0"/>
              <a:t>.</a:t>
            </a:r>
          </a:p>
          <a:p>
            <a:endParaRPr lang="es-MX" sz="3200" dirty="0"/>
          </a:p>
          <a:p>
            <a:pPr marL="114300" indent="0">
              <a:buNone/>
            </a:pPr>
            <a:r>
              <a:rPr lang="es-MX" sz="3200" dirty="0"/>
              <a:t>Es muy usado para establecer el diseño visual de los documentos web, e interfaces de usuario escritas en </a:t>
            </a:r>
            <a:r>
              <a:rPr lang="es-MX" sz="3200" dirty="0" smtClean="0"/>
              <a:t>HTML.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4297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302433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s-MX" sz="3200" dirty="0"/>
              <a:t>CSS está diseñado principalmente para marcar la separación del contenido del documento y la forma de presentación de este, características tales como las capas o </a:t>
            </a:r>
            <a:r>
              <a:rPr lang="es-MX" sz="3200" dirty="0" err="1"/>
              <a:t>layouts</a:t>
            </a:r>
            <a:r>
              <a:rPr lang="es-MX" sz="3200" dirty="0"/>
              <a:t>, los colores y las fuentes</a:t>
            </a:r>
            <a:r>
              <a:rPr lang="es-MX" sz="3200" dirty="0" smtClean="0"/>
              <a:t>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850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10544"/>
            <a:ext cx="7620000" cy="283691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P</a:t>
            </a:r>
            <a:r>
              <a:rPr lang="es-MX" sz="3200" dirty="0" smtClean="0"/>
              <a:t>ermitir </a:t>
            </a:r>
            <a:r>
              <a:rPr lang="es-MX" sz="3200" dirty="0"/>
              <a:t>que varios documentos HTML compartan un mismo estilo usando una sola hoja de estilos separada en un archivo .</a:t>
            </a:r>
            <a:r>
              <a:rPr lang="es-MX" sz="3200" dirty="0" err="1"/>
              <a:t>css</a:t>
            </a:r>
            <a:r>
              <a:rPr lang="es-MX" sz="3200" dirty="0"/>
              <a:t>, y reducir la complejidad y la repetición de código en la estructura del documento.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73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64854"/>
            <a:ext cx="7620000" cy="232829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Esta separación busca mejorar la accesibilidad del documento, proveer más flexibilidad y control en la especificación de características </a:t>
            </a:r>
            <a:r>
              <a:rPr lang="es-MX" sz="3200" dirty="0" smtClean="0"/>
              <a:t>presentaciones.</a:t>
            </a:r>
          </a:p>
          <a:p>
            <a:pPr marL="114300" indent="0">
              <a:buNone/>
            </a:pPr>
            <a:endParaRPr lang="es-MX" sz="3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089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3200" dirty="0"/>
              <a:t>Permitir que varios documentos HTML compartan un mismo estilo usando una sola hoja de estilos separada en un </a:t>
            </a:r>
            <a:r>
              <a:rPr lang="es-MX" sz="3200" dirty="0" smtClean="0"/>
              <a:t>solo archivo</a:t>
            </a:r>
            <a:endParaRPr lang="es-MX" dirty="0" smtClean="0"/>
          </a:p>
          <a:p>
            <a:pPr marL="114300" indent="0">
              <a:buNone/>
            </a:pPr>
            <a:endParaRPr lang="es-MX" sz="3200" dirty="0"/>
          </a:p>
          <a:p>
            <a:pPr marL="114300" indent="0">
              <a:buNone/>
            </a:pPr>
            <a:r>
              <a:rPr lang="es-MX" sz="3200" dirty="0" smtClean="0"/>
              <a:t>Reducir </a:t>
            </a:r>
            <a:r>
              <a:rPr lang="es-MX" sz="3200" dirty="0"/>
              <a:t>la complejidad y la repetición de código en la estructura del documento.</a:t>
            </a:r>
          </a:p>
        </p:txBody>
      </p:sp>
    </p:spTree>
    <p:extLst>
      <p:ext uri="{BB962C8B-B14F-4D97-AF65-F5344CB8AC3E}">
        <p14:creationId xmlns:p14="http://schemas.microsoft.com/office/powerpoint/2010/main" val="242056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62572"/>
            <a:ext cx="7620000" cy="23328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La especificación CSS describe un esquema prioritario para determinar qué reglas de estilo se aplican si más de una regla coincide para un elemento en particular. </a:t>
            </a:r>
          </a:p>
        </p:txBody>
      </p:sp>
    </p:spTree>
    <p:extLst>
      <p:ext uri="{BB962C8B-B14F-4D97-AF65-F5344CB8AC3E}">
        <p14:creationId xmlns:p14="http://schemas.microsoft.com/office/powerpoint/2010/main" val="9703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62572"/>
            <a:ext cx="7620000" cy="23328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Estas reglas son aplicadas con un sistema llamado de cascada, de modo que las prioridades son calculadas y asignadas a las reglas, así que los resultados son predecibles</a:t>
            </a:r>
            <a:r>
              <a:rPr lang="es-MX" sz="3200" dirty="0" smtClean="0"/>
              <a:t>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02135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90464"/>
            <a:ext cx="7620000" cy="427707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CSS tiene una sintaxis simple y usa un conjunto de palabras clave en inglés para especificar los nombres de varias propiedades de estilo</a:t>
            </a:r>
            <a:r>
              <a:rPr lang="es-MX" sz="3200" dirty="0" smtClean="0"/>
              <a:t>.</a:t>
            </a:r>
          </a:p>
          <a:p>
            <a:pPr marL="114300" indent="0">
              <a:buNone/>
            </a:pPr>
            <a:endParaRPr lang="es-MX" sz="3200" dirty="0"/>
          </a:p>
          <a:p>
            <a:pPr marL="114300" indent="0">
              <a:buNone/>
            </a:pPr>
            <a:r>
              <a:rPr lang="es-MX" sz="3200" dirty="0"/>
              <a:t>Una hoja de estilos consiste en una serie de reglas. Cada regla, o conjunto de reglas consisten en uno o más selectores, y un bloque de declaración.</a:t>
            </a:r>
          </a:p>
        </p:txBody>
      </p:sp>
    </p:spTree>
    <p:extLst>
      <p:ext uri="{BB962C8B-B14F-4D97-AF65-F5344CB8AC3E}">
        <p14:creationId xmlns:p14="http://schemas.microsoft.com/office/powerpoint/2010/main" val="1392769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Selectores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3200" dirty="0"/>
              <a:t>Los selectores declaran qué etiquetas se le aplican los estilos que coincidan con la etiqueta o atributo señalados en la regla</a:t>
            </a:r>
            <a:r>
              <a:rPr lang="es-MX" sz="3200" dirty="0" smtClean="0"/>
              <a:t>.</a:t>
            </a:r>
          </a:p>
          <a:p>
            <a:pPr marL="114300" indent="0">
              <a:buNone/>
            </a:pPr>
            <a:endParaRPr lang="es-MX" sz="3200" dirty="0" smtClean="0"/>
          </a:p>
          <a:p>
            <a:pPr marL="114300" indent="0">
              <a:buNone/>
            </a:pPr>
            <a:r>
              <a:rPr lang="es-MX" sz="3200" dirty="0"/>
              <a:t>Los selectores pueden aplicarse a:</a:t>
            </a:r>
          </a:p>
          <a:p>
            <a:pPr marL="11430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2919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HTML5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74640"/>
            <a:ext cx="7621200" cy="1634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Se trata de una nueva versión de HTML, con nuevos elementos, atributos y comportamientos</a:t>
            </a:r>
            <a:r>
              <a:rPr lang="es-MX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97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36762"/>
            <a:ext cx="7620000" cy="3984476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Todos los elementos de un tipo, como los párrafos &lt;p&gt;.</a:t>
            </a:r>
          </a:p>
          <a:p>
            <a:r>
              <a:rPr lang="es-MX" sz="3200" dirty="0"/>
              <a:t>Elementos seguidos de un atributo, en particular:</a:t>
            </a:r>
          </a:p>
          <a:p>
            <a:pPr marL="925830" lvl="1" indent="-514350">
              <a:buFont typeface="+mj-lt"/>
              <a:buAutoNum type="arabicParenR"/>
            </a:pPr>
            <a:r>
              <a:rPr lang="es-MX" sz="3200" dirty="0" smtClean="0"/>
              <a:t>id</a:t>
            </a:r>
            <a:r>
              <a:rPr lang="es-MX" sz="3200" dirty="0"/>
              <a:t>: identificador, un identificador único para la etiqueta.</a:t>
            </a:r>
          </a:p>
          <a:p>
            <a:pPr marL="925830" lvl="1" indent="-514350">
              <a:buFont typeface="+mj-lt"/>
              <a:buAutoNum type="arabicParenR"/>
            </a:pPr>
            <a:r>
              <a:rPr lang="es-MX" sz="3200" dirty="0" err="1" smtClean="0"/>
              <a:t>class</a:t>
            </a:r>
            <a:r>
              <a:rPr lang="es-MX" sz="3200" dirty="0"/>
              <a:t>: clase, un identificador para anotar múltiples elementos.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1807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500" dirty="0"/>
              <a:t>Bloque de declaraciones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92288"/>
            <a:ext cx="7620000" cy="31969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Un bloque de declaraciones consiste en una lista de declaraciones unidas. Cada declaración consiste en una propiedad, dos puntos (:), y un valor. Si hay muchas declaraciones en un bloque, un punto y coma (;) es insertado para separar cada declaración.</a:t>
            </a:r>
          </a:p>
        </p:txBody>
      </p:sp>
    </p:spTree>
    <p:extLst>
      <p:ext uri="{BB962C8B-B14F-4D97-AF65-F5344CB8AC3E}">
        <p14:creationId xmlns:p14="http://schemas.microsoft.com/office/powerpoint/2010/main" val="1526704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3200" dirty="0"/>
              <a:t>E</a:t>
            </a:r>
            <a:r>
              <a:rPr lang="es-MX" sz="3200" dirty="0" smtClean="0"/>
              <a:t>s </a:t>
            </a:r>
            <a:r>
              <a:rPr lang="es-MX" sz="3200" dirty="0"/>
              <a:t>una característica clave en CSS; basada en la relación </a:t>
            </a:r>
            <a:r>
              <a:rPr lang="es-MX" sz="3200" dirty="0" smtClean="0"/>
              <a:t>ancestro-descendiente </a:t>
            </a:r>
            <a:r>
              <a:rPr lang="es-MX" sz="3200" dirty="0"/>
              <a:t>para operar</a:t>
            </a:r>
            <a:r>
              <a:rPr lang="es-MX" sz="3200" dirty="0" smtClean="0"/>
              <a:t>.</a:t>
            </a:r>
          </a:p>
          <a:p>
            <a:pPr marL="114300" indent="0">
              <a:buNone/>
            </a:pPr>
            <a:endParaRPr lang="es-MX" sz="3200" dirty="0"/>
          </a:p>
          <a:p>
            <a:pPr marL="114300" indent="0">
              <a:buNone/>
            </a:pPr>
            <a:r>
              <a:rPr lang="es-MX" sz="3200" dirty="0" smtClean="0"/>
              <a:t>Es </a:t>
            </a:r>
            <a:r>
              <a:rPr lang="es-MX" sz="3200" dirty="0"/>
              <a:t>el mecanismo por el cual las propiedades no sólo se aplican a un solo elemento, sino también a sus descendientes.</a:t>
            </a:r>
          </a:p>
        </p:txBody>
      </p:sp>
    </p:spTree>
    <p:extLst>
      <p:ext uri="{BB962C8B-B14F-4D97-AF65-F5344CB8AC3E}">
        <p14:creationId xmlns:p14="http://schemas.microsoft.com/office/powerpoint/2010/main" val="1609111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33056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La herencia se basa en el árbol del documento, el cual es la jerarquía de los elementos </a:t>
            </a:r>
            <a:r>
              <a:rPr lang="es-MX" sz="3200" dirty="0" smtClean="0"/>
              <a:t>HTML </a:t>
            </a:r>
            <a:r>
              <a:rPr lang="es-MX" sz="3200" dirty="0"/>
              <a:t>en una página basada en el anidamiento. </a:t>
            </a:r>
            <a:endParaRPr lang="es-MX" sz="3200" dirty="0" smtClean="0"/>
          </a:p>
          <a:p>
            <a:endParaRPr lang="es-MX" sz="3200" dirty="0"/>
          </a:p>
          <a:p>
            <a:r>
              <a:rPr lang="es-MX" sz="3200" dirty="0" smtClean="0"/>
              <a:t>Los </a:t>
            </a:r>
            <a:r>
              <a:rPr lang="es-MX" sz="3200" dirty="0"/>
              <a:t>elementos descendientes pueden heredar los valores de las propiedades CSS de un elemento ancestro</a:t>
            </a:r>
          </a:p>
        </p:txBody>
      </p:sp>
    </p:spTree>
    <p:extLst>
      <p:ext uri="{BB962C8B-B14F-4D97-AF65-F5344CB8AC3E}">
        <p14:creationId xmlns:p14="http://schemas.microsoft.com/office/powerpoint/2010/main" val="3462255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14500"/>
            <a:ext cx="7620000" cy="3629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La herencia previene que algunas propiedades sean declaradas una y otra vez en la hoja de estilos, permitiendo a los diseñadores escribir menos código CSS. Mejora la carga rápida de los sitios por los usuarios, y permite a los clientes ahorrar dinero en los costos de desarrollo y ancho de banda.</a:t>
            </a:r>
          </a:p>
        </p:txBody>
      </p:sp>
    </p:spTree>
    <p:extLst>
      <p:ext uri="{BB962C8B-B14F-4D97-AF65-F5344CB8AC3E}">
        <p14:creationId xmlns:p14="http://schemas.microsoft.com/office/powerpoint/2010/main" val="384566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all" dirty="0" smtClean="0"/>
              <a:t>Normalización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8272"/>
            <a:ext cx="7620000" cy="30529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3200" dirty="0" smtClean="0"/>
              <a:t>Cada </a:t>
            </a:r>
            <a:r>
              <a:rPr lang="es-MX" sz="3200" dirty="0"/>
              <a:t>navegador tiene una hoja de estilos base distinta, aunque las diferencias no son muy grandes pueden hacer que lo que en un navegador se visualice correctamente en otro no o simplemente que se vea distinto.</a:t>
            </a:r>
          </a:p>
        </p:txBody>
      </p:sp>
    </p:spTree>
    <p:extLst>
      <p:ext uri="{BB962C8B-B14F-4D97-AF65-F5344CB8AC3E}">
        <p14:creationId xmlns:p14="http://schemas.microsoft.com/office/powerpoint/2010/main" val="223294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78596"/>
            <a:ext cx="7620000" cy="190080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La idea </a:t>
            </a:r>
            <a:r>
              <a:rPr lang="es-MX" sz="3200" dirty="0" smtClean="0"/>
              <a:t>es realizar un </a:t>
            </a:r>
            <a:r>
              <a:rPr lang="es-MX" sz="3200" dirty="0" err="1"/>
              <a:t>reset</a:t>
            </a:r>
            <a:r>
              <a:rPr lang="es-MX" sz="3200" dirty="0" smtClean="0"/>
              <a:t> CSS para </a:t>
            </a:r>
            <a:r>
              <a:rPr lang="es-MX" sz="3200" dirty="0"/>
              <a:t>quitar los estilos a todos los elementos para que se comporten igual en todos los </a:t>
            </a:r>
            <a:r>
              <a:rPr lang="es-MX" sz="3200" dirty="0" smtClean="0"/>
              <a:t>navegadores.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660590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36304"/>
            <a:ext cx="7620000" cy="23328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S" sz="3200" dirty="0" smtClean="0"/>
              <a:t>JavaScript </a:t>
            </a:r>
            <a:r>
              <a:rPr lang="es-MX" sz="3200" dirty="0" smtClean="0"/>
              <a:t>es </a:t>
            </a:r>
            <a:r>
              <a:rPr lang="es-MX" sz="3200" dirty="0"/>
              <a:t>un lenguaje de programación </a:t>
            </a:r>
            <a:r>
              <a:rPr lang="es-MX" sz="3200" dirty="0" smtClean="0"/>
              <a:t>interpretado. </a:t>
            </a:r>
            <a:r>
              <a:rPr lang="es-MX" sz="3200" dirty="0"/>
              <a:t>Se define como orientado a objetos</a:t>
            </a:r>
            <a:r>
              <a:rPr lang="es-MX" sz="3200" dirty="0" smtClean="0"/>
              <a:t>,​ </a:t>
            </a:r>
            <a:r>
              <a:rPr lang="es-MX" sz="3200" dirty="0"/>
              <a:t>basado en prototipos, imperativo, débilmente </a:t>
            </a:r>
            <a:r>
              <a:rPr lang="es-MX" sz="3200" dirty="0" err="1" smtClean="0"/>
              <a:t>tipado</a:t>
            </a:r>
            <a:r>
              <a:rPr lang="es-MX" sz="3200" dirty="0" smtClean="0"/>
              <a:t> </a:t>
            </a:r>
            <a:r>
              <a:rPr lang="es-MX" sz="3200" dirty="0"/>
              <a:t>y dinámico.</a:t>
            </a:r>
          </a:p>
        </p:txBody>
      </p:sp>
    </p:spTree>
    <p:extLst>
      <p:ext uri="{BB962C8B-B14F-4D97-AF65-F5344CB8AC3E}">
        <p14:creationId xmlns:p14="http://schemas.microsoft.com/office/powerpoint/2010/main" val="1769741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62572"/>
            <a:ext cx="7620000" cy="23328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Se utiliza principalmente en su forma del lado del </a:t>
            </a:r>
            <a:r>
              <a:rPr lang="es-MX" sz="3200" dirty="0" smtClean="0"/>
              <a:t>cliente, </a:t>
            </a:r>
            <a:r>
              <a:rPr lang="es-MX" sz="3200" dirty="0"/>
              <a:t>implementado como parte de un navegador web permitiendo mejoras en la interfaz de </a:t>
            </a:r>
            <a:r>
              <a:rPr lang="es-MX" sz="3200" dirty="0" smtClean="0"/>
              <a:t>usuario, </a:t>
            </a:r>
            <a:r>
              <a:rPr lang="es-MX" sz="3200" dirty="0"/>
              <a:t>páginas web </a:t>
            </a:r>
            <a:r>
              <a:rPr lang="es-MX" sz="3200" dirty="0" smtClean="0"/>
              <a:t>dinámicas​.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4722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46548"/>
            <a:ext cx="7620000" cy="276490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JavaScript se diseñó con una sintaxis similar a C, aunque adopta nombres y convenciones del lenguaje de programación Java. Sin embargo, Java y JavaScript tienen semánticas y propósitos diferentes.</a:t>
            </a:r>
          </a:p>
        </p:txBody>
      </p:sp>
    </p:spTree>
    <p:extLst>
      <p:ext uri="{BB962C8B-B14F-4D97-AF65-F5344CB8AC3E}">
        <p14:creationId xmlns:p14="http://schemas.microsoft.com/office/powerpoint/2010/main" val="2495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54460"/>
            <a:ext cx="7621200" cy="4349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dirty="0" smtClean="0"/>
              <a:t>Es un conjunto más amplio de tecnologías que permite a los sitios Web y a las aplicaciones ser más diversas y de gran alcance. A este conjunto se le llama ”</a:t>
            </a:r>
            <a:r>
              <a:rPr lang="es-MX" sz="3200" i="1" dirty="0" smtClean="0"/>
              <a:t>HTML5 y amigos”</a:t>
            </a:r>
            <a:r>
              <a:rPr lang="es-MX" sz="3200" dirty="0" smtClean="0"/>
              <a:t>, a menudo reducido a ”</a:t>
            </a:r>
            <a:r>
              <a:rPr lang="es-MX" sz="3200" i="1" dirty="0" smtClean="0"/>
              <a:t>HTML5”</a:t>
            </a:r>
            <a:r>
              <a:rPr lang="es-MX" sz="3200" dirty="0" smtClean="0"/>
              <a:t>.</a:t>
            </a:r>
          </a:p>
          <a:p>
            <a:endParaRPr lang="es-MX" sz="3200" dirty="0" smtClean="0"/>
          </a:p>
          <a:p>
            <a:pPr marL="0" indent="0">
              <a:buNone/>
            </a:pPr>
            <a:r>
              <a:rPr lang="es-MX" sz="3200" dirty="0" smtClean="0"/>
              <a:t>Diseñado para ser utilizable por todos los desarrolladores de Open Web.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9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APIs</a:t>
            </a:r>
            <a:r>
              <a:rPr lang="es-MX" dirty="0" smtClean="0"/>
              <a:t> HTML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3200" dirty="0" smtClean="0"/>
              <a:t>Una API es </a:t>
            </a:r>
            <a:r>
              <a:rPr lang="es-MX" sz="3200" dirty="0"/>
              <a:t>una Interfaz de </a:t>
            </a:r>
            <a:r>
              <a:rPr lang="es-MX" sz="3200" dirty="0" smtClean="0"/>
              <a:t>Programación </a:t>
            </a:r>
            <a:r>
              <a:rPr lang="es-MX" sz="3200" dirty="0"/>
              <a:t>de </a:t>
            </a:r>
            <a:r>
              <a:rPr lang="es-MX" sz="3200" dirty="0" smtClean="0"/>
              <a:t>Aplicaciones.</a:t>
            </a:r>
          </a:p>
          <a:p>
            <a:pPr marL="114300" indent="0">
              <a:buNone/>
            </a:pPr>
            <a:endParaRPr lang="es-MX" sz="3200" dirty="0"/>
          </a:p>
          <a:p>
            <a:pPr marL="114300" indent="0">
              <a:buNone/>
            </a:pPr>
            <a:r>
              <a:rPr lang="es-MX" sz="3200" dirty="0"/>
              <a:t>En vez de una interfaz ‘usuario-aplicación’, una API implementa una interfaz ‘aplicación-aplicación’, lo que permite automatizar esa interacción mediante programas o scripts.</a:t>
            </a:r>
          </a:p>
        </p:txBody>
      </p:sp>
    </p:spTree>
    <p:extLst>
      <p:ext uri="{BB962C8B-B14F-4D97-AF65-F5344CB8AC3E}">
        <p14:creationId xmlns:p14="http://schemas.microsoft.com/office/powerpoint/2010/main" val="316206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30524"/>
            <a:ext cx="7620000" cy="31969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Al igual que utilizamos interfaces gráficas para interaccionar con nuestro navegador o procesador de texto, pulsando botones o seleccionando opciones de menú, una API implementa ese tipo de comunicación, pero entre aplicaciones.</a:t>
            </a:r>
          </a:p>
        </p:txBody>
      </p:sp>
    </p:spTree>
    <p:extLst>
      <p:ext uri="{BB962C8B-B14F-4D97-AF65-F5344CB8AC3E}">
        <p14:creationId xmlns:p14="http://schemas.microsoft.com/office/powerpoint/2010/main" val="156029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14500"/>
            <a:ext cx="7620000" cy="3629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sz="3200" dirty="0"/>
              <a:t>De hecho, la capacidad de interaccionar con JavaScript con el navegador o la página web son básicamente </a:t>
            </a:r>
            <a:r>
              <a:rPr lang="es-MX" sz="3200" dirty="0" err="1"/>
              <a:t>APIs</a:t>
            </a:r>
            <a:r>
              <a:rPr lang="es-MX" sz="3200" dirty="0"/>
              <a:t>, conformadas por objetos con una serie de métodos y propiedades que son accesibles por nuestros programas para manipularlos u obtener información de ellos.</a:t>
            </a:r>
          </a:p>
        </p:txBody>
      </p:sp>
    </p:spTree>
    <p:extLst>
      <p:ext uri="{BB962C8B-B14F-4D97-AF65-F5344CB8AC3E}">
        <p14:creationId xmlns:p14="http://schemas.microsoft.com/office/powerpoint/2010/main" val="2608913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API HTML5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err="1" smtClean="0"/>
              <a:t>Form</a:t>
            </a:r>
            <a:endParaRPr lang="es-MX" sz="3200" dirty="0" smtClean="0"/>
          </a:p>
          <a:p>
            <a:r>
              <a:rPr lang="es-MX" sz="3200" dirty="0" err="1" smtClean="0"/>
              <a:t>Geolocation</a:t>
            </a:r>
            <a:endParaRPr lang="es-MX" sz="3200" dirty="0" smtClean="0"/>
          </a:p>
          <a:p>
            <a:r>
              <a:rPr lang="es-MX" sz="3200" dirty="0" err="1" smtClean="0"/>
              <a:t>Canvas</a:t>
            </a:r>
            <a:endParaRPr lang="es-MX" sz="3200" dirty="0"/>
          </a:p>
          <a:p>
            <a:r>
              <a:rPr lang="es-MX" sz="3200" dirty="0" err="1" smtClean="0"/>
              <a:t>Indexed</a:t>
            </a:r>
            <a:r>
              <a:rPr lang="es-MX" sz="3200" dirty="0" smtClean="0"/>
              <a:t> DB</a:t>
            </a:r>
          </a:p>
          <a:p>
            <a:r>
              <a:rPr lang="es-MX" sz="3200" dirty="0"/>
              <a:t>Web </a:t>
            </a:r>
            <a:r>
              <a:rPr lang="es-MX" sz="3200" dirty="0" smtClean="0"/>
              <a:t>Storage</a:t>
            </a:r>
          </a:p>
          <a:p>
            <a:r>
              <a:rPr lang="es-MX" sz="3200" dirty="0" smtClean="0"/>
              <a:t>File</a:t>
            </a:r>
          </a:p>
          <a:p>
            <a:r>
              <a:rPr lang="es-MX" sz="3200" dirty="0" err="1" smtClean="0"/>
              <a:t>History</a:t>
            </a:r>
            <a:r>
              <a:rPr lang="es-MX" sz="3200" dirty="0" smtClean="0"/>
              <a:t>	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7937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32756"/>
            <a:ext cx="7621200" cy="4392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500" dirty="0" smtClean="0"/>
              <a:t>Las tecnologías de HTML5, son clasificadas en varios grupos según su función.</a:t>
            </a:r>
          </a:p>
          <a:p>
            <a:pPr marL="0" indent="0">
              <a:buNone/>
            </a:pPr>
            <a:endParaRPr lang="es-MX" sz="3500" dirty="0" smtClean="0"/>
          </a:p>
          <a:p>
            <a:r>
              <a:rPr lang="es-MX" sz="3500" dirty="0" smtClean="0"/>
              <a:t>Semántica: Permite describir con mayor precisión cuál es su contenido.</a:t>
            </a:r>
          </a:p>
          <a:p>
            <a:endParaRPr lang="es-MX" sz="3500" dirty="0" smtClean="0"/>
          </a:p>
          <a:p>
            <a:r>
              <a:rPr lang="es-MX" sz="3500" dirty="0" smtClean="0"/>
              <a:t>Conectividad: Permite comunicarse con el servidor de formas nuevas e innovadoras.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36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04764"/>
            <a:ext cx="7621200" cy="4248472"/>
          </a:xfrm>
        </p:spPr>
        <p:txBody>
          <a:bodyPr>
            <a:normAutofit fontScale="92500" lnSpcReduction="20000"/>
          </a:bodyPr>
          <a:lstStyle/>
          <a:p>
            <a:r>
              <a:rPr lang="es-MX" sz="3500" dirty="0" smtClean="0"/>
              <a:t>Sin conexión y almacenamiento: Permite a las páginas web almacenar datos localmente en el lado del cliente y operar sin conexión de manera más eficiente.</a:t>
            </a:r>
          </a:p>
          <a:p>
            <a:endParaRPr lang="es-MX" sz="3500" dirty="0" smtClean="0"/>
          </a:p>
          <a:p>
            <a:r>
              <a:rPr lang="es-MX" sz="3500" dirty="0" smtClean="0"/>
              <a:t>Multimedia: Nos otorga un excelente soporte para utilizar contenido multimedia como lo son audio y video nativamente.</a:t>
            </a:r>
          </a:p>
        </p:txBody>
      </p:sp>
    </p:spTree>
    <p:extLst>
      <p:ext uri="{BB962C8B-B14F-4D97-AF65-F5344CB8AC3E}">
        <p14:creationId xmlns:p14="http://schemas.microsoft.com/office/powerpoint/2010/main" val="41278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04764"/>
            <a:ext cx="7621200" cy="4248472"/>
          </a:xfrm>
        </p:spPr>
        <p:txBody>
          <a:bodyPr>
            <a:normAutofit fontScale="92500" lnSpcReduction="20000"/>
          </a:bodyPr>
          <a:lstStyle/>
          <a:p>
            <a:r>
              <a:rPr lang="es-MX" sz="3500" dirty="0" smtClean="0"/>
              <a:t>Gráficos y efectos 2D/3D: Proporciona una amplia gama de nuevas características que se ocupan de los gráficos en la web como lo son </a:t>
            </a:r>
            <a:r>
              <a:rPr lang="es-MX" sz="3500" dirty="0" err="1" smtClean="0"/>
              <a:t>canvas</a:t>
            </a:r>
            <a:r>
              <a:rPr lang="es-MX" sz="3500" dirty="0" smtClean="0"/>
              <a:t> 2D, </a:t>
            </a:r>
            <a:r>
              <a:rPr lang="es-MX" sz="3500" dirty="0" err="1" smtClean="0"/>
              <a:t>WebGL</a:t>
            </a:r>
            <a:r>
              <a:rPr lang="es-MX" sz="3500" dirty="0" smtClean="0"/>
              <a:t>, SVG, etc.</a:t>
            </a:r>
          </a:p>
          <a:p>
            <a:endParaRPr lang="es-MX" sz="3500" dirty="0" smtClean="0"/>
          </a:p>
          <a:p>
            <a:r>
              <a:rPr lang="es-MX" sz="3500" dirty="0" smtClean="0"/>
              <a:t>Rendimiento e Integración: Proporciona una mayor optimización de la velocidad y un mejor uso del hardware.</a:t>
            </a:r>
          </a:p>
        </p:txBody>
      </p:sp>
    </p:spTree>
    <p:extLst>
      <p:ext uri="{BB962C8B-B14F-4D97-AF65-F5344CB8AC3E}">
        <p14:creationId xmlns:p14="http://schemas.microsoft.com/office/powerpoint/2010/main" val="3249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95636"/>
            <a:ext cx="7621200" cy="3866727"/>
          </a:xfrm>
        </p:spPr>
        <p:txBody>
          <a:bodyPr>
            <a:normAutofit lnSpcReduction="10000"/>
          </a:bodyPr>
          <a:lstStyle/>
          <a:p>
            <a:r>
              <a:rPr lang="es-MX" sz="3200" dirty="0" smtClean="0"/>
              <a:t>Acceso al dispositivo: Proporciona </a:t>
            </a:r>
            <a:r>
              <a:rPr lang="es-MX" sz="3200" dirty="0" err="1" smtClean="0"/>
              <a:t>APIs</a:t>
            </a:r>
            <a:r>
              <a:rPr lang="es-MX" sz="3200" dirty="0" smtClean="0"/>
              <a:t> para el uso de varios componentes internos de entrada y salida de nuestro dispositivo.</a:t>
            </a:r>
          </a:p>
          <a:p>
            <a:endParaRPr lang="es-MX" sz="3200" dirty="0" smtClean="0"/>
          </a:p>
          <a:p>
            <a:r>
              <a:rPr lang="es-MX" sz="3200" dirty="0" smtClean="0"/>
              <a:t>CSS3: Nos ofrece una nueva gran variedad de opciones para hacer diseños más sofisticados.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63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1"/>
            <a:ext cx="7621200" cy="4133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200" dirty="0" err="1" smtClean="0"/>
              <a:t>HyperText</a:t>
            </a:r>
            <a:r>
              <a:rPr lang="es-MX" sz="3200" dirty="0" smtClean="0"/>
              <a:t> </a:t>
            </a:r>
            <a:r>
              <a:rPr lang="es-MX" sz="3200" dirty="0" err="1" smtClean="0"/>
              <a:t>Markup</a:t>
            </a:r>
            <a:r>
              <a:rPr lang="es-MX" sz="3200" dirty="0" smtClean="0"/>
              <a:t> </a:t>
            </a:r>
            <a:r>
              <a:rPr lang="es-MX" sz="3200" dirty="0" err="1" smtClean="0"/>
              <a:t>Language</a:t>
            </a:r>
            <a:r>
              <a:rPr lang="es-MX" sz="3200" dirty="0" smtClean="0"/>
              <a:t>, hace referencia al lenguaje de marcado para la elaboración de páginas web.</a:t>
            </a:r>
          </a:p>
          <a:p>
            <a:endParaRPr lang="es-MX" sz="3200" dirty="0" smtClean="0"/>
          </a:p>
          <a:p>
            <a:pPr marL="0" indent="0">
              <a:buNone/>
            </a:pPr>
            <a:r>
              <a:rPr lang="es-MX" sz="3200" dirty="0" smtClean="0"/>
              <a:t>Es un estándar que sirve de referencia del software que conecta con la elaboración de páginas web en sus diferentes versiones.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427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</TotalTime>
  <Words>1527</Words>
  <Application>Microsoft Office PowerPoint</Application>
  <PresentationFormat>Presentación en pantalla (4:3)</PresentationFormat>
  <Paragraphs>127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Adyacencia</vt:lpstr>
      <vt:lpstr>Desarrollo con HTML5</vt:lpstr>
      <vt:lpstr>Temario</vt:lpstr>
      <vt:lpstr>HTML5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Elementos HTML</vt:lpstr>
      <vt:lpstr>Presentación de PowerPoint</vt:lpstr>
      <vt:lpstr>Presentación de PowerPoint</vt:lpstr>
      <vt:lpstr>Presentación de PowerPoint</vt:lpstr>
      <vt:lpstr>Presentación de PowerPoint</vt:lpstr>
      <vt:lpstr>CSS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Selectores</vt:lpstr>
      <vt:lpstr>Presentación de PowerPoint</vt:lpstr>
      <vt:lpstr>Bloque de declaraciones</vt:lpstr>
      <vt:lpstr>Herencia</vt:lpstr>
      <vt:lpstr>Presentación de PowerPoint</vt:lpstr>
      <vt:lpstr>Presentación de PowerPoint</vt:lpstr>
      <vt:lpstr>Normalización</vt:lpstr>
      <vt:lpstr>Presentación de PowerPoint</vt:lpstr>
      <vt:lpstr>JavaScript</vt:lpstr>
      <vt:lpstr>Presentación de PowerPoint</vt:lpstr>
      <vt:lpstr>Presentación de PowerPoint</vt:lpstr>
      <vt:lpstr>APIs HTML</vt:lpstr>
      <vt:lpstr>Presentación de PowerPoint</vt:lpstr>
      <vt:lpstr>Presentación de PowerPoint</vt:lpstr>
      <vt:lpstr>Algunas API HTML5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con HTML5</dc:title>
  <dc:creator>LuisGCW10</dc:creator>
  <cp:lastModifiedBy>LuisGCW10</cp:lastModifiedBy>
  <cp:revision>31</cp:revision>
  <dcterms:created xsi:type="dcterms:W3CDTF">2020-01-19T19:16:05Z</dcterms:created>
  <dcterms:modified xsi:type="dcterms:W3CDTF">2020-01-22T05:47:12Z</dcterms:modified>
</cp:coreProperties>
</file>