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91" r:id="rId3"/>
    <p:sldId id="257" r:id="rId4"/>
    <p:sldId id="288" r:id="rId5"/>
    <p:sldId id="258" r:id="rId6"/>
    <p:sldId id="259" r:id="rId7"/>
    <p:sldId id="260" r:id="rId8"/>
    <p:sldId id="261" r:id="rId9"/>
    <p:sldId id="262" r:id="rId10"/>
    <p:sldId id="263" r:id="rId11"/>
    <p:sldId id="290" r:id="rId12"/>
    <p:sldId id="264" r:id="rId13"/>
    <p:sldId id="289" r:id="rId14"/>
    <p:sldId id="265" r:id="rId15"/>
    <p:sldId id="293" r:id="rId16"/>
    <p:sldId id="266" r:id="rId17"/>
    <p:sldId id="268" r:id="rId18"/>
    <p:sldId id="269" r:id="rId19"/>
    <p:sldId id="270" r:id="rId20"/>
    <p:sldId id="271" r:id="rId21"/>
    <p:sldId id="273" r:id="rId22"/>
    <p:sldId id="274" r:id="rId23"/>
    <p:sldId id="292" r:id="rId24"/>
    <p:sldId id="275" r:id="rId25"/>
    <p:sldId id="276" r:id="rId26"/>
    <p:sldId id="281" r:id="rId27"/>
    <p:sldId id="277" r:id="rId28"/>
    <p:sldId id="279" r:id="rId29"/>
    <p:sldId id="282" r:id="rId30"/>
    <p:sldId id="283" r:id="rId31"/>
    <p:sldId id="284" r:id="rId32"/>
    <p:sldId id="285" r:id="rId33"/>
    <p:sldId id="286" r:id="rId34"/>
    <p:sldId id="287" r:id="rId35"/>
    <p:sldId id="280"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mário Guedes" initials="LG" lastIdx="2" clrIdx="0">
    <p:extLst>
      <p:ext uri="{19B8F6BF-5375-455C-9EA6-DF929625EA0E}">
        <p15:presenceInfo xmlns:p15="http://schemas.microsoft.com/office/powerpoint/2012/main" userId="0529d0166b3200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202DE09E-6E81-4678-B25A-04CC0A0DCFCA}" type="datetimeFigureOut">
              <a:rPr lang="pt-BR" smtClean="0"/>
              <a:t>03/06/2025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E1D1076-3FD4-4569-ABAF-6AAE6A2BF2B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44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02DE09E-6E81-4678-B25A-04CC0A0DCFCA}" type="datetimeFigureOut">
              <a:rPr lang="pt-BR" smtClean="0"/>
              <a:t>03/06/2025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73429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02DE09E-6E81-4678-B25A-04CC0A0DCFCA}" type="datetimeFigureOut">
              <a:rPr lang="pt-BR" smtClean="0"/>
              <a:t>03/06/2025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36142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02DE09E-6E81-4678-B25A-04CC0A0DCFCA}" type="datetimeFigureOut">
              <a:rPr lang="pt-BR" smtClean="0"/>
              <a:t>03/06/2025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33467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02DE09E-6E81-4678-B25A-04CC0A0DCFCA}" type="datetimeFigureOut">
              <a:rPr lang="pt-BR" smtClean="0"/>
              <a:t>03/06/2025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E1D1076-3FD4-4569-ABAF-6AAE6A2BF2B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6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202DE09E-6E81-4678-B25A-04CC0A0DCFCA}" type="datetimeFigureOut">
              <a:rPr lang="pt-BR" smtClean="0"/>
              <a:t>03/06/2025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9209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202DE09E-6E81-4678-B25A-04CC0A0DCFCA}" type="datetimeFigureOut">
              <a:rPr lang="pt-BR" smtClean="0"/>
              <a:t>03/06/2025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40016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202DE09E-6E81-4678-B25A-04CC0A0DCFCA}" type="datetimeFigureOut">
              <a:rPr lang="pt-BR" smtClean="0"/>
              <a:t>03/06/2025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333043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2DE09E-6E81-4678-B25A-04CC0A0DCFCA}" type="datetimeFigureOut">
              <a:rPr lang="pt-BR" smtClean="0"/>
              <a:t>03/06/2025</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67132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2DE09E-6E81-4678-B25A-04CC0A0DCFCA}" type="datetimeFigureOut">
              <a:rPr lang="pt-BR" smtClean="0"/>
              <a:t>03/06/2025</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1D1076-3FD4-4569-ABAF-6AAE6A2BF2B9}" type="slidenum">
              <a:rPr lang="pt-BR" smtClean="0"/>
              <a:t>‹nº›</a:t>
            </a:fld>
            <a:endParaRPr lang="pt-BR"/>
          </a:p>
        </p:txBody>
      </p:sp>
    </p:spTree>
    <p:extLst>
      <p:ext uri="{BB962C8B-B14F-4D97-AF65-F5344CB8AC3E}">
        <p14:creationId xmlns:p14="http://schemas.microsoft.com/office/powerpoint/2010/main" val="170649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02DE09E-6E81-4678-B25A-04CC0A0DCFCA}" type="datetimeFigureOut">
              <a:rPr lang="pt-BR" smtClean="0"/>
              <a:t>03/06/2025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E1D1076-3FD4-4569-ABAF-6AAE6A2BF2B9}" type="slidenum">
              <a:rPr lang="pt-BR" smtClean="0"/>
              <a:t>‹nº›</a:t>
            </a:fld>
            <a:endParaRPr lang="pt-BR"/>
          </a:p>
        </p:txBody>
      </p:sp>
    </p:spTree>
    <p:extLst>
      <p:ext uri="{BB962C8B-B14F-4D97-AF65-F5344CB8AC3E}">
        <p14:creationId xmlns:p14="http://schemas.microsoft.com/office/powerpoint/2010/main" val="68109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2DE09E-6E81-4678-B25A-04CC0A0DCFCA}" type="datetimeFigureOut">
              <a:rPr lang="pt-BR" smtClean="0"/>
              <a:t>03/06/2025</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1D1076-3FD4-4569-ABAF-6AAE6A2BF2B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08007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29.w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BEF0B-5AA2-98F1-3AA8-0E959B01D25B}"/>
              </a:ext>
            </a:extLst>
          </p:cNvPr>
          <p:cNvSpPr>
            <a:spLocks noGrp="1"/>
          </p:cNvSpPr>
          <p:nvPr>
            <p:ph type="ctrTitle"/>
          </p:nvPr>
        </p:nvSpPr>
        <p:spPr>
          <a:xfrm>
            <a:off x="5443330" y="751837"/>
            <a:ext cx="6748670" cy="1641490"/>
          </a:xfrm>
        </p:spPr>
        <p:txBody>
          <a:bodyPr>
            <a:normAutofit/>
          </a:bodyPr>
          <a:lstStyle/>
          <a:p>
            <a:r>
              <a:rPr lang="pt-BR" sz="3600" b="0" i="0" u="none" strike="noStrike" dirty="0">
                <a:solidFill>
                  <a:schemeClr val="accent3">
                    <a:lumMod val="50000"/>
                  </a:schemeClr>
                </a:solidFill>
                <a:effectLst/>
              </a:rPr>
              <a:t>Clustering em Machine Learning: Entendendo Agrupamento e Análise de Dados</a:t>
            </a:r>
            <a:endParaRPr lang="pt-BR" sz="23900" dirty="0">
              <a:solidFill>
                <a:schemeClr val="accent3">
                  <a:lumMod val="50000"/>
                </a:schemeClr>
              </a:solidFill>
            </a:endParaRPr>
          </a:p>
        </p:txBody>
      </p:sp>
      <p:sp>
        <p:nvSpPr>
          <p:cNvPr id="3" name="Subtítulo 2">
            <a:extLst>
              <a:ext uri="{FF2B5EF4-FFF2-40B4-BE49-F238E27FC236}">
                <a16:creationId xmlns:a16="http://schemas.microsoft.com/office/drawing/2014/main" id="{24D5498B-3890-E98B-099E-4ADB8996F41B}"/>
              </a:ext>
            </a:extLst>
          </p:cNvPr>
          <p:cNvSpPr>
            <a:spLocks noGrp="1"/>
          </p:cNvSpPr>
          <p:nvPr>
            <p:ph type="subTitle" idx="1"/>
          </p:nvPr>
        </p:nvSpPr>
        <p:spPr>
          <a:xfrm>
            <a:off x="5421085" y="4730842"/>
            <a:ext cx="5061503" cy="754025"/>
          </a:xfrm>
        </p:spPr>
        <p:txBody>
          <a:bodyPr/>
          <a:lstStyle/>
          <a:p>
            <a:r>
              <a:rPr lang="pt-BR" b="1" dirty="0"/>
              <a:t>Chapter: 8</a:t>
            </a:r>
          </a:p>
        </p:txBody>
      </p:sp>
      <p:pic>
        <p:nvPicPr>
          <p:cNvPr id="1028" name="Picture 4" descr="UFCG realiza hoje consulta pública para escolha de reitor e vice - Campina  FM 93.1">
            <a:extLst>
              <a:ext uri="{FF2B5EF4-FFF2-40B4-BE49-F238E27FC236}">
                <a16:creationId xmlns:a16="http://schemas.microsoft.com/office/drawing/2014/main" id="{128E0FBC-A287-A44C-622B-DF9E521A5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82" y="2287583"/>
            <a:ext cx="5654091" cy="3424828"/>
          </a:xfrm>
          <a:prstGeom prst="rect">
            <a:avLst/>
          </a:prstGeom>
          <a:noFill/>
          <a:effectLst>
            <a:softEdge rad="190500"/>
          </a:effectLst>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C16A3532-4F0C-B7DA-36CC-415A5ABE0BA9}"/>
              </a:ext>
            </a:extLst>
          </p:cNvPr>
          <p:cNvSpPr txBox="1"/>
          <p:nvPr/>
        </p:nvSpPr>
        <p:spPr>
          <a:xfrm>
            <a:off x="6095999" y="3569110"/>
            <a:ext cx="5340627" cy="861774"/>
          </a:xfrm>
          <a:prstGeom prst="rect">
            <a:avLst/>
          </a:prstGeom>
          <a:noFill/>
        </p:spPr>
        <p:txBody>
          <a:bodyPr wrap="square" rtlCol="0">
            <a:spAutoFit/>
          </a:bodyPr>
          <a:lstStyle/>
          <a:p>
            <a:r>
              <a:rPr lang="pt-BR" sz="2500" b="1" dirty="0">
                <a:solidFill>
                  <a:schemeClr val="accent3">
                    <a:lumMod val="50000"/>
                  </a:schemeClr>
                </a:solidFill>
              </a:rPr>
              <a:t>MSc. Leomário Guedes</a:t>
            </a:r>
          </a:p>
          <a:p>
            <a:r>
              <a:rPr lang="pt-BR" sz="2500" b="1" dirty="0">
                <a:solidFill>
                  <a:schemeClr val="accent3">
                    <a:lumMod val="50000"/>
                  </a:schemeClr>
                </a:solidFill>
              </a:rPr>
              <a:t>Prof. Luiz Gonzaga</a:t>
            </a:r>
          </a:p>
        </p:txBody>
      </p:sp>
    </p:spTree>
    <p:extLst>
      <p:ext uri="{BB962C8B-B14F-4D97-AF65-F5344CB8AC3E}">
        <p14:creationId xmlns:p14="http://schemas.microsoft.com/office/powerpoint/2010/main" val="3598406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3E43E-1219-41FF-2AAE-B558DF76CEFC}"/>
              </a:ext>
            </a:extLst>
          </p:cNvPr>
          <p:cNvSpPr>
            <a:spLocks noGrp="1"/>
          </p:cNvSpPr>
          <p:nvPr>
            <p:ph type="title"/>
          </p:nvPr>
        </p:nvSpPr>
        <p:spPr/>
        <p:txBody>
          <a:bodyPr/>
          <a:lstStyle/>
          <a:p>
            <a:endParaRPr lang="pt-BR" dirty="0"/>
          </a:p>
        </p:txBody>
      </p:sp>
      <p:sp>
        <p:nvSpPr>
          <p:cNvPr id="3" name="Marcador de Posição de Conteúdo 2">
            <a:extLst>
              <a:ext uri="{FF2B5EF4-FFF2-40B4-BE49-F238E27FC236}">
                <a16:creationId xmlns:a16="http://schemas.microsoft.com/office/drawing/2014/main" id="{F929DB3F-A668-FDB0-9666-47F9D5BEB057}"/>
              </a:ext>
            </a:extLst>
          </p:cNvPr>
          <p:cNvSpPr>
            <a:spLocks noGrp="1"/>
          </p:cNvSpPr>
          <p:nvPr>
            <p:ph idx="1"/>
          </p:nvPr>
        </p:nvSpPr>
        <p:spPr/>
        <p:txBody>
          <a:bodyPr/>
          <a:lstStyle/>
          <a:p>
            <a:r>
              <a:rPr lang="pt-BR" dirty="0"/>
              <a:t>Com tantos algoritmos de agrupamento disponíveis, é fácil ficar confuso sobre qual modelo escolher, especialmente ao lidar com conjuntos de dados de alta dimensão, difíceis de visualizar. Nesse contexto, o conhecimento específico do domínio, a compreensão aprofundada das vantagens, desvantagens e dos fundamentos dos algoritmos podem ajudar a fazer a escolha certa.</a:t>
            </a:r>
          </a:p>
        </p:txBody>
      </p:sp>
    </p:spTree>
    <p:extLst>
      <p:ext uri="{BB962C8B-B14F-4D97-AF65-F5344CB8AC3E}">
        <p14:creationId xmlns:p14="http://schemas.microsoft.com/office/powerpoint/2010/main" val="338470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26200-0F4A-95F0-0F6B-4A39E32D0306}"/>
              </a:ext>
            </a:extLst>
          </p:cNvPr>
          <p:cNvSpPr>
            <a:spLocks noGrp="1"/>
          </p:cNvSpPr>
          <p:nvPr>
            <p:ph type="title"/>
          </p:nvPr>
        </p:nvSpPr>
        <p:spPr/>
        <p:txBody>
          <a:bodyPr/>
          <a:lstStyle/>
          <a:p>
            <a:r>
              <a:rPr lang="pt-BR" dirty="0"/>
              <a:t>Contexto: Processo de Fabricação de Semicondutores</a:t>
            </a:r>
          </a:p>
        </p:txBody>
      </p:sp>
      <p:sp>
        <p:nvSpPr>
          <p:cNvPr id="3" name="Marcador de Posição de Conteúdo 2">
            <a:extLst>
              <a:ext uri="{FF2B5EF4-FFF2-40B4-BE49-F238E27FC236}">
                <a16:creationId xmlns:a16="http://schemas.microsoft.com/office/drawing/2014/main" id="{0E735555-A04C-B270-C746-E91760A42552}"/>
              </a:ext>
            </a:extLst>
          </p:cNvPr>
          <p:cNvSpPr>
            <a:spLocks noGrp="1"/>
          </p:cNvSpPr>
          <p:nvPr>
            <p:ph idx="1"/>
          </p:nvPr>
        </p:nvSpPr>
        <p:spPr/>
        <p:txBody>
          <a:bodyPr>
            <a:normAutofit fontScale="85000" lnSpcReduction="20000"/>
          </a:bodyPr>
          <a:lstStyle/>
          <a:p>
            <a:r>
              <a:rPr lang="pt-BR" dirty="0"/>
              <a:t>🧪 Neste capítulo (ou estudo), o foco é analisar </a:t>
            </a:r>
            <a:r>
              <a:rPr lang="pt-BR" b="1" dirty="0"/>
              <a:t>dados de um processo de fabricação de semicondutores</a:t>
            </a:r>
            <a:r>
              <a:rPr lang="pt-BR" dirty="0"/>
              <a:t> — mais especificamente, de uma </a:t>
            </a:r>
            <a:r>
              <a:rPr lang="pt-BR" b="1" dirty="0"/>
              <a:t>etapa de gravação (etching)</a:t>
            </a:r>
            <a:r>
              <a:rPr lang="pt-BR" dirty="0"/>
              <a:t>, que é usada para esculpir circuitos em superfícies metálicas.</a:t>
            </a:r>
          </a:p>
          <a:p>
            <a:r>
              <a:rPr lang="pt-BR" b="1" dirty="0"/>
              <a:t>📊 Sobre o Conjunto de Dados:</a:t>
            </a:r>
          </a:p>
          <a:p>
            <a:pPr>
              <a:buFont typeface="Arial" panose="020B0604020202020204" pitchFamily="34" charset="0"/>
              <a:buChar char="•"/>
            </a:pPr>
            <a:r>
              <a:rPr lang="pt-BR" dirty="0"/>
              <a:t>Os dados vêm de </a:t>
            </a:r>
            <a:r>
              <a:rPr lang="pt-BR" b="1" dirty="0"/>
              <a:t>vários lotes (batches)</a:t>
            </a:r>
            <a:r>
              <a:rPr lang="pt-BR" dirty="0"/>
              <a:t> de produção.</a:t>
            </a:r>
          </a:p>
          <a:p>
            <a:pPr>
              <a:buFont typeface="Arial" panose="020B0604020202020204" pitchFamily="34" charset="0"/>
              <a:buChar char="•"/>
            </a:pPr>
            <a:r>
              <a:rPr lang="pt-BR" dirty="0"/>
              <a:t>Para cada lote, foram medidas </a:t>
            </a:r>
            <a:r>
              <a:rPr lang="pt-BR" b="1" dirty="0"/>
              <a:t>19 variáveis de processo</a:t>
            </a:r>
            <a:r>
              <a:rPr lang="pt-BR" dirty="0"/>
              <a:t> (temperatura, pressão, corrente, etc).</a:t>
            </a:r>
          </a:p>
          <a:p>
            <a:pPr>
              <a:buFont typeface="Arial" panose="020B0604020202020204" pitchFamily="34" charset="0"/>
              <a:buChar char="•"/>
            </a:pPr>
            <a:r>
              <a:rPr lang="pt-BR" dirty="0"/>
              <a:t>Foram monitorados:</a:t>
            </a:r>
          </a:p>
          <a:p>
            <a:pPr marL="742950" lvl="1" indent="-285750">
              <a:buFont typeface="Arial" panose="020B0604020202020204" pitchFamily="34" charset="0"/>
              <a:buChar char="•"/>
            </a:pPr>
            <a:r>
              <a:rPr lang="pt-BR" b="1" dirty="0"/>
              <a:t>108 lotes normais</a:t>
            </a:r>
            <a:endParaRPr lang="pt-BR" dirty="0"/>
          </a:p>
          <a:p>
            <a:pPr marL="742950" lvl="1" indent="-285750">
              <a:buFont typeface="Arial" panose="020B0604020202020204" pitchFamily="34" charset="0"/>
              <a:buChar char="•"/>
            </a:pPr>
            <a:r>
              <a:rPr lang="pt-BR" b="1" dirty="0"/>
              <a:t>21 lotes com falhas</a:t>
            </a:r>
            <a:endParaRPr lang="pt-BR" dirty="0"/>
          </a:p>
          <a:p>
            <a:pPr>
              <a:buFont typeface="Arial" panose="020B0604020202020204" pitchFamily="34" charset="0"/>
              <a:buChar char="•"/>
            </a:pPr>
            <a:r>
              <a:rPr lang="pt-BR" dirty="0"/>
              <a:t>A duração dos lotes varia de </a:t>
            </a:r>
            <a:r>
              <a:rPr lang="pt-BR" b="1" dirty="0"/>
              <a:t>95 a 112 segundos</a:t>
            </a:r>
            <a:r>
              <a:rPr lang="pt-BR" dirty="0"/>
              <a:t>.</a:t>
            </a:r>
          </a:p>
          <a:p>
            <a:pPr marL="0" indent="0">
              <a:buNone/>
            </a:pPr>
            <a:r>
              <a:rPr lang="pt-BR" dirty="0"/>
              <a:t>🔍 </a:t>
            </a:r>
            <a:r>
              <a:rPr lang="pt-BR" b="1" dirty="0"/>
              <a:t>Objetivo:</a:t>
            </a:r>
          </a:p>
          <a:p>
            <a:pPr marL="0" indent="0">
              <a:buNone/>
            </a:pPr>
            <a:r>
              <a:rPr lang="pt-BR" dirty="0"/>
              <a:t>Criar uma </a:t>
            </a:r>
            <a:r>
              <a:rPr lang="pt-BR" b="1" dirty="0"/>
              <a:t>estratégia de monitoramento automática</a:t>
            </a:r>
            <a:r>
              <a:rPr lang="pt-BR" dirty="0"/>
              <a:t> para detectar quando um lote estiver com </a:t>
            </a:r>
            <a:r>
              <a:rPr lang="pt-BR" b="1" dirty="0"/>
              <a:t>falha</a:t>
            </a:r>
            <a:r>
              <a:rPr lang="pt-BR" dirty="0"/>
              <a:t>, mesmo que o operador não perceba.</a:t>
            </a:r>
          </a:p>
          <a:p>
            <a:endParaRPr lang="pt-BR" dirty="0"/>
          </a:p>
        </p:txBody>
      </p:sp>
    </p:spTree>
    <p:extLst>
      <p:ext uri="{BB962C8B-B14F-4D97-AF65-F5344CB8AC3E}">
        <p14:creationId xmlns:p14="http://schemas.microsoft.com/office/powerpoint/2010/main" val="254979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A5A70-0F0C-EDAE-249F-2119FF601207}"/>
              </a:ext>
            </a:extLst>
          </p:cNvPr>
          <p:cNvSpPr>
            <a:spLocks noGrp="1"/>
          </p:cNvSpPr>
          <p:nvPr>
            <p:ph type="title"/>
          </p:nvPr>
        </p:nvSpPr>
        <p:spPr/>
        <p:txBody>
          <a:bodyPr>
            <a:normAutofit/>
          </a:bodyPr>
          <a:lstStyle/>
          <a:p>
            <a:r>
              <a:rPr lang="pt-BR" dirty="0"/>
              <a:t>Aplicação - Análise de Componentes Principais</a:t>
            </a:r>
          </a:p>
        </p:txBody>
      </p:sp>
      <p:sp>
        <p:nvSpPr>
          <p:cNvPr id="3" name="Marcador de Posição de Conteúdo 2">
            <a:extLst>
              <a:ext uri="{FF2B5EF4-FFF2-40B4-BE49-F238E27FC236}">
                <a16:creationId xmlns:a16="http://schemas.microsoft.com/office/drawing/2014/main" id="{E2EFABB0-D69D-950E-9EA1-2EB4D631C78F}"/>
              </a:ext>
            </a:extLst>
          </p:cNvPr>
          <p:cNvSpPr>
            <a:spLocks noGrp="1"/>
          </p:cNvSpPr>
          <p:nvPr>
            <p:ph idx="1"/>
          </p:nvPr>
        </p:nvSpPr>
        <p:spPr/>
        <p:txBody>
          <a:bodyPr/>
          <a:lstStyle/>
          <a:p>
            <a:r>
              <a:rPr lang="pt-BR" dirty="0"/>
              <a:t>85 amostras - Os </a:t>
            </a:r>
            <a:r>
              <a:rPr lang="pt-BR" b="1" dirty="0"/>
              <a:t>primeiros 5 pontos</a:t>
            </a:r>
            <a:r>
              <a:rPr lang="pt-BR" dirty="0"/>
              <a:t> são ignorados para eliminar </a:t>
            </a:r>
            <a:r>
              <a:rPr lang="pt-BR" b="1" dirty="0"/>
              <a:t>flutuações iniciais</a:t>
            </a:r>
            <a:r>
              <a:rPr lang="pt-BR" dirty="0"/>
              <a:t> nas medições dos sensores, 3 tipos de comportamento foram verificados. Vamos analisar a primeira categoria: K-means.</a:t>
            </a:r>
          </a:p>
        </p:txBody>
      </p:sp>
      <p:pic>
        <p:nvPicPr>
          <p:cNvPr id="13" name="Imagem 12">
            <a:extLst>
              <a:ext uri="{FF2B5EF4-FFF2-40B4-BE49-F238E27FC236}">
                <a16:creationId xmlns:a16="http://schemas.microsoft.com/office/drawing/2014/main" id="{A9517B8F-418B-3003-8A11-3E9354A8E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05" y="2813143"/>
            <a:ext cx="7315200" cy="3282857"/>
          </a:xfrm>
          <a:prstGeom prst="rect">
            <a:avLst/>
          </a:prstGeom>
        </p:spPr>
      </p:pic>
    </p:spTree>
    <p:extLst>
      <p:ext uri="{BB962C8B-B14F-4D97-AF65-F5344CB8AC3E}">
        <p14:creationId xmlns:p14="http://schemas.microsoft.com/office/powerpoint/2010/main" val="373607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333FE-8452-6086-9564-E96E1E1EB505}"/>
              </a:ext>
            </a:extLst>
          </p:cNvPr>
          <p:cNvSpPr>
            <a:spLocks noGrp="1"/>
          </p:cNvSpPr>
          <p:nvPr>
            <p:ph type="title"/>
          </p:nvPr>
        </p:nvSpPr>
        <p:spPr>
          <a:xfrm>
            <a:off x="395750" y="2766218"/>
            <a:ext cx="10515600" cy="1325563"/>
          </a:xfrm>
        </p:spPr>
        <p:txBody>
          <a:bodyPr/>
          <a:lstStyle/>
          <a:p>
            <a:r>
              <a:rPr lang="pt-BR" b="1" dirty="0"/>
              <a:t>8.2 - K-MEANS</a:t>
            </a:r>
          </a:p>
        </p:txBody>
      </p:sp>
      <p:pic>
        <p:nvPicPr>
          <p:cNvPr id="6" name="Marcador de Posição de Conteúdo 5">
            <a:extLst>
              <a:ext uri="{FF2B5EF4-FFF2-40B4-BE49-F238E27FC236}">
                <a16:creationId xmlns:a16="http://schemas.microsoft.com/office/drawing/2014/main" id="{314B7ADE-3ECA-3269-D1B5-0CA627F6A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6105" y="1886019"/>
            <a:ext cx="4022725" cy="4022725"/>
          </a:xfrm>
        </p:spPr>
      </p:pic>
    </p:spTree>
    <p:extLst>
      <p:ext uri="{BB962C8B-B14F-4D97-AF65-F5344CB8AC3E}">
        <p14:creationId xmlns:p14="http://schemas.microsoft.com/office/powerpoint/2010/main" val="234676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0F888-F4D4-9BFB-5D7C-D2E7F173895D}"/>
              </a:ext>
            </a:extLst>
          </p:cNvPr>
          <p:cNvSpPr>
            <a:spLocks noGrp="1"/>
          </p:cNvSpPr>
          <p:nvPr>
            <p:ph type="title"/>
          </p:nvPr>
        </p:nvSpPr>
        <p:spPr/>
        <p:txBody>
          <a:bodyPr/>
          <a:lstStyle/>
          <a:p>
            <a:r>
              <a:rPr lang="pt-BR" dirty="0"/>
              <a:t>K-MEANS</a:t>
            </a:r>
          </a:p>
        </p:txBody>
      </p:sp>
      <p:sp>
        <p:nvSpPr>
          <p:cNvPr id="3" name="Marcador de Posição de Conteúdo 2">
            <a:extLst>
              <a:ext uri="{FF2B5EF4-FFF2-40B4-BE49-F238E27FC236}">
                <a16:creationId xmlns:a16="http://schemas.microsoft.com/office/drawing/2014/main" id="{EABF157F-D213-4898-211D-A57965EC73E2}"/>
              </a:ext>
            </a:extLst>
          </p:cNvPr>
          <p:cNvSpPr>
            <a:spLocks noGrp="1"/>
          </p:cNvSpPr>
          <p:nvPr>
            <p:ph idx="1"/>
          </p:nvPr>
        </p:nvSpPr>
        <p:spPr/>
        <p:txBody>
          <a:bodyPr/>
          <a:lstStyle/>
          <a:p>
            <a:r>
              <a:rPr lang="pt-BR" dirty="0"/>
              <a:t>O algoritmo </a:t>
            </a:r>
            <a:r>
              <a:rPr lang="pt-BR" b="1" dirty="0"/>
              <a:t>K-MEANS</a:t>
            </a:r>
            <a:r>
              <a:rPr lang="pt-BR" dirty="0"/>
              <a:t>:</a:t>
            </a:r>
          </a:p>
          <a:p>
            <a:pPr>
              <a:buFont typeface="+mj-lt"/>
              <a:buAutoNum type="arabicPeriod"/>
            </a:pPr>
            <a:r>
              <a:rPr lang="pt-BR" dirty="0"/>
              <a:t>Escolhe </a:t>
            </a:r>
            <a:r>
              <a:rPr lang="pt-BR" b="1" dirty="0"/>
              <a:t>K</a:t>
            </a:r>
            <a:r>
              <a:rPr lang="pt-BR" dirty="0"/>
              <a:t> pontos aleatórios como </a:t>
            </a:r>
            <a:r>
              <a:rPr lang="pt-BR" b="1" dirty="0"/>
              <a:t>centróides iniciais</a:t>
            </a:r>
            <a:r>
              <a:rPr lang="pt-BR" dirty="0"/>
              <a:t>.</a:t>
            </a:r>
          </a:p>
          <a:p>
            <a:pPr>
              <a:buFont typeface="+mj-lt"/>
              <a:buAutoNum type="arabicPeriod"/>
            </a:pPr>
            <a:r>
              <a:rPr lang="pt-BR" dirty="0"/>
              <a:t>Atribui cada ponto de dado ao </a:t>
            </a:r>
            <a:r>
              <a:rPr lang="pt-BR" b="1" dirty="0"/>
              <a:t>centróide mais próximo</a:t>
            </a:r>
            <a:r>
              <a:rPr lang="pt-BR" dirty="0"/>
              <a:t>.</a:t>
            </a:r>
          </a:p>
          <a:p>
            <a:pPr>
              <a:buFont typeface="+mj-lt"/>
              <a:buAutoNum type="arabicPeriod"/>
            </a:pPr>
            <a:r>
              <a:rPr lang="pt-BR" dirty="0"/>
              <a:t>Recalcula os </a:t>
            </a:r>
            <a:r>
              <a:rPr lang="pt-BR" b="1" dirty="0"/>
              <a:t>centróides</a:t>
            </a:r>
            <a:r>
              <a:rPr lang="pt-BR" dirty="0"/>
              <a:t> com base nos pontos atribuídos.</a:t>
            </a:r>
          </a:p>
          <a:p>
            <a:pPr>
              <a:buFont typeface="+mj-lt"/>
              <a:buAutoNum type="arabicPeriod"/>
            </a:pPr>
            <a:r>
              <a:rPr lang="pt-BR" dirty="0"/>
              <a:t>Repete os passos 2 e 3 até a </a:t>
            </a:r>
            <a:r>
              <a:rPr lang="pt-BR" b="1" dirty="0"/>
              <a:t>convergência</a:t>
            </a:r>
            <a:r>
              <a:rPr lang="pt-BR" dirty="0"/>
              <a:t> (quando os centróides não mudam mais).</a:t>
            </a:r>
          </a:p>
        </p:txBody>
      </p:sp>
      <p:graphicFrame>
        <p:nvGraphicFramePr>
          <p:cNvPr id="4" name="Objeto 3">
            <a:extLst>
              <a:ext uri="{FF2B5EF4-FFF2-40B4-BE49-F238E27FC236}">
                <a16:creationId xmlns:a16="http://schemas.microsoft.com/office/drawing/2014/main" id="{DDCD2243-478C-B4A3-3ABC-F5C5EFDB8DE8}"/>
              </a:ext>
            </a:extLst>
          </p:cNvPr>
          <p:cNvGraphicFramePr>
            <a:graphicFrameLocks noChangeAspect="1"/>
          </p:cNvGraphicFramePr>
          <p:nvPr>
            <p:extLst>
              <p:ext uri="{D42A27DB-BD31-4B8C-83A1-F6EECF244321}">
                <p14:modId xmlns:p14="http://schemas.microsoft.com/office/powerpoint/2010/main" val="2880000474"/>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4394200" y="2362200"/>
                        <a:ext cx="914400" cy="198438"/>
                      </a:xfrm>
                      <a:prstGeom prst="rect">
                        <a:avLst/>
                      </a:prstGeom>
                    </p:spPr>
                  </p:pic>
                </p:oleObj>
              </mc:Fallback>
            </mc:AlternateContent>
          </a:graphicData>
        </a:graphic>
      </p:graphicFrame>
      <p:graphicFrame>
        <p:nvGraphicFramePr>
          <p:cNvPr id="6" name="Objeto 5">
            <a:extLst>
              <a:ext uri="{FF2B5EF4-FFF2-40B4-BE49-F238E27FC236}">
                <a16:creationId xmlns:a16="http://schemas.microsoft.com/office/drawing/2014/main" id="{C931FDA2-140B-F7BC-C108-2BF85AF0005F}"/>
              </a:ext>
            </a:extLst>
          </p:cNvPr>
          <p:cNvGraphicFramePr>
            <a:graphicFrameLocks noChangeAspect="1"/>
          </p:cNvGraphicFramePr>
          <p:nvPr>
            <p:extLst>
              <p:ext uri="{D42A27DB-BD31-4B8C-83A1-F6EECF244321}">
                <p14:modId xmlns:p14="http://schemas.microsoft.com/office/powerpoint/2010/main" val="3622078149"/>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
                      <p:cNvPicPr/>
                      <p:nvPr/>
                    </p:nvPicPr>
                    <p:blipFill>
                      <a:blip r:embed="rId3"/>
                      <a:stretch>
                        <a:fillRect/>
                      </a:stretch>
                    </p:blipFill>
                    <p:spPr>
                      <a:xfrm>
                        <a:off x="4394200" y="2362200"/>
                        <a:ext cx="914400" cy="198438"/>
                      </a:xfrm>
                      <a:prstGeom prst="rect">
                        <a:avLst/>
                      </a:prstGeom>
                    </p:spPr>
                  </p:pic>
                </p:oleObj>
              </mc:Fallback>
            </mc:AlternateContent>
          </a:graphicData>
        </a:graphic>
      </p:graphicFrame>
      <p:graphicFrame>
        <p:nvGraphicFramePr>
          <p:cNvPr id="7" name="Objeto 6">
            <a:extLst>
              <a:ext uri="{FF2B5EF4-FFF2-40B4-BE49-F238E27FC236}">
                <a16:creationId xmlns:a16="http://schemas.microsoft.com/office/drawing/2014/main" id="{F6CF65E8-3400-DE49-82C0-E16109AFC865}"/>
              </a:ext>
            </a:extLst>
          </p:cNvPr>
          <p:cNvGraphicFramePr>
            <a:graphicFrameLocks noChangeAspect="1"/>
          </p:cNvGraphicFramePr>
          <p:nvPr>
            <p:extLst>
              <p:ext uri="{D42A27DB-BD31-4B8C-83A1-F6EECF244321}">
                <p14:modId xmlns:p14="http://schemas.microsoft.com/office/powerpoint/2010/main" val="1055894325"/>
              </p:ext>
            </p:extLst>
          </p:nvPr>
        </p:nvGraphicFramePr>
        <p:xfrm>
          <a:off x="1427922" y="4650230"/>
          <a:ext cx="3423478" cy="922851"/>
        </p:xfrm>
        <a:graphic>
          <a:graphicData uri="http://schemas.openxmlformats.org/presentationml/2006/ole">
            <mc:AlternateContent xmlns:mc="http://schemas.openxmlformats.org/markup-compatibility/2006">
              <mc:Choice xmlns:v="urn:schemas-microsoft-com:vml" Requires="v">
                <p:oleObj name="Equation" r:id="rId5" imgW="1460160" imgH="393480" progId="Equation.DSMT4">
                  <p:embed/>
                </p:oleObj>
              </mc:Choice>
              <mc:Fallback>
                <p:oleObj name="Equation" r:id="rId5" imgW="1460160" imgH="393480" progId="Equation.DSMT4">
                  <p:embed/>
                  <p:pic>
                    <p:nvPicPr>
                      <p:cNvPr id="0" name=""/>
                      <p:cNvPicPr/>
                      <p:nvPr/>
                    </p:nvPicPr>
                    <p:blipFill>
                      <a:blip r:embed="rId6"/>
                      <a:stretch>
                        <a:fillRect/>
                      </a:stretch>
                    </p:blipFill>
                    <p:spPr>
                      <a:xfrm>
                        <a:off x="1427922" y="4650230"/>
                        <a:ext cx="3423478" cy="922851"/>
                      </a:xfrm>
                      <a:prstGeom prst="rect">
                        <a:avLst/>
                      </a:prstGeom>
                    </p:spPr>
                  </p:pic>
                </p:oleObj>
              </mc:Fallback>
            </mc:AlternateContent>
          </a:graphicData>
        </a:graphic>
      </p:graphicFrame>
      <p:sp>
        <p:nvSpPr>
          <p:cNvPr id="10" name="CaixaDeTexto 9">
            <a:extLst>
              <a:ext uri="{FF2B5EF4-FFF2-40B4-BE49-F238E27FC236}">
                <a16:creationId xmlns:a16="http://schemas.microsoft.com/office/drawing/2014/main" id="{532D61B1-63F9-E430-239B-214292503F95}"/>
              </a:ext>
            </a:extLst>
          </p:cNvPr>
          <p:cNvSpPr txBox="1"/>
          <p:nvPr/>
        </p:nvSpPr>
        <p:spPr>
          <a:xfrm>
            <a:off x="5515555" y="4492488"/>
            <a:ext cx="5274365" cy="923330"/>
          </a:xfrm>
          <a:prstGeom prst="rect">
            <a:avLst/>
          </a:prstGeom>
          <a:noFill/>
        </p:spPr>
        <p:txBody>
          <a:bodyPr wrap="square" rtlCol="0">
            <a:spAutoFit/>
          </a:bodyPr>
          <a:lstStyle/>
          <a:p>
            <a:r>
              <a:rPr lang="pt-BR" b="1" dirty="0"/>
              <a:t>X</a:t>
            </a:r>
            <a:r>
              <a:rPr lang="pt-BR" b="1" baseline="-25000" dirty="0"/>
              <a:t>i</a:t>
            </a:r>
            <a:r>
              <a:rPr lang="pt-BR" dirty="0"/>
              <a:t> é o ponto de dados</a:t>
            </a:r>
          </a:p>
          <a:p>
            <a:r>
              <a:rPr lang="el-GR" b="1" dirty="0"/>
              <a:t>μ</a:t>
            </a:r>
            <a:r>
              <a:rPr lang="pt-BR" b="1" baseline="-25000" dirty="0"/>
              <a:t>k</a:t>
            </a:r>
            <a:r>
              <a:rPr lang="pt-BR" baseline="-25000" dirty="0"/>
              <a:t>​ </a:t>
            </a:r>
            <a:r>
              <a:rPr lang="pt-BR" dirty="0"/>
              <a:t>centróide do cluster C</a:t>
            </a:r>
            <a:r>
              <a:rPr lang="pt-BR" b="1" baseline="-25000" dirty="0"/>
              <a:t>k</a:t>
            </a:r>
          </a:p>
          <a:p>
            <a:r>
              <a:rPr lang="pt-BR" b="1" dirty="0"/>
              <a:t>SSE</a:t>
            </a:r>
            <a:r>
              <a:rPr lang="pt-BR" dirty="0"/>
              <a:t> = Soma dos erros quadráticos</a:t>
            </a:r>
          </a:p>
        </p:txBody>
      </p:sp>
    </p:spTree>
    <p:extLst>
      <p:ext uri="{BB962C8B-B14F-4D97-AF65-F5344CB8AC3E}">
        <p14:creationId xmlns:p14="http://schemas.microsoft.com/office/powerpoint/2010/main" val="145875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5D450-1889-FE05-8914-783B5BACEF27}"/>
              </a:ext>
            </a:extLst>
          </p:cNvPr>
          <p:cNvSpPr>
            <a:spLocks noGrp="1"/>
          </p:cNvSpPr>
          <p:nvPr>
            <p:ph type="title"/>
          </p:nvPr>
        </p:nvSpPr>
        <p:spPr/>
        <p:txBody>
          <a:bodyPr/>
          <a:lstStyle/>
          <a:p>
            <a:r>
              <a:rPr lang="pt-BR" dirty="0"/>
              <a:t>K-MEANS</a:t>
            </a:r>
          </a:p>
        </p:txBody>
      </p:sp>
      <p:sp>
        <p:nvSpPr>
          <p:cNvPr id="3" name="Marcador de Posição de Conteúdo 2">
            <a:extLst>
              <a:ext uri="{FF2B5EF4-FFF2-40B4-BE49-F238E27FC236}">
                <a16:creationId xmlns:a16="http://schemas.microsoft.com/office/drawing/2014/main" id="{147280B9-88BD-A6DB-9691-BCAE85BE505D}"/>
              </a:ext>
            </a:extLst>
          </p:cNvPr>
          <p:cNvSpPr>
            <a:spLocks noGrp="1"/>
          </p:cNvSpPr>
          <p:nvPr>
            <p:ph idx="1"/>
          </p:nvPr>
        </p:nvSpPr>
        <p:spPr/>
        <p:txBody>
          <a:bodyPr/>
          <a:lstStyle/>
          <a:p>
            <a:pPr marL="0" indent="0">
              <a:buNone/>
            </a:pPr>
            <a:r>
              <a:rPr lang="pt-BR" b="1" dirty="0"/>
              <a:t>Demonstração visual:</a:t>
            </a:r>
          </a:p>
        </p:txBody>
      </p:sp>
    </p:spTree>
    <p:extLst>
      <p:ext uri="{BB962C8B-B14F-4D97-AF65-F5344CB8AC3E}">
        <p14:creationId xmlns:p14="http://schemas.microsoft.com/office/powerpoint/2010/main" val="269236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EF722DDD-6AFB-FC60-CE02-00B7017F854E}"/>
              </a:ext>
            </a:extLst>
          </p:cNvPr>
          <p:cNvSpPr txBox="1"/>
          <p:nvPr/>
        </p:nvSpPr>
        <p:spPr>
          <a:xfrm>
            <a:off x="1391478" y="5569778"/>
            <a:ext cx="6096000" cy="646331"/>
          </a:xfrm>
          <a:prstGeom prst="rect">
            <a:avLst/>
          </a:prstGeom>
          <a:noFill/>
        </p:spPr>
        <p:txBody>
          <a:bodyPr wrap="square">
            <a:spAutoFit/>
          </a:bodyPr>
          <a:lstStyle/>
          <a:p>
            <a:r>
              <a:rPr lang="pt-BR" dirty="0"/>
              <a:t>https://www.youtube.com/watch?v=j8sk2ohOf3c&amp;ab_channel=NerddosDados</a:t>
            </a:r>
          </a:p>
        </p:txBody>
      </p:sp>
      <p:sp>
        <p:nvSpPr>
          <p:cNvPr id="7" name="Rectangle 4">
            <a:extLst>
              <a:ext uri="{FF2B5EF4-FFF2-40B4-BE49-F238E27FC236}">
                <a16:creationId xmlns:a16="http://schemas.microsoft.com/office/drawing/2014/main" id="{5F079A16-AF9F-740B-0152-B8C73816B5BC}"/>
              </a:ext>
            </a:extLst>
          </p:cNvPr>
          <p:cNvSpPr>
            <a:spLocks noGrp="1" noChangeArrowheads="1"/>
          </p:cNvSpPr>
          <p:nvPr>
            <p:ph type="title"/>
          </p:nvPr>
        </p:nvSpPr>
        <p:spPr bwMode="auto">
          <a:xfrm>
            <a:off x="5661752" y="2045183"/>
            <a:ext cx="631821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i="0" u="none" strike="noStrike" cap="none" normalizeH="0" baseline="0" dirty="0">
                <a:ln>
                  <a:noFill/>
                </a:ln>
                <a:solidFill>
                  <a:schemeClr val="tx1"/>
                </a:solidFill>
                <a:effectLst/>
                <a:latin typeface="+mn-lt"/>
              </a:rPr>
              <a:t>K-means apresenta boa performance na separação dos clusters.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i="0" u="none" strike="noStrike" cap="none" normalizeH="0" baseline="0" dirty="0">
                <a:ln>
                  <a:noFill/>
                </a:ln>
                <a:solidFill>
                  <a:schemeClr val="tx1"/>
                </a:solidFill>
                <a:effectLst/>
                <a:latin typeface="+mn-lt"/>
              </a:rPr>
              <a:t>A escolha inicial dos centróides influencia fortemente os resultados.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i="0" u="none" strike="noStrike" cap="none" normalizeH="0" baseline="0" dirty="0">
                <a:ln>
                  <a:noFill/>
                </a:ln>
                <a:solidFill>
                  <a:schemeClr val="tx1"/>
                </a:solidFill>
                <a:effectLst/>
                <a:latin typeface="+mn-lt"/>
              </a:rPr>
              <a:t>O parâmetro </a:t>
            </a:r>
            <a:r>
              <a:rPr kumimoji="0" lang="pt-BR" altLang="pt-BR" sz="2000" b="1" i="0" u="none" strike="noStrike" cap="none" normalizeH="0" baseline="0" dirty="0">
                <a:ln>
                  <a:noFill/>
                </a:ln>
                <a:solidFill>
                  <a:schemeClr val="tx1"/>
                </a:solidFill>
                <a:effectLst/>
                <a:latin typeface="+mn-lt"/>
              </a:rPr>
              <a:t>n_init </a:t>
            </a:r>
            <a:r>
              <a:rPr kumimoji="0" lang="pt-BR" altLang="pt-BR" sz="2000" i="0" u="none" strike="noStrike" cap="none" normalizeH="0" baseline="0" dirty="0">
                <a:ln>
                  <a:noFill/>
                </a:ln>
                <a:solidFill>
                  <a:schemeClr val="tx1"/>
                </a:solidFill>
                <a:effectLst/>
                <a:latin typeface="+mn-lt"/>
              </a:rPr>
              <a:t>(padrão = 10) repete o agrupamento várias vezes com diferentes centróides iniciais e seleciona o melhor (menor SSE).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000" i="0" u="none" strike="noStrike" cap="none" normalizeH="0" baseline="0" dirty="0">
                <a:ln>
                  <a:noFill/>
                </a:ln>
                <a:solidFill>
                  <a:schemeClr val="tx1"/>
                </a:solidFill>
                <a:effectLst/>
                <a:latin typeface="+mn-lt"/>
              </a:rPr>
              <a:t>O método </a:t>
            </a:r>
            <a:r>
              <a:rPr kumimoji="0" lang="pt-BR" altLang="pt-BR" sz="2000" b="1" i="0" u="none" strike="noStrike" cap="none" normalizeH="0" baseline="0" dirty="0">
                <a:ln>
                  <a:noFill/>
                </a:ln>
                <a:solidFill>
                  <a:schemeClr val="tx1"/>
                </a:solidFill>
                <a:effectLst/>
                <a:latin typeface="+mn-lt"/>
              </a:rPr>
              <a:t>k-means++ </a:t>
            </a:r>
            <a:r>
              <a:rPr kumimoji="0" lang="pt-BR" altLang="pt-BR" sz="2000" i="0" u="none" strike="noStrike" cap="none" normalizeH="0" baseline="0" dirty="0">
                <a:ln>
                  <a:noFill/>
                </a:ln>
                <a:solidFill>
                  <a:schemeClr val="tx1"/>
                </a:solidFill>
                <a:effectLst/>
                <a:latin typeface="+mn-lt"/>
              </a:rPr>
              <a:t>melhora a escolha inicial dos centróides, acelerando a convergência e melhorando a qualidade do agrupamento.</a:t>
            </a:r>
          </a:p>
        </p:txBody>
      </p:sp>
      <p:pic>
        <p:nvPicPr>
          <p:cNvPr id="12" name="Marcador de Posição de Conteúdo 11">
            <a:extLst>
              <a:ext uri="{FF2B5EF4-FFF2-40B4-BE49-F238E27FC236}">
                <a16:creationId xmlns:a16="http://schemas.microsoft.com/office/drawing/2014/main" id="{B1F0D480-0A8C-226B-88E6-5A243CAAE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78" y="2154720"/>
            <a:ext cx="3937835" cy="30605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0224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5BC86-530A-7423-04EE-87CB8E55C3E0}"/>
              </a:ext>
            </a:extLst>
          </p:cNvPr>
          <p:cNvSpPr>
            <a:spLocks noGrp="1"/>
          </p:cNvSpPr>
          <p:nvPr>
            <p:ph type="title"/>
          </p:nvPr>
        </p:nvSpPr>
        <p:spPr/>
        <p:txBody>
          <a:bodyPr/>
          <a:lstStyle/>
          <a:p>
            <a:r>
              <a:rPr lang="pt-BR" dirty="0"/>
              <a:t>Método do cotovelo (M.C)</a:t>
            </a:r>
          </a:p>
        </p:txBody>
      </p:sp>
      <p:sp>
        <p:nvSpPr>
          <p:cNvPr id="3" name="Marcador de Posição de Conteúdo 2">
            <a:extLst>
              <a:ext uri="{FF2B5EF4-FFF2-40B4-BE49-F238E27FC236}">
                <a16:creationId xmlns:a16="http://schemas.microsoft.com/office/drawing/2014/main" id="{3CE6F4A8-F9A2-009D-EBAD-CA50161E2754}"/>
              </a:ext>
            </a:extLst>
          </p:cNvPr>
          <p:cNvSpPr>
            <a:spLocks noGrp="1"/>
          </p:cNvSpPr>
          <p:nvPr>
            <p:ph idx="1"/>
          </p:nvPr>
        </p:nvSpPr>
        <p:spPr/>
        <p:txBody>
          <a:bodyPr>
            <a:normAutofit/>
          </a:bodyPr>
          <a:lstStyle/>
          <a:p>
            <a:r>
              <a:rPr lang="pt-BR" dirty="0"/>
              <a:t>📌 </a:t>
            </a:r>
            <a:r>
              <a:rPr lang="pt-BR" b="1" dirty="0"/>
              <a:t>Problema:</a:t>
            </a:r>
            <a:r>
              <a:rPr lang="pt-BR" dirty="0"/>
              <a:t> O algoritmo </a:t>
            </a:r>
            <a:r>
              <a:rPr lang="pt-BR" b="1" dirty="0"/>
              <a:t>K-Means</a:t>
            </a:r>
            <a:r>
              <a:rPr lang="pt-BR" dirty="0"/>
              <a:t> exige que o número de clusters (</a:t>
            </a:r>
            <a:r>
              <a:rPr lang="pt-BR" b="1" dirty="0"/>
              <a:t>K</a:t>
            </a:r>
            <a:r>
              <a:rPr lang="pt-BR" dirty="0"/>
              <a:t>) seja definido antes da execução, mas nem sempre sabemos esse valor antecipadamente.</a:t>
            </a:r>
          </a:p>
          <a:p>
            <a:r>
              <a:rPr lang="pt-BR" dirty="0"/>
              <a:t>💡 </a:t>
            </a:r>
            <a:r>
              <a:rPr lang="pt-BR" b="1" dirty="0"/>
              <a:t>Solução:</a:t>
            </a:r>
            <a:r>
              <a:rPr lang="pt-BR" dirty="0"/>
              <a:t> Utilizamos o </a:t>
            </a:r>
            <a:r>
              <a:rPr lang="pt-BR" b="1" dirty="0"/>
              <a:t>Método do Cotovelo</a:t>
            </a:r>
            <a:r>
              <a:rPr lang="pt-BR" dirty="0"/>
              <a:t> para encontrar o </a:t>
            </a:r>
            <a:r>
              <a:rPr lang="pt-BR" b="1" dirty="0"/>
              <a:t>K ideal</a:t>
            </a:r>
            <a:r>
              <a:rPr lang="pt-BR" dirty="0"/>
              <a:t>.</a:t>
            </a:r>
          </a:p>
          <a:p>
            <a:r>
              <a:rPr lang="pt-BR" b="1" dirty="0"/>
              <a:t>🔹 Como Funciona?</a:t>
            </a:r>
          </a:p>
          <a:p>
            <a:r>
              <a:rPr lang="pt-BR" dirty="0"/>
              <a:t>1️⃣ Calculamos a </a:t>
            </a:r>
            <a:r>
              <a:rPr lang="pt-BR" b="1" dirty="0"/>
              <a:t>Soma dos Erros Quadráticos (SSE)</a:t>
            </a:r>
            <a:r>
              <a:rPr lang="pt-BR" dirty="0"/>
              <a:t> para diferentes valores de </a:t>
            </a:r>
            <a:r>
              <a:rPr lang="pt-BR" b="1" dirty="0"/>
              <a:t>K</a:t>
            </a:r>
            <a:r>
              <a:rPr lang="pt-BR" dirty="0"/>
              <a:t>.</a:t>
            </a:r>
            <a:br>
              <a:rPr lang="pt-BR" dirty="0"/>
            </a:br>
            <a:r>
              <a:rPr lang="pt-BR" dirty="0"/>
              <a:t>2️⃣ À medida que </a:t>
            </a:r>
            <a:r>
              <a:rPr lang="pt-BR" b="1" dirty="0"/>
              <a:t>K aumenta, SSE diminui</a:t>
            </a:r>
            <a:r>
              <a:rPr lang="pt-BR" dirty="0"/>
              <a:t>, pois os pontos ficam mais próximos dos centros.</a:t>
            </a:r>
            <a:br>
              <a:rPr lang="pt-BR" dirty="0"/>
            </a:br>
            <a:r>
              <a:rPr lang="pt-BR" dirty="0"/>
              <a:t>3️⃣ O melhor </a:t>
            </a:r>
            <a:r>
              <a:rPr lang="pt-BR" b="1" dirty="0"/>
              <a:t>K</a:t>
            </a:r>
            <a:r>
              <a:rPr lang="pt-BR" dirty="0"/>
              <a:t> é o ponto onde a redução no </a:t>
            </a:r>
            <a:r>
              <a:rPr lang="pt-BR" b="1" dirty="0"/>
              <a:t>SSE começa a ser mínima</a:t>
            </a:r>
            <a:r>
              <a:rPr lang="pt-BR" dirty="0"/>
              <a:t> (formando um "cotovelo" no gráfico).</a:t>
            </a:r>
          </a:p>
          <a:p>
            <a:r>
              <a:rPr lang="pt-BR" dirty="0"/>
              <a:t>🔎 </a:t>
            </a:r>
            <a:r>
              <a:rPr lang="pt-BR" b="1" dirty="0"/>
              <a:t>Exemplo:</a:t>
            </a:r>
            <a:r>
              <a:rPr lang="pt-BR" dirty="0"/>
              <a:t> Para o conjunto de dados, o gráfico indica que </a:t>
            </a:r>
            <a:r>
              <a:rPr lang="pt-BR" b="1" dirty="0"/>
              <a:t>K = 3</a:t>
            </a:r>
            <a:r>
              <a:rPr lang="pt-BR" dirty="0"/>
              <a:t> é a melhor escolha!</a:t>
            </a:r>
          </a:p>
          <a:p>
            <a:endParaRPr lang="pt-BR" dirty="0"/>
          </a:p>
        </p:txBody>
      </p:sp>
    </p:spTree>
    <p:extLst>
      <p:ext uri="{BB962C8B-B14F-4D97-AF65-F5344CB8AC3E}">
        <p14:creationId xmlns:p14="http://schemas.microsoft.com/office/powerpoint/2010/main" val="83732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E82BE-8062-AE12-341C-E9F7EE48C8E1}"/>
              </a:ext>
            </a:extLst>
          </p:cNvPr>
          <p:cNvSpPr>
            <a:spLocks noGrp="1"/>
          </p:cNvSpPr>
          <p:nvPr>
            <p:ph type="title"/>
          </p:nvPr>
        </p:nvSpPr>
        <p:spPr/>
        <p:txBody>
          <a:bodyPr/>
          <a:lstStyle/>
          <a:p>
            <a:r>
              <a:rPr lang="pt-BR" dirty="0"/>
              <a:t>Resultado visual para M.C</a:t>
            </a:r>
          </a:p>
        </p:txBody>
      </p:sp>
      <p:pic>
        <p:nvPicPr>
          <p:cNvPr id="8" name="Marcador de Posição de Conteúdo 7">
            <a:extLst>
              <a:ext uri="{FF2B5EF4-FFF2-40B4-BE49-F238E27FC236}">
                <a16:creationId xmlns:a16="http://schemas.microsoft.com/office/drawing/2014/main" id="{775886E0-C4E8-49D3-8921-BAE737CCF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97193"/>
            <a:ext cx="4375510" cy="3720512"/>
          </a:xfrm>
          <a:prstGeom prst="rect">
            <a:avLst/>
          </a:prstGeom>
          <a:ln>
            <a:noFill/>
          </a:ln>
          <a:effectLst>
            <a:outerShdw blurRad="190500" algn="tl" rotWithShape="0">
              <a:srgbClr val="000000">
                <a:alpha val="70000"/>
              </a:srgbClr>
            </a:outerShdw>
          </a:effectLst>
        </p:spPr>
      </p:pic>
      <p:sp>
        <p:nvSpPr>
          <p:cNvPr id="6" name="CaixaDeTexto 5">
            <a:extLst>
              <a:ext uri="{FF2B5EF4-FFF2-40B4-BE49-F238E27FC236}">
                <a16:creationId xmlns:a16="http://schemas.microsoft.com/office/drawing/2014/main" id="{00934735-924F-AD48-08CB-F74225566B8F}"/>
              </a:ext>
            </a:extLst>
          </p:cNvPr>
          <p:cNvSpPr txBox="1"/>
          <p:nvPr/>
        </p:nvSpPr>
        <p:spPr>
          <a:xfrm>
            <a:off x="5861620" y="1929866"/>
            <a:ext cx="5143922" cy="4247317"/>
          </a:xfrm>
          <a:prstGeom prst="rect">
            <a:avLst/>
          </a:prstGeom>
          <a:noFill/>
        </p:spPr>
        <p:txBody>
          <a:bodyPr wrap="square" rtlCol="0">
            <a:spAutoFit/>
          </a:bodyPr>
          <a:lstStyle/>
          <a:p>
            <a:r>
              <a:rPr lang="pt-BR" b="1" dirty="0"/>
              <a:t>Por que isso é importante?</a:t>
            </a:r>
            <a:br>
              <a:rPr lang="pt-BR" dirty="0"/>
            </a:br>
            <a:r>
              <a:rPr lang="pt-BR" dirty="0"/>
              <a:t>Definir o número ideal de clusters </a:t>
            </a:r>
            <a:r>
              <a:rPr lang="pt-BR" b="1" dirty="0"/>
              <a:t>impacta diretamente a precisão da modelagem</a:t>
            </a:r>
            <a:r>
              <a:rPr lang="pt-BR" dirty="0"/>
              <a:t> e a detecção de falhas nos processos.</a:t>
            </a:r>
          </a:p>
          <a:p>
            <a:r>
              <a:rPr lang="pt-BR" b="1" dirty="0"/>
              <a:t>❌ Problemas de Escolhas Extremas:</a:t>
            </a:r>
          </a:p>
          <a:p>
            <a:r>
              <a:rPr lang="pt-BR" dirty="0"/>
              <a:t>🔻 </a:t>
            </a:r>
            <a:r>
              <a:rPr lang="pt-BR" b="1" dirty="0"/>
              <a:t>Poucos clusters:</a:t>
            </a:r>
            <a:endParaRPr lang="pt-BR" dirty="0"/>
          </a:p>
          <a:p>
            <a:pPr>
              <a:buFont typeface="Arial" panose="020B0604020202020204" pitchFamily="34" charset="0"/>
              <a:buChar char="•"/>
            </a:pPr>
            <a:r>
              <a:rPr lang="pt-BR" dirty="0"/>
              <a:t>Baixa precisão na modelagem (</a:t>
            </a:r>
            <a:r>
              <a:rPr lang="pt-BR" i="1" dirty="0"/>
              <a:t>soft sensing</a:t>
            </a:r>
            <a:r>
              <a:rPr lang="pt-BR" dirty="0"/>
              <a:t>).</a:t>
            </a:r>
          </a:p>
          <a:p>
            <a:pPr>
              <a:buFont typeface="Arial" panose="020B0604020202020204" pitchFamily="34" charset="0"/>
              <a:buChar char="•"/>
            </a:pPr>
            <a:r>
              <a:rPr lang="pt-BR" dirty="0"/>
              <a:t>Maior risco de </a:t>
            </a:r>
            <a:r>
              <a:rPr lang="pt-BR" b="1" dirty="0"/>
              <a:t>falhas não detectadas</a:t>
            </a:r>
            <a:r>
              <a:rPr lang="pt-BR" dirty="0"/>
              <a:t> (</a:t>
            </a:r>
            <a:r>
              <a:rPr lang="pt-BR" i="1" dirty="0"/>
              <a:t>missing alarms</a:t>
            </a:r>
            <a:r>
              <a:rPr lang="pt-BR" dirty="0"/>
              <a:t>).</a:t>
            </a:r>
          </a:p>
          <a:p>
            <a:r>
              <a:rPr lang="pt-BR" dirty="0"/>
              <a:t>🔺 </a:t>
            </a:r>
            <a:r>
              <a:rPr lang="pt-BR" b="1" dirty="0"/>
              <a:t>Muitos clusters:</a:t>
            </a:r>
            <a:endParaRPr lang="pt-BR" dirty="0"/>
          </a:p>
          <a:p>
            <a:pPr>
              <a:buFont typeface="Arial" panose="020B0604020202020204" pitchFamily="34" charset="0"/>
              <a:buChar char="•"/>
            </a:pPr>
            <a:r>
              <a:rPr lang="pt-BR" b="1" dirty="0"/>
              <a:t>Aumento no tempo de convergência</a:t>
            </a:r>
            <a:r>
              <a:rPr lang="pt-BR" dirty="0"/>
              <a:t> devido ao maior número de parâmetros.</a:t>
            </a:r>
          </a:p>
          <a:p>
            <a:pPr>
              <a:buFont typeface="Arial" panose="020B0604020202020204" pitchFamily="34" charset="0"/>
              <a:buChar char="•"/>
            </a:pPr>
            <a:r>
              <a:rPr lang="pt-BR" b="1" dirty="0"/>
              <a:t>Overfitting</a:t>
            </a:r>
            <a:r>
              <a:rPr lang="pt-BR" dirty="0"/>
              <a:t>, gerando </a:t>
            </a:r>
            <a:r>
              <a:rPr lang="pt-BR" b="1" dirty="0"/>
              <a:t>muitos falsos alarmes</a:t>
            </a:r>
            <a:r>
              <a:rPr lang="pt-BR" dirty="0"/>
              <a:t> e reduzindo a precisão.</a:t>
            </a:r>
          </a:p>
          <a:p>
            <a:endParaRPr lang="pt-BR" dirty="0"/>
          </a:p>
        </p:txBody>
      </p:sp>
    </p:spTree>
    <p:extLst>
      <p:ext uri="{BB962C8B-B14F-4D97-AF65-F5344CB8AC3E}">
        <p14:creationId xmlns:p14="http://schemas.microsoft.com/office/powerpoint/2010/main" val="368227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6B975-1308-6AA1-F2A6-2FA217666670}"/>
              </a:ext>
            </a:extLst>
          </p:cNvPr>
          <p:cNvSpPr>
            <a:spLocks noGrp="1"/>
          </p:cNvSpPr>
          <p:nvPr>
            <p:ph type="title"/>
          </p:nvPr>
        </p:nvSpPr>
        <p:spPr/>
        <p:txBody>
          <a:bodyPr/>
          <a:lstStyle/>
          <a:p>
            <a:r>
              <a:rPr lang="pt-BR" dirty="0"/>
              <a:t>Análise de silhueta</a:t>
            </a:r>
          </a:p>
        </p:txBody>
      </p:sp>
      <p:sp>
        <p:nvSpPr>
          <p:cNvPr id="3" name="Marcador de Posição de Conteúdo 2">
            <a:extLst>
              <a:ext uri="{FF2B5EF4-FFF2-40B4-BE49-F238E27FC236}">
                <a16:creationId xmlns:a16="http://schemas.microsoft.com/office/drawing/2014/main" id="{D8C37891-E2D7-99AC-C108-ECF1DA31811C}"/>
              </a:ext>
            </a:extLst>
          </p:cNvPr>
          <p:cNvSpPr>
            <a:spLocks noGrp="1"/>
          </p:cNvSpPr>
          <p:nvPr>
            <p:ph idx="1"/>
          </p:nvPr>
        </p:nvSpPr>
        <p:spPr/>
        <p:txBody>
          <a:bodyPr>
            <a:normAutofit fontScale="85000" lnSpcReduction="20000"/>
          </a:bodyPr>
          <a:lstStyle/>
          <a:p>
            <a:r>
              <a:rPr lang="pt-BR" dirty="0"/>
              <a:t>📌 </a:t>
            </a:r>
            <a:r>
              <a:rPr lang="pt-BR" b="1" dirty="0"/>
              <a:t>O que é?</a:t>
            </a:r>
            <a:endParaRPr lang="pt-BR" dirty="0"/>
          </a:p>
          <a:p>
            <a:pPr>
              <a:buFont typeface="Arial" panose="020B0604020202020204" pitchFamily="34" charset="0"/>
              <a:buChar char="•"/>
            </a:pPr>
            <a:r>
              <a:rPr lang="pt-BR" dirty="0"/>
              <a:t>Técnica para avaliar o quão bem os dados foram agrupados.</a:t>
            </a:r>
          </a:p>
          <a:p>
            <a:pPr>
              <a:buFont typeface="Arial" panose="020B0604020202020204" pitchFamily="34" charset="0"/>
              <a:buChar char="•"/>
            </a:pPr>
            <a:r>
              <a:rPr lang="pt-BR" dirty="0"/>
              <a:t>Mede a </a:t>
            </a:r>
            <a:r>
              <a:rPr lang="pt-BR" b="1" dirty="0"/>
              <a:t>coesão dentro do cluster</a:t>
            </a:r>
            <a:r>
              <a:rPr lang="pt-BR" dirty="0"/>
              <a:t> e a </a:t>
            </a:r>
            <a:r>
              <a:rPr lang="pt-BR" b="1" dirty="0"/>
              <a:t>separação entre clusters</a:t>
            </a:r>
            <a:r>
              <a:rPr lang="pt-BR" dirty="0"/>
              <a:t>.</a:t>
            </a:r>
          </a:p>
          <a:p>
            <a:pPr>
              <a:buFont typeface="Arial" panose="020B0604020202020204" pitchFamily="34" charset="0"/>
              <a:buChar char="•"/>
            </a:pPr>
            <a:r>
              <a:rPr lang="pt-BR" dirty="0"/>
              <a:t>Compatível com qualquer algoritmo de agrupamento (não só k-means).</a:t>
            </a:r>
          </a:p>
          <a:p>
            <a:r>
              <a:rPr lang="pt-BR" dirty="0"/>
              <a:t>📌 </a:t>
            </a:r>
            <a:r>
              <a:rPr lang="pt-BR" b="1" dirty="0"/>
              <a:t>Quando usar?</a:t>
            </a:r>
            <a:endParaRPr lang="pt-BR" dirty="0"/>
          </a:p>
          <a:p>
            <a:pPr>
              <a:buFont typeface="Arial" panose="020B0604020202020204" pitchFamily="34" charset="0"/>
              <a:buChar char="•"/>
            </a:pPr>
            <a:r>
              <a:rPr lang="pt-BR" dirty="0"/>
              <a:t>Ideal para </a:t>
            </a:r>
            <a:r>
              <a:rPr lang="pt-BR" b="1" dirty="0"/>
              <a:t>dados de alta dimensão</a:t>
            </a:r>
            <a:r>
              <a:rPr lang="pt-BR" dirty="0"/>
              <a:t>, onde visualizações 2D/3D não revelam bem os agrupamentos.</a:t>
            </a:r>
          </a:p>
          <a:p>
            <a:pPr>
              <a:buFont typeface="Arial" panose="020B0604020202020204" pitchFamily="34" charset="0"/>
              <a:buChar char="•"/>
            </a:pPr>
            <a:r>
              <a:rPr lang="pt-BR" dirty="0"/>
              <a:t>Os </a:t>
            </a:r>
            <a:r>
              <a:rPr lang="pt-BR" b="1" dirty="0"/>
              <a:t>gráficos de silhueta</a:t>
            </a:r>
            <a:r>
              <a:rPr lang="pt-BR" dirty="0"/>
              <a:t> substituem a visualização direta dos clusters.</a:t>
            </a:r>
          </a:p>
          <a:p>
            <a:r>
              <a:rPr lang="pt-BR" dirty="0"/>
              <a:t>📌 </a:t>
            </a:r>
            <a:r>
              <a:rPr lang="pt-BR" b="1" dirty="0"/>
              <a:t>Por que usar?</a:t>
            </a:r>
            <a:endParaRPr lang="pt-BR" dirty="0"/>
          </a:p>
          <a:p>
            <a:pPr>
              <a:buFont typeface="Arial" panose="020B0604020202020204" pitchFamily="34" charset="0"/>
              <a:buChar char="•"/>
            </a:pPr>
            <a:r>
              <a:rPr lang="pt-BR" dirty="0"/>
              <a:t>Fornece uma </a:t>
            </a:r>
            <a:r>
              <a:rPr lang="pt-BR" b="1" dirty="0"/>
              <a:t>visualização clara</a:t>
            </a:r>
            <a:r>
              <a:rPr lang="pt-BR" dirty="0"/>
              <a:t> da qualidade do agrupamento.</a:t>
            </a:r>
          </a:p>
          <a:p>
            <a:pPr>
              <a:buFont typeface="Arial" panose="020B0604020202020204" pitchFamily="34" charset="0"/>
              <a:buChar char="•"/>
            </a:pPr>
            <a:r>
              <a:rPr lang="pt-BR" b="1" dirty="0"/>
              <a:t>Ajuda a escolher o número ideal de clusters</a:t>
            </a:r>
            <a:r>
              <a:rPr lang="pt-BR" dirty="0"/>
              <a:t>.</a:t>
            </a:r>
          </a:p>
          <a:p>
            <a:pPr>
              <a:buFont typeface="Arial" panose="020B0604020202020204" pitchFamily="34" charset="0"/>
              <a:buChar char="•"/>
            </a:pPr>
            <a:r>
              <a:rPr lang="pt-BR" dirty="0"/>
              <a:t>Funciona bem mesmo quando não é possível </a:t>
            </a:r>
            <a:r>
              <a:rPr lang="pt-BR" b="1" dirty="0"/>
              <a:t>reduzir a dimensionalidade</a:t>
            </a:r>
            <a:r>
              <a:rPr lang="pt-BR" dirty="0"/>
              <a:t> com eficácia.</a:t>
            </a:r>
          </a:p>
          <a:p>
            <a:endParaRPr lang="pt-BR" dirty="0"/>
          </a:p>
        </p:txBody>
      </p:sp>
    </p:spTree>
    <p:extLst>
      <p:ext uri="{BB962C8B-B14F-4D97-AF65-F5344CB8AC3E}">
        <p14:creationId xmlns:p14="http://schemas.microsoft.com/office/powerpoint/2010/main" val="63909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333FE-8452-6086-9564-E96E1E1EB505}"/>
              </a:ext>
            </a:extLst>
          </p:cNvPr>
          <p:cNvSpPr>
            <a:spLocks noGrp="1"/>
          </p:cNvSpPr>
          <p:nvPr>
            <p:ph type="title"/>
          </p:nvPr>
        </p:nvSpPr>
        <p:spPr>
          <a:xfrm>
            <a:off x="395750" y="2766218"/>
            <a:ext cx="6641154" cy="1325563"/>
          </a:xfrm>
        </p:spPr>
        <p:txBody>
          <a:bodyPr>
            <a:normAutofit/>
          </a:bodyPr>
          <a:lstStyle/>
          <a:p>
            <a:r>
              <a:rPr lang="pt-BR" sz="4500" b="1" dirty="0"/>
              <a:t>8.2 – Introdução a Clusterização de dados</a:t>
            </a:r>
          </a:p>
        </p:txBody>
      </p:sp>
      <p:sp>
        <p:nvSpPr>
          <p:cNvPr id="4" name="Marcador de Posição de Conteúdo 3">
            <a:extLst>
              <a:ext uri="{FF2B5EF4-FFF2-40B4-BE49-F238E27FC236}">
                <a16:creationId xmlns:a16="http://schemas.microsoft.com/office/drawing/2014/main" id="{D7C558E2-487B-0B8D-7303-96F0B9F038D9}"/>
              </a:ext>
            </a:extLst>
          </p:cNvPr>
          <p:cNvSpPr>
            <a:spLocks noGrp="1"/>
          </p:cNvSpPr>
          <p:nvPr>
            <p:ph idx="1"/>
          </p:nvPr>
        </p:nvSpPr>
        <p:spPr/>
        <p:txBody>
          <a:bodyPr/>
          <a:lstStyle/>
          <a:p>
            <a:endParaRPr lang="pt-BR"/>
          </a:p>
        </p:txBody>
      </p:sp>
      <p:pic>
        <p:nvPicPr>
          <p:cNvPr id="5" name="Marcador de Posição de Conteúdo 5">
            <a:extLst>
              <a:ext uri="{FF2B5EF4-FFF2-40B4-BE49-F238E27FC236}">
                <a16:creationId xmlns:a16="http://schemas.microsoft.com/office/drawing/2014/main" id="{BFAF0EF2-9BCD-8061-3F0D-62298A7C4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846369"/>
            <a:ext cx="4022725" cy="4022725"/>
          </a:xfrm>
          <a:prstGeom prst="rect">
            <a:avLst/>
          </a:prstGeom>
        </p:spPr>
      </p:pic>
    </p:spTree>
    <p:extLst>
      <p:ext uri="{BB962C8B-B14F-4D97-AF65-F5344CB8AC3E}">
        <p14:creationId xmlns:p14="http://schemas.microsoft.com/office/powerpoint/2010/main" val="2020012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BCE71-BA67-12E8-DB77-7F9B7A46AA1B}"/>
              </a:ext>
            </a:extLst>
          </p:cNvPr>
          <p:cNvSpPr>
            <a:spLocks noGrp="1"/>
          </p:cNvSpPr>
          <p:nvPr>
            <p:ph type="title"/>
          </p:nvPr>
        </p:nvSpPr>
        <p:spPr/>
        <p:txBody>
          <a:bodyPr/>
          <a:lstStyle/>
          <a:p>
            <a:endParaRPr lang="pt-BR" dirty="0"/>
          </a:p>
        </p:txBody>
      </p:sp>
      <p:sp>
        <p:nvSpPr>
          <p:cNvPr id="3" name="Marcador de Posição de Conteúdo 2">
            <a:extLst>
              <a:ext uri="{FF2B5EF4-FFF2-40B4-BE49-F238E27FC236}">
                <a16:creationId xmlns:a16="http://schemas.microsoft.com/office/drawing/2014/main" id="{F896E1EB-9B00-49EA-7EC4-245D24008C4E}"/>
              </a:ext>
            </a:extLst>
          </p:cNvPr>
          <p:cNvSpPr>
            <a:spLocks noGrp="1"/>
          </p:cNvSpPr>
          <p:nvPr>
            <p:ph idx="1"/>
          </p:nvPr>
        </p:nvSpPr>
        <p:spPr/>
        <p:txBody>
          <a:bodyPr>
            <a:normAutofit/>
          </a:bodyPr>
          <a:lstStyle/>
          <a:p>
            <a:r>
              <a:rPr lang="pt-BR" dirty="0">
                <a:latin typeface="Aptos" panose="020B0004020202020204" pitchFamily="34" charset="0"/>
              </a:rPr>
              <a:t>O </a:t>
            </a:r>
            <a:r>
              <a:rPr lang="pt-BR" b="1" dirty="0">
                <a:latin typeface="Aptos" panose="020B0004020202020204" pitchFamily="34" charset="0"/>
              </a:rPr>
              <a:t>coeficiente ou valor de silhueta</a:t>
            </a:r>
            <a:r>
              <a:rPr lang="pt-BR" dirty="0">
                <a:latin typeface="Aptos" panose="020B0004020202020204" pitchFamily="34" charset="0"/>
              </a:rPr>
              <a:t> de um ponto de dados varia de -1 a 1 e é uma medida de quão distante o ponto de dados está dos pontos de dados no cluster vizinho, em comparação com os pontos de dados no mesmo cluster.</a:t>
            </a:r>
          </a:p>
          <a:p>
            <a:pPr>
              <a:buFont typeface="Arial" panose="020B0604020202020204" pitchFamily="34" charset="0"/>
              <a:buChar char="•"/>
            </a:pPr>
            <a:r>
              <a:rPr lang="pt-BR" b="1" dirty="0">
                <a:latin typeface="Aptos" panose="020B0004020202020204" pitchFamily="34" charset="0"/>
              </a:rPr>
              <a:t>Valor de 1</a:t>
            </a:r>
            <a:r>
              <a:rPr lang="pt-BR" dirty="0">
                <a:latin typeface="Aptos" panose="020B0004020202020204" pitchFamily="34" charset="0"/>
              </a:rPr>
              <a:t> indica que o ponto de dados está bem </a:t>
            </a:r>
            <a:r>
              <a:rPr lang="pt-BR" b="1" dirty="0">
                <a:latin typeface="Aptos" panose="020B0004020202020204" pitchFamily="34" charset="0"/>
              </a:rPr>
              <a:t>distante do cluster vizinho</a:t>
            </a:r>
            <a:r>
              <a:rPr lang="pt-BR" dirty="0">
                <a:latin typeface="Aptos" panose="020B0004020202020204" pitchFamily="34" charset="0"/>
              </a:rPr>
              <a:t>, o que significa que ele está bem posicionado dentro do seu próprio cluster.</a:t>
            </a:r>
          </a:p>
          <a:p>
            <a:pPr>
              <a:buFont typeface="Arial" panose="020B0604020202020204" pitchFamily="34" charset="0"/>
              <a:buChar char="•"/>
            </a:pPr>
            <a:r>
              <a:rPr lang="pt-BR" b="1" dirty="0">
                <a:latin typeface="Aptos" panose="020B0004020202020204" pitchFamily="34" charset="0"/>
              </a:rPr>
              <a:t>Valores próximos de 0</a:t>
            </a:r>
            <a:r>
              <a:rPr lang="pt-BR" dirty="0">
                <a:latin typeface="Aptos" panose="020B0004020202020204" pitchFamily="34" charset="0"/>
              </a:rPr>
              <a:t> indicam que o ponto de dados está </a:t>
            </a:r>
            <a:r>
              <a:rPr lang="pt-BR" b="1" dirty="0">
                <a:latin typeface="Aptos" panose="020B0004020202020204" pitchFamily="34" charset="0"/>
              </a:rPr>
              <a:t>próximo à fronteira </a:t>
            </a:r>
            <a:r>
              <a:rPr lang="pt-BR" dirty="0">
                <a:latin typeface="Aptos" panose="020B0004020202020204" pitchFamily="34" charset="0"/>
              </a:rPr>
              <a:t>entre dois clusters, ou seja, ele pode ser ambíguo e estar entre os dois clusters.</a:t>
            </a:r>
          </a:p>
          <a:p>
            <a:pPr>
              <a:buFont typeface="Arial" panose="020B0604020202020204" pitchFamily="34" charset="0"/>
              <a:buChar char="•"/>
            </a:pPr>
            <a:r>
              <a:rPr lang="pt-BR" b="1" dirty="0">
                <a:latin typeface="Aptos" panose="020B0004020202020204" pitchFamily="34" charset="0"/>
              </a:rPr>
              <a:t>Valores negativos</a:t>
            </a:r>
            <a:r>
              <a:rPr lang="pt-BR" dirty="0">
                <a:latin typeface="Aptos" panose="020B0004020202020204" pitchFamily="34" charset="0"/>
              </a:rPr>
              <a:t> indicam que o ponto de dados foi atribuído ao </a:t>
            </a:r>
            <a:r>
              <a:rPr lang="pt-BR" b="1" dirty="0">
                <a:latin typeface="Aptos" panose="020B0004020202020204" pitchFamily="34" charset="0"/>
              </a:rPr>
              <a:t>cluster errado</a:t>
            </a:r>
            <a:r>
              <a:rPr lang="pt-BR" dirty="0">
                <a:latin typeface="Aptos" panose="020B0004020202020204" pitchFamily="34" charset="0"/>
              </a:rPr>
              <a:t>, pois está mais próximo de um cluster diferente do que do seu próprio cluster.</a:t>
            </a:r>
          </a:p>
          <a:p>
            <a:endParaRPr lang="pt-BR" dirty="0"/>
          </a:p>
        </p:txBody>
      </p:sp>
    </p:spTree>
    <p:extLst>
      <p:ext uri="{BB962C8B-B14F-4D97-AF65-F5344CB8AC3E}">
        <p14:creationId xmlns:p14="http://schemas.microsoft.com/office/powerpoint/2010/main" val="66994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DB439-4FAD-C597-1717-CBE6DFBB8F2C}"/>
              </a:ext>
            </a:extLst>
          </p:cNvPr>
          <p:cNvSpPr>
            <a:spLocks noGrp="1"/>
          </p:cNvSpPr>
          <p:nvPr>
            <p:ph type="title"/>
          </p:nvPr>
        </p:nvSpPr>
        <p:spPr/>
        <p:txBody>
          <a:bodyPr/>
          <a:lstStyle/>
          <a:p>
            <a:r>
              <a:rPr lang="pt-BR" dirty="0"/>
              <a:t>Gráfico: Análise de silhueta</a:t>
            </a:r>
          </a:p>
        </p:txBody>
      </p:sp>
      <p:pic>
        <p:nvPicPr>
          <p:cNvPr id="7" name="Marcador de Posição de Conteúdo 6">
            <a:extLst>
              <a:ext uri="{FF2B5EF4-FFF2-40B4-BE49-F238E27FC236}">
                <a16:creationId xmlns:a16="http://schemas.microsoft.com/office/drawing/2014/main" id="{05827675-7055-F2B1-F0F9-BF0BB0D36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608" y="1846262"/>
            <a:ext cx="5105111" cy="4022725"/>
          </a:xfrm>
        </p:spPr>
      </p:pic>
      <p:sp>
        <p:nvSpPr>
          <p:cNvPr id="9" name="CaixaDeTexto 8">
            <a:extLst>
              <a:ext uri="{FF2B5EF4-FFF2-40B4-BE49-F238E27FC236}">
                <a16:creationId xmlns:a16="http://schemas.microsoft.com/office/drawing/2014/main" id="{0A391AE8-3BFB-C84B-A46E-BE82290662E6}"/>
              </a:ext>
            </a:extLst>
          </p:cNvPr>
          <p:cNvSpPr txBox="1"/>
          <p:nvPr/>
        </p:nvSpPr>
        <p:spPr>
          <a:xfrm>
            <a:off x="5630719" y="2547029"/>
            <a:ext cx="6096000" cy="3139321"/>
          </a:xfrm>
          <a:prstGeom prst="rect">
            <a:avLst/>
          </a:prstGeom>
          <a:noFill/>
        </p:spPr>
        <p:txBody>
          <a:bodyPr wrap="square">
            <a:spAutoFit/>
          </a:bodyPr>
          <a:lstStyle/>
          <a:p>
            <a:r>
              <a:rPr lang="pt-BR" dirty="0"/>
              <a:t>✨Cada faixa colorida representa um cluster e mostra o quão bem os pontos foram agrupados.</a:t>
            </a:r>
          </a:p>
          <a:p>
            <a:br>
              <a:rPr lang="pt-BR" dirty="0"/>
            </a:br>
            <a:r>
              <a:rPr lang="pt-BR" dirty="0"/>
              <a:t>📏 A largura da faixa representa tamanho do cluster.</a:t>
            </a:r>
          </a:p>
          <a:p>
            <a:br>
              <a:rPr lang="pt-BR" dirty="0"/>
            </a:br>
            <a:r>
              <a:rPr lang="pt-BR" dirty="0"/>
              <a:t>📊 </a:t>
            </a:r>
            <a:r>
              <a:rPr lang="pt-BR" b="1" dirty="0"/>
              <a:t>Índice de silhueta médio</a:t>
            </a:r>
            <a:r>
              <a:rPr lang="pt-BR" dirty="0"/>
              <a:t> indica a qualidade geral do agrupamento.</a:t>
            </a:r>
          </a:p>
          <a:p>
            <a:br>
              <a:rPr lang="pt-BR" dirty="0"/>
            </a:br>
            <a:r>
              <a:rPr lang="pt-BR" dirty="0"/>
              <a:t>✅ Quanto maior o valor, melhor a separação entre os clusters!</a:t>
            </a:r>
          </a:p>
        </p:txBody>
      </p:sp>
    </p:spTree>
    <p:extLst>
      <p:ext uri="{BB962C8B-B14F-4D97-AF65-F5344CB8AC3E}">
        <p14:creationId xmlns:p14="http://schemas.microsoft.com/office/powerpoint/2010/main" val="149219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2978E-A2C1-2D24-B0CC-552F369AC9D7}"/>
              </a:ext>
            </a:extLst>
          </p:cNvPr>
          <p:cNvSpPr>
            <a:spLocks noGrp="1"/>
          </p:cNvSpPr>
          <p:nvPr>
            <p:ph type="title"/>
          </p:nvPr>
        </p:nvSpPr>
        <p:spPr/>
        <p:txBody>
          <a:bodyPr/>
          <a:lstStyle/>
          <a:p>
            <a:endParaRPr lang="pt-BR" dirty="0"/>
          </a:p>
        </p:txBody>
      </p:sp>
      <p:sp>
        <p:nvSpPr>
          <p:cNvPr id="3" name="Marcador de Posição de Conteúdo 2">
            <a:extLst>
              <a:ext uri="{FF2B5EF4-FFF2-40B4-BE49-F238E27FC236}">
                <a16:creationId xmlns:a16="http://schemas.microsoft.com/office/drawing/2014/main" id="{DAA60FC7-1422-650C-C58F-735BAAFF41AC}"/>
              </a:ext>
            </a:extLst>
          </p:cNvPr>
          <p:cNvSpPr>
            <a:spLocks noGrp="1"/>
          </p:cNvSpPr>
          <p:nvPr>
            <p:ph idx="1"/>
          </p:nvPr>
        </p:nvSpPr>
        <p:spPr/>
        <p:txBody>
          <a:bodyPr/>
          <a:lstStyle/>
          <a:p>
            <a:r>
              <a:rPr lang="pt-BR" dirty="0"/>
              <a:t>O algoritmo </a:t>
            </a:r>
            <a:r>
              <a:rPr lang="pt-BR" b="1" dirty="0"/>
              <a:t>K-means</a:t>
            </a:r>
            <a:r>
              <a:rPr lang="pt-BR" dirty="0"/>
              <a:t> é fácil de usar e tem um conceito simples, o que é uma vantagem. No entanto, ele apresenta uma </a:t>
            </a:r>
            <a:r>
              <a:rPr lang="pt-BR" b="1" dirty="0"/>
              <a:t>limitação importante</a:t>
            </a:r>
            <a:r>
              <a:rPr lang="pt-BR" dirty="0"/>
              <a:t>: não consegue lidar bem com </a:t>
            </a:r>
            <a:r>
              <a:rPr lang="pt-BR" b="1" dirty="0"/>
              <a:t>grupos de formatos complexos</a:t>
            </a:r>
            <a:r>
              <a:rPr lang="pt-BR" dirty="0"/>
              <a:t> (como mostrado na Figura 8.9).</a:t>
            </a:r>
          </a:p>
          <a:p>
            <a:r>
              <a:rPr lang="pt-BR" dirty="0"/>
              <a:t>Por isso, o próximo conjunto de algoritmos que será estudado pode </a:t>
            </a:r>
            <a:r>
              <a:rPr lang="pt-BR" b="1" dirty="0"/>
              <a:t>identificar grupos com formas mais irregulares</a:t>
            </a:r>
            <a:r>
              <a:rPr lang="pt-BR" dirty="0"/>
              <a:t>, superando essa limitação do K-means.</a:t>
            </a:r>
          </a:p>
          <a:p>
            <a:endParaRPr lang="pt-BR" dirty="0"/>
          </a:p>
        </p:txBody>
      </p:sp>
      <p:pic>
        <p:nvPicPr>
          <p:cNvPr id="5" name="Imagem 4">
            <a:extLst>
              <a:ext uri="{FF2B5EF4-FFF2-40B4-BE49-F238E27FC236}">
                <a16:creationId xmlns:a16="http://schemas.microsoft.com/office/drawing/2014/main" id="{FA3BBE52-F251-2F15-263A-4EED037A5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581" y="3962400"/>
            <a:ext cx="3914358" cy="2185919"/>
          </a:xfrm>
          <a:prstGeom prst="rect">
            <a:avLst/>
          </a:prstGeom>
        </p:spPr>
      </p:pic>
    </p:spTree>
    <p:extLst>
      <p:ext uri="{BB962C8B-B14F-4D97-AF65-F5344CB8AC3E}">
        <p14:creationId xmlns:p14="http://schemas.microsoft.com/office/powerpoint/2010/main" val="3160771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333FE-8452-6086-9564-E96E1E1EB505}"/>
              </a:ext>
            </a:extLst>
          </p:cNvPr>
          <p:cNvSpPr>
            <a:spLocks noGrp="1"/>
          </p:cNvSpPr>
          <p:nvPr>
            <p:ph type="title"/>
          </p:nvPr>
        </p:nvSpPr>
        <p:spPr>
          <a:xfrm>
            <a:off x="395750" y="2766218"/>
            <a:ext cx="10515600" cy="1325563"/>
          </a:xfrm>
        </p:spPr>
        <p:txBody>
          <a:bodyPr/>
          <a:lstStyle/>
          <a:p>
            <a:r>
              <a:rPr lang="pt-BR" b="1" dirty="0"/>
              <a:t>DBSCAN</a:t>
            </a:r>
          </a:p>
        </p:txBody>
      </p:sp>
      <p:sp>
        <p:nvSpPr>
          <p:cNvPr id="4" name="Marcador de Posição de Conteúdo 3">
            <a:extLst>
              <a:ext uri="{FF2B5EF4-FFF2-40B4-BE49-F238E27FC236}">
                <a16:creationId xmlns:a16="http://schemas.microsoft.com/office/drawing/2014/main" id="{FED81F24-DC3C-9758-CC7C-12F9FA433F7A}"/>
              </a:ext>
            </a:extLst>
          </p:cNvPr>
          <p:cNvSpPr>
            <a:spLocks noGrp="1"/>
          </p:cNvSpPr>
          <p:nvPr>
            <p:ph idx="1"/>
          </p:nvPr>
        </p:nvSpPr>
        <p:spPr/>
        <p:txBody>
          <a:bodyPr/>
          <a:lstStyle/>
          <a:p>
            <a:endParaRPr lang="pt-BR"/>
          </a:p>
        </p:txBody>
      </p:sp>
      <p:pic>
        <p:nvPicPr>
          <p:cNvPr id="5" name="Marcador de Posição de Conteúdo 5">
            <a:extLst>
              <a:ext uri="{FF2B5EF4-FFF2-40B4-BE49-F238E27FC236}">
                <a16:creationId xmlns:a16="http://schemas.microsoft.com/office/drawing/2014/main" id="{FEB8888A-3238-0762-70CB-1CDA76468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105" y="1886019"/>
            <a:ext cx="4022725" cy="4022725"/>
          </a:xfrm>
          <a:prstGeom prst="rect">
            <a:avLst/>
          </a:prstGeom>
        </p:spPr>
      </p:pic>
    </p:spTree>
    <p:extLst>
      <p:ext uri="{BB962C8B-B14F-4D97-AF65-F5344CB8AC3E}">
        <p14:creationId xmlns:p14="http://schemas.microsoft.com/office/powerpoint/2010/main" val="407599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B46ED-D0DC-5147-0E32-5189696793F3}"/>
              </a:ext>
            </a:extLst>
          </p:cNvPr>
          <p:cNvSpPr>
            <a:spLocks noGrp="1"/>
          </p:cNvSpPr>
          <p:nvPr>
            <p:ph type="title"/>
          </p:nvPr>
        </p:nvSpPr>
        <p:spPr/>
        <p:txBody>
          <a:bodyPr/>
          <a:lstStyle/>
          <a:p>
            <a:r>
              <a:rPr lang="pt-BR" dirty="0"/>
              <a:t>DBSCAN</a:t>
            </a:r>
          </a:p>
        </p:txBody>
      </p:sp>
      <p:sp>
        <p:nvSpPr>
          <p:cNvPr id="3" name="Marcador de Posição de Conteúdo 2">
            <a:extLst>
              <a:ext uri="{FF2B5EF4-FFF2-40B4-BE49-F238E27FC236}">
                <a16:creationId xmlns:a16="http://schemas.microsoft.com/office/drawing/2014/main" id="{07AD3D9B-8574-1002-F15C-B49CDA22A75B}"/>
              </a:ext>
            </a:extLst>
          </p:cNvPr>
          <p:cNvSpPr>
            <a:spLocks noGrp="1"/>
          </p:cNvSpPr>
          <p:nvPr>
            <p:ph idx="1"/>
          </p:nvPr>
        </p:nvSpPr>
        <p:spPr/>
        <p:txBody>
          <a:bodyPr>
            <a:normAutofit fontScale="92500" lnSpcReduction="10000"/>
          </a:bodyPr>
          <a:lstStyle/>
          <a:p>
            <a:r>
              <a:rPr lang="pt-BR" dirty="0"/>
              <a:t>O </a:t>
            </a:r>
            <a:r>
              <a:rPr lang="pt-BR" b="1" dirty="0"/>
              <a:t>DBSCAN (Density-Based Spatial Clustering of Applications with Noise)</a:t>
            </a:r>
            <a:r>
              <a:rPr lang="pt-BR" dirty="0"/>
              <a:t> é um algoritmo de agrupamento baseado em densidade, capaz de lidar com distribuições de dados de formato irregular. Isso significa que ele pode detectar grupos de pontos mesmo que tenham formas complexas, diferentemente do K-Means, que assume que os clusters são esféricos.</a:t>
            </a:r>
          </a:p>
          <a:p>
            <a:r>
              <a:rPr lang="pt-BR" b="1" dirty="0"/>
              <a:t>Como o DBSCAN funciona:</a:t>
            </a:r>
          </a:p>
          <a:p>
            <a:r>
              <a:rPr lang="pt-BR" dirty="0"/>
              <a:t>Ele agrupa pontos que estão em regiões de </a:t>
            </a:r>
            <a:r>
              <a:rPr lang="pt-BR" b="1" dirty="0"/>
              <a:t>alta densidade de dados</a:t>
            </a:r>
            <a:r>
              <a:rPr lang="pt-BR" dirty="0"/>
              <a:t>. Para isso, cada ponto do conjunto de dados é classificado em uma das </a:t>
            </a:r>
            <a:r>
              <a:rPr lang="pt-BR" b="1" dirty="0"/>
              <a:t>três categorias</a:t>
            </a:r>
            <a:r>
              <a:rPr lang="pt-BR" dirty="0"/>
              <a:t>:</a:t>
            </a:r>
          </a:p>
          <a:p>
            <a:pPr>
              <a:buFont typeface="+mj-lt"/>
              <a:buAutoNum type="arabicPeriod"/>
            </a:pPr>
            <a:r>
              <a:rPr lang="pt-BR" b="1" dirty="0"/>
              <a:t>Pontos do núcleo (Core points)</a:t>
            </a:r>
            <a:r>
              <a:rPr lang="pt-BR" dirty="0"/>
              <a:t>: São pontos que possuem um número mínimo de vizinhos dentro de um determinado raio. Eles fazem parte do centro de um cluster.</a:t>
            </a:r>
          </a:p>
          <a:p>
            <a:pPr>
              <a:buFont typeface="+mj-lt"/>
              <a:buAutoNum type="arabicPeriod"/>
            </a:pPr>
            <a:r>
              <a:rPr lang="pt-BR" b="1" dirty="0"/>
              <a:t>Pontos de borda (Border points)</a:t>
            </a:r>
            <a:r>
              <a:rPr lang="pt-BR" dirty="0"/>
              <a:t>: São pontos que estão próximos a um núcleo, mas não possuem vizinhos suficientes para serem considerados pontos do núcleo.</a:t>
            </a:r>
          </a:p>
          <a:p>
            <a:pPr>
              <a:buFont typeface="+mj-lt"/>
              <a:buAutoNum type="arabicPeriod"/>
            </a:pPr>
            <a:r>
              <a:rPr lang="pt-BR" b="1" dirty="0"/>
              <a:t>Pontos de ruído (Noise points)</a:t>
            </a:r>
            <a:r>
              <a:rPr lang="pt-BR" dirty="0"/>
              <a:t>: São pontos que não pertencem a nenhum cluster, pois estão isolados e não possuem vizinhos suficientes para formar um grupo.</a:t>
            </a:r>
          </a:p>
          <a:p>
            <a:endParaRPr lang="pt-BR" dirty="0"/>
          </a:p>
        </p:txBody>
      </p:sp>
    </p:spTree>
    <p:extLst>
      <p:ext uri="{BB962C8B-B14F-4D97-AF65-F5344CB8AC3E}">
        <p14:creationId xmlns:p14="http://schemas.microsoft.com/office/powerpoint/2010/main" val="139439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6442C-EE3D-504D-F0D1-790CB9E2A177}"/>
              </a:ext>
            </a:extLst>
          </p:cNvPr>
          <p:cNvSpPr>
            <a:spLocks noGrp="1"/>
          </p:cNvSpPr>
          <p:nvPr>
            <p:ph type="title"/>
          </p:nvPr>
        </p:nvSpPr>
        <p:spPr/>
        <p:txBody>
          <a:bodyPr/>
          <a:lstStyle/>
          <a:p>
            <a:r>
              <a:rPr lang="pt-BR" dirty="0"/>
              <a:t>Prós x contras DBSCAN</a:t>
            </a:r>
          </a:p>
        </p:txBody>
      </p:sp>
      <p:sp>
        <p:nvSpPr>
          <p:cNvPr id="3" name="Marcador de Posição de Conteúdo 2">
            <a:extLst>
              <a:ext uri="{FF2B5EF4-FFF2-40B4-BE49-F238E27FC236}">
                <a16:creationId xmlns:a16="http://schemas.microsoft.com/office/drawing/2014/main" id="{96B560AC-CDA8-2C00-2574-7F3AA2225290}"/>
              </a:ext>
            </a:extLst>
          </p:cNvPr>
          <p:cNvSpPr>
            <a:spLocks noGrp="1"/>
          </p:cNvSpPr>
          <p:nvPr>
            <p:ph idx="1"/>
          </p:nvPr>
        </p:nvSpPr>
        <p:spPr/>
        <p:txBody>
          <a:bodyPr/>
          <a:lstStyle/>
          <a:p>
            <a:r>
              <a:rPr lang="pt-BR" b="1" dirty="0"/>
              <a:t>Vantagens e Desvantagens do DBSCAN</a:t>
            </a:r>
            <a:endParaRPr lang="pt-BR" dirty="0"/>
          </a:p>
          <a:p>
            <a:r>
              <a:rPr lang="pt-BR" dirty="0"/>
              <a:t>✅ </a:t>
            </a:r>
            <a:r>
              <a:rPr lang="pt-BR" b="1" dirty="0"/>
              <a:t>Vantagem</a:t>
            </a:r>
            <a:r>
              <a:rPr lang="pt-BR" dirty="0"/>
              <a:t>: Determina automaticamente o número de clusters, sem necessidade de pré-definição.</a:t>
            </a:r>
          </a:p>
          <a:p>
            <a:r>
              <a:rPr lang="pt-BR" dirty="0"/>
              <a:t>❌ </a:t>
            </a:r>
            <a:r>
              <a:rPr lang="pt-BR" b="1" dirty="0"/>
              <a:t>Desvantagem</a:t>
            </a:r>
            <a:r>
              <a:rPr lang="pt-BR" dirty="0"/>
              <a:t>: Faz </a:t>
            </a:r>
            <a:r>
              <a:rPr lang="pt-BR" b="1" dirty="0"/>
              <a:t>hard clustering</a:t>
            </a:r>
            <a:r>
              <a:rPr lang="pt-BR" dirty="0"/>
              <a:t>, ou seja, cada ponto pertence a apenas um cluster. Isso pode levar à perda de informações importantes, especialmente para pontos classificados como </a:t>
            </a:r>
            <a:r>
              <a:rPr lang="pt-BR" b="1" dirty="0"/>
              <a:t>ruído</a:t>
            </a:r>
            <a:r>
              <a:rPr lang="pt-BR" dirty="0"/>
              <a:t>.</a:t>
            </a:r>
          </a:p>
          <a:p>
            <a:r>
              <a:rPr lang="pt-BR" dirty="0"/>
              <a:t>🔍 </a:t>
            </a:r>
            <a:r>
              <a:rPr lang="pt-BR" b="1" dirty="0"/>
              <a:t>Solução</a:t>
            </a:r>
            <a:r>
              <a:rPr lang="pt-BR" dirty="0"/>
              <a:t>: Algoritmos de </a:t>
            </a:r>
            <a:r>
              <a:rPr lang="pt-BR" b="1" dirty="0"/>
              <a:t>soft clustering</a:t>
            </a:r>
            <a:r>
              <a:rPr lang="pt-BR" dirty="0"/>
              <a:t>, como o </a:t>
            </a:r>
            <a:r>
              <a:rPr lang="pt-BR" b="1" dirty="0"/>
              <a:t>Gaussian Mixture Model (GMM)</a:t>
            </a:r>
            <a:r>
              <a:rPr lang="pt-BR" dirty="0"/>
              <a:t>, atribuem um grau de associação dos pontos a diferentes clusters, evitando esse problema.</a:t>
            </a:r>
          </a:p>
          <a:p>
            <a:endParaRPr lang="pt-BR" dirty="0"/>
          </a:p>
        </p:txBody>
      </p:sp>
    </p:spTree>
    <p:extLst>
      <p:ext uri="{BB962C8B-B14F-4D97-AF65-F5344CB8AC3E}">
        <p14:creationId xmlns:p14="http://schemas.microsoft.com/office/powerpoint/2010/main" val="92072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333FE-8452-6086-9564-E96E1E1EB505}"/>
              </a:ext>
            </a:extLst>
          </p:cNvPr>
          <p:cNvSpPr>
            <a:spLocks noGrp="1"/>
          </p:cNvSpPr>
          <p:nvPr>
            <p:ph type="title"/>
          </p:nvPr>
        </p:nvSpPr>
        <p:spPr>
          <a:xfrm>
            <a:off x="395750" y="2766218"/>
            <a:ext cx="10515600" cy="1325563"/>
          </a:xfrm>
        </p:spPr>
        <p:txBody>
          <a:bodyPr/>
          <a:lstStyle/>
          <a:p>
            <a:r>
              <a:rPr lang="pt-BR" b="1" dirty="0"/>
              <a:t>GMM</a:t>
            </a:r>
          </a:p>
        </p:txBody>
      </p:sp>
      <p:sp>
        <p:nvSpPr>
          <p:cNvPr id="4" name="Marcador de Posição de Conteúdo 3">
            <a:extLst>
              <a:ext uri="{FF2B5EF4-FFF2-40B4-BE49-F238E27FC236}">
                <a16:creationId xmlns:a16="http://schemas.microsoft.com/office/drawing/2014/main" id="{86B0C577-C3FB-EC41-B58F-A78B1B7A996C}"/>
              </a:ext>
            </a:extLst>
          </p:cNvPr>
          <p:cNvSpPr>
            <a:spLocks noGrp="1"/>
          </p:cNvSpPr>
          <p:nvPr>
            <p:ph idx="1"/>
          </p:nvPr>
        </p:nvSpPr>
        <p:spPr/>
        <p:txBody>
          <a:bodyPr/>
          <a:lstStyle/>
          <a:p>
            <a:endParaRPr lang="pt-BR"/>
          </a:p>
        </p:txBody>
      </p:sp>
      <p:pic>
        <p:nvPicPr>
          <p:cNvPr id="5" name="Marcador de Posição de Conteúdo 5">
            <a:extLst>
              <a:ext uri="{FF2B5EF4-FFF2-40B4-BE49-F238E27FC236}">
                <a16:creationId xmlns:a16="http://schemas.microsoft.com/office/drawing/2014/main" id="{7342C17D-BA6A-D523-17B4-E4D02A1E3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105" y="1886019"/>
            <a:ext cx="4022725" cy="4022725"/>
          </a:xfrm>
          <a:prstGeom prst="rect">
            <a:avLst/>
          </a:prstGeom>
        </p:spPr>
      </p:pic>
    </p:spTree>
    <p:extLst>
      <p:ext uri="{BB962C8B-B14F-4D97-AF65-F5344CB8AC3E}">
        <p14:creationId xmlns:p14="http://schemas.microsoft.com/office/powerpoint/2010/main" val="607433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20A88-9978-89F4-C609-FD91BA2DF663}"/>
              </a:ext>
            </a:extLst>
          </p:cNvPr>
          <p:cNvSpPr>
            <a:spLocks noGrp="1"/>
          </p:cNvSpPr>
          <p:nvPr>
            <p:ph type="title"/>
          </p:nvPr>
        </p:nvSpPr>
        <p:spPr/>
        <p:txBody>
          <a:bodyPr/>
          <a:lstStyle/>
          <a:p>
            <a:r>
              <a:rPr lang="pt-BR" b="1" dirty="0"/>
              <a:t>Gaussian  Mixture Model (GMM)</a:t>
            </a:r>
            <a:endParaRPr lang="pt-BR" dirty="0"/>
          </a:p>
        </p:txBody>
      </p:sp>
      <p:sp>
        <p:nvSpPr>
          <p:cNvPr id="3" name="Marcador de Posição de Conteúdo 2">
            <a:extLst>
              <a:ext uri="{FF2B5EF4-FFF2-40B4-BE49-F238E27FC236}">
                <a16:creationId xmlns:a16="http://schemas.microsoft.com/office/drawing/2014/main" id="{F5F32BB8-029C-EEB7-1766-446D5C3152CC}"/>
              </a:ext>
            </a:extLst>
          </p:cNvPr>
          <p:cNvSpPr>
            <a:spLocks noGrp="1"/>
          </p:cNvSpPr>
          <p:nvPr>
            <p:ph idx="1"/>
          </p:nvPr>
        </p:nvSpPr>
        <p:spPr/>
        <p:txBody>
          <a:bodyPr>
            <a:normAutofit fontScale="77500" lnSpcReduction="20000"/>
          </a:bodyPr>
          <a:lstStyle/>
          <a:p>
            <a:r>
              <a:rPr lang="pt-BR" dirty="0"/>
              <a:t>Os </a:t>
            </a:r>
            <a:r>
              <a:rPr lang="pt-BR" b="1" dirty="0"/>
              <a:t>Modelos de Mistura Gaussiana (GMMs)</a:t>
            </a:r>
            <a:r>
              <a:rPr lang="pt-BR" dirty="0"/>
              <a:t> são uma abordagem de </a:t>
            </a:r>
            <a:r>
              <a:rPr lang="pt-BR" b="1" dirty="0"/>
              <a:t>agrupamento probabilístico</a:t>
            </a:r>
            <a:r>
              <a:rPr lang="pt-BR" dirty="0"/>
              <a:t> que assume que os dados são gerados por uma combinação de </a:t>
            </a:r>
            <a:r>
              <a:rPr lang="pt-BR" b="1" dirty="0"/>
              <a:t>várias distribuições normais (Gaussianas)</a:t>
            </a:r>
            <a:r>
              <a:rPr lang="pt-BR" dirty="0"/>
              <a:t>.</a:t>
            </a:r>
          </a:p>
          <a:p>
            <a:r>
              <a:rPr lang="pt-BR" dirty="0"/>
              <a:t>🔹 </a:t>
            </a:r>
            <a:r>
              <a:rPr lang="pt-BR" b="1" dirty="0"/>
              <a:t>Como funciona?</a:t>
            </a:r>
            <a:endParaRPr lang="pt-BR" dirty="0"/>
          </a:p>
          <a:p>
            <a:pPr>
              <a:buFont typeface="Arial" panose="020B0604020202020204" pitchFamily="34" charset="0"/>
              <a:buChar char="•"/>
            </a:pPr>
            <a:r>
              <a:rPr lang="pt-BR" dirty="0"/>
              <a:t>Em vez de forçar cada ponto a pertencer a um único cluster (como no K-Means), o GMM calcula a </a:t>
            </a:r>
            <a:r>
              <a:rPr lang="pt-BR" b="1" dirty="0"/>
              <a:t>probabilidade</a:t>
            </a:r>
            <a:r>
              <a:rPr lang="pt-BR" dirty="0"/>
              <a:t> de um ponto pertencer a cada cluster.</a:t>
            </a:r>
          </a:p>
          <a:p>
            <a:pPr>
              <a:buFont typeface="Arial" panose="020B0604020202020204" pitchFamily="34" charset="0"/>
              <a:buChar char="•"/>
            </a:pPr>
            <a:r>
              <a:rPr lang="pt-BR" dirty="0"/>
              <a:t>Cada cluster é representado por uma </a:t>
            </a:r>
            <a:r>
              <a:rPr lang="pt-BR" b="1" dirty="0"/>
              <a:t>distribuição Gaussiana</a:t>
            </a:r>
            <a:r>
              <a:rPr lang="pt-BR" dirty="0"/>
              <a:t> com média, variância e peso específicos.</a:t>
            </a:r>
          </a:p>
          <a:p>
            <a:pPr>
              <a:buFont typeface="Arial" panose="020B0604020202020204" pitchFamily="34" charset="0"/>
              <a:buChar char="•"/>
            </a:pPr>
            <a:r>
              <a:rPr lang="pt-BR" dirty="0"/>
              <a:t>O algoritmo ajusta essas distribuições para melhor representar os dados.</a:t>
            </a:r>
          </a:p>
          <a:p>
            <a:r>
              <a:rPr lang="pt-BR" dirty="0"/>
              <a:t>🔹 </a:t>
            </a:r>
            <a:r>
              <a:rPr lang="pt-BR" b="1" dirty="0"/>
              <a:t>Vantagens do GMM:</a:t>
            </a:r>
            <a:br>
              <a:rPr lang="pt-BR" dirty="0"/>
            </a:br>
            <a:r>
              <a:rPr lang="pt-BR" dirty="0"/>
              <a:t>✅ Permite </a:t>
            </a:r>
            <a:r>
              <a:rPr lang="pt-BR" b="1" dirty="0"/>
              <a:t>soft clustering</a:t>
            </a:r>
            <a:r>
              <a:rPr lang="pt-BR" dirty="0"/>
              <a:t> – um ponto pode pertencer parcialmente a vários clusters.</a:t>
            </a:r>
            <a:br>
              <a:rPr lang="pt-BR" dirty="0"/>
            </a:br>
            <a:r>
              <a:rPr lang="pt-BR" dirty="0"/>
              <a:t>✅ Funciona bem para </a:t>
            </a:r>
            <a:r>
              <a:rPr lang="pt-BR" b="1" dirty="0"/>
              <a:t>clusters de formas irregulares</a:t>
            </a:r>
            <a:r>
              <a:rPr lang="pt-BR" dirty="0"/>
              <a:t> (não apenas esféricos como no K-Means).</a:t>
            </a:r>
            <a:br>
              <a:rPr lang="pt-BR" dirty="0"/>
            </a:br>
            <a:r>
              <a:rPr lang="pt-BR" dirty="0"/>
              <a:t>✅ Mais flexível para dados reais, onde os grupos podem ter tamanhos e distribuições diferentes.</a:t>
            </a:r>
          </a:p>
          <a:p>
            <a:r>
              <a:rPr lang="pt-BR" dirty="0"/>
              <a:t>🔹 </a:t>
            </a:r>
            <a:r>
              <a:rPr lang="pt-BR" b="1" dirty="0"/>
              <a:t>Exemplo de Aplicação:</a:t>
            </a:r>
            <a:endParaRPr lang="pt-BR" dirty="0"/>
          </a:p>
          <a:p>
            <a:pPr>
              <a:buFont typeface="Arial" panose="020B0604020202020204" pitchFamily="34" charset="0"/>
              <a:buChar char="•"/>
            </a:pPr>
            <a:r>
              <a:rPr lang="pt-BR" dirty="0"/>
              <a:t>Identificação de diferentes modos operacionais em processos industriais.</a:t>
            </a:r>
          </a:p>
          <a:p>
            <a:pPr>
              <a:buFont typeface="Arial" panose="020B0604020202020204" pitchFamily="34" charset="0"/>
              <a:buChar char="•"/>
            </a:pPr>
            <a:r>
              <a:rPr lang="pt-BR" dirty="0"/>
              <a:t>Análise de padrões complexos em dados financeiros e biomédicos.</a:t>
            </a:r>
          </a:p>
          <a:p>
            <a:endParaRPr lang="pt-BR" dirty="0"/>
          </a:p>
        </p:txBody>
      </p:sp>
    </p:spTree>
    <p:extLst>
      <p:ext uri="{BB962C8B-B14F-4D97-AF65-F5344CB8AC3E}">
        <p14:creationId xmlns:p14="http://schemas.microsoft.com/office/powerpoint/2010/main" val="1225622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1F1F4-43D9-5C45-4CAC-C614BA2B0B58}"/>
              </a:ext>
            </a:extLst>
          </p:cNvPr>
          <p:cNvSpPr>
            <a:spLocks noGrp="1"/>
          </p:cNvSpPr>
          <p:nvPr>
            <p:ph type="title"/>
          </p:nvPr>
        </p:nvSpPr>
        <p:spPr/>
        <p:txBody>
          <a:bodyPr/>
          <a:lstStyle/>
          <a:p>
            <a:r>
              <a:rPr lang="pt-BR" dirty="0"/>
              <a:t>Explicação qualititiva GMM</a:t>
            </a:r>
          </a:p>
        </p:txBody>
      </p:sp>
      <p:pic>
        <p:nvPicPr>
          <p:cNvPr id="11" name="Marcador de Posição de Conteúdo 10">
            <a:extLst>
              <a:ext uri="{FF2B5EF4-FFF2-40B4-BE49-F238E27FC236}">
                <a16:creationId xmlns:a16="http://schemas.microsoft.com/office/drawing/2014/main" id="{163AF880-CD28-A29B-87D0-86181977C025}"/>
              </a:ext>
            </a:extLst>
          </p:cNvPr>
          <p:cNvPicPr>
            <a:picLocks noGrp="1" noChangeAspect="1"/>
          </p:cNvPicPr>
          <p:nvPr>
            <p:ph idx="1"/>
          </p:nvPr>
        </p:nvPicPr>
        <p:blipFill>
          <a:blip r:embed="rId2"/>
          <a:stretch>
            <a:fillRect/>
          </a:stretch>
        </p:blipFill>
        <p:spPr>
          <a:xfrm>
            <a:off x="1245704" y="1860734"/>
            <a:ext cx="8988608" cy="2108808"/>
          </a:xfrm>
          <a:prstGeom prst="rect">
            <a:avLst/>
          </a:prstGeom>
          <a:ln/>
        </p:spPr>
        <p:style>
          <a:lnRef idx="1">
            <a:schemeClr val="accent3"/>
          </a:lnRef>
          <a:fillRef idx="2">
            <a:schemeClr val="accent3"/>
          </a:fillRef>
          <a:effectRef idx="1">
            <a:schemeClr val="accent3"/>
          </a:effectRef>
          <a:fontRef idx="minor">
            <a:schemeClr val="dk1"/>
          </a:fontRef>
        </p:style>
      </p:pic>
      <p:sp>
        <p:nvSpPr>
          <p:cNvPr id="7" name="CaixaDeTexto 6">
            <a:extLst>
              <a:ext uri="{FF2B5EF4-FFF2-40B4-BE49-F238E27FC236}">
                <a16:creationId xmlns:a16="http://schemas.microsoft.com/office/drawing/2014/main" id="{AFC5F28C-9F08-6654-F07E-585E0974D7B7}"/>
              </a:ext>
            </a:extLst>
          </p:cNvPr>
          <p:cNvSpPr txBox="1"/>
          <p:nvPr/>
        </p:nvSpPr>
        <p:spPr>
          <a:xfrm>
            <a:off x="427704" y="5992473"/>
            <a:ext cx="10058400" cy="369332"/>
          </a:xfrm>
          <a:prstGeom prst="rect">
            <a:avLst/>
          </a:prstGeom>
          <a:noFill/>
        </p:spPr>
        <p:txBody>
          <a:bodyPr wrap="square">
            <a:spAutoFit/>
          </a:bodyPr>
          <a:lstStyle/>
          <a:p>
            <a:r>
              <a:rPr lang="pt-BR" dirty="0"/>
              <a:t>https://www.youtube.com/watch?v=jLHyqtVxRKc&amp;ab_channel=CastroPaulo</a:t>
            </a:r>
          </a:p>
        </p:txBody>
      </p:sp>
      <p:pic>
        <p:nvPicPr>
          <p:cNvPr id="13" name="Imagem 12">
            <a:extLst>
              <a:ext uri="{FF2B5EF4-FFF2-40B4-BE49-F238E27FC236}">
                <a16:creationId xmlns:a16="http://schemas.microsoft.com/office/drawing/2014/main" id="{8F01D353-85D5-FCD4-1BA1-BC7C27447778}"/>
              </a:ext>
            </a:extLst>
          </p:cNvPr>
          <p:cNvPicPr>
            <a:picLocks noChangeAspect="1"/>
          </p:cNvPicPr>
          <p:nvPr/>
        </p:nvPicPr>
        <p:blipFill>
          <a:blip r:embed="rId3"/>
          <a:stretch>
            <a:fillRect/>
          </a:stretch>
        </p:blipFill>
        <p:spPr>
          <a:xfrm>
            <a:off x="1839402" y="3891303"/>
            <a:ext cx="3452772" cy="2179409"/>
          </a:xfrm>
          <a:prstGeom prst="rect">
            <a:avLst/>
          </a:prstGeom>
          <a:ln/>
        </p:spPr>
        <p:style>
          <a:lnRef idx="1">
            <a:schemeClr val="accent2"/>
          </a:lnRef>
          <a:fillRef idx="2">
            <a:schemeClr val="accent2"/>
          </a:fillRef>
          <a:effectRef idx="1">
            <a:schemeClr val="accent2"/>
          </a:effectRef>
          <a:fontRef idx="minor">
            <a:schemeClr val="dk1"/>
          </a:fontRef>
        </p:style>
      </p:pic>
      <p:pic>
        <p:nvPicPr>
          <p:cNvPr id="15" name="Imagem 14">
            <a:extLst>
              <a:ext uri="{FF2B5EF4-FFF2-40B4-BE49-F238E27FC236}">
                <a16:creationId xmlns:a16="http://schemas.microsoft.com/office/drawing/2014/main" id="{220B0CB2-6849-6676-47BE-6C953AA4C429}"/>
              </a:ext>
            </a:extLst>
          </p:cNvPr>
          <p:cNvPicPr>
            <a:picLocks noChangeAspect="1"/>
          </p:cNvPicPr>
          <p:nvPr/>
        </p:nvPicPr>
        <p:blipFill>
          <a:blip r:embed="rId4"/>
          <a:stretch>
            <a:fillRect/>
          </a:stretch>
        </p:blipFill>
        <p:spPr>
          <a:xfrm>
            <a:off x="6539142" y="3864917"/>
            <a:ext cx="3530440" cy="2232182"/>
          </a:xfrm>
          <a:prstGeom prst="rect">
            <a:avLst/>
          </a:prstGeom>
          <a:ln/>
        </p:spPr>
        <p:style>
          <a:lnRef idx="1">
            <a:schemeClr val="accent3"/>
          </a:lnRef>
          <a:fillRef idx="2">
            <a:schemeClr val="accent3"/>
          </a:fillRef>
          <a:effectRef idx="1">
            <a:schemeClr val="accent3"/>
          </a:effectRef>
          <a:fontRef idx="minor">
            <a:schemeClr val="dk1"/>
          </a:fontRef>
        </p:style>
      </p:pic>
      <p:sp>
        <p:nvSpPr>
          <p:cNvPr id="16" name="Sinal de Multiplicação 15">
            <a:extLst>
              <a:ext uri="{FF2B5EF4-FFF2-40B4-BE49-F238E27FC236}">
                <a16:creationId xmlns:a16="http://schemas.microsoft.com/office/drawing/2014/main" id="{F4D41F8C-EE16-EF27-391C-381C006DD78E}"/>
              </a:ext>
            </a:extLst>
          </p:cNvPr>
          <p:cNvSpPr/>
          <p:nvPr/>
        </p:nvSpPr>
        <p:spPr>
          <a:xfrm>
            <a:off x="5292174" y="4133793"/>
            <a:ext cx="1246968" cy="1765030"/>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7641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89888-950B-3D92-F119-2346D1A37EDF}"/>
              </a:ext>
            </a:extLst>
          </p:cNvPr>
          <p:cNvSpPr>
            <a:spLocks noGrp="1"/>
          </p:cNvSpPr>
          <p:nvPr>
            <p:ph type="title"/>
          </p:nvPr>
        </p:nvSpPr>
        <p:spPr/>
        <p:txBody>
          <a:bodyPr/>
          <a:lstStyle/>
          <a:p>
            <a:r>
              <a:rPr lang="pt-BR" dirty="0"/>
              <a:t>Fundamento Matemático</a:t>
            </a:r>
          </a:p>
        </p:txBody>
      </p:sp>
      <p:sp>
        <p:nvSpPr>
          <p:cNvPr id="8" name="Marcador de Posição de Conteúdo 7">
            <a:extLst>
              <a:ext uri="{FF2B5EF4-FFF2-40B4-BE49-F238E27FC236}">
                <a16:creationId xmlns:a16="http://schemas.microsoft.com/office/drawing/2014/main" id="{D23F96DB-9BE0-1D90-6C8B-61D7799E1F1B}"/>
              </a:ext>
            </a:extLst>
          </p:cNvPr>
          <p:cNvSpPr>
            <a:spLocks noGrp="1"/>
          </p:cNvSpPr>
          <p:nvPr>
            <p:ph idx="1"/>
          </p:nvPr>
        </p:nvSpPr>
        <p:spPr>
          <a:xfrm>
            <a:off x="1097280" y="2027583"/>
            <a:ext cx="10058400" cy="1987825"/>
          </a:xfrm>
        </p:spPr>
        <p:txBody>
          <a:bodyPr>
            <a:normAutofit fontScale="25000" lnSpcReduction="20000"/>
          </a:bodyPr>
          <a:lstStyle/>
          <a:p>
            <a:r>
              <a:rPr lang="pt-BR" sz="8000" dirty="0"/>
              <a:t>Seja </a:t>
            </a:r>
            <a:r>
              <a:rPr lang="pt-BR" sz="8000" b="1" dirty="0"/>
              <a:t>𝒙 ∈ ℝ𝑚</a:t>
            </a:r>
            <a:r>
              <a:rPr lang="pt-BR" sz="8000" dirty="0"/>
              <a:t> uma amostra m-dimensional obtida a partir de um processo multimodal com </a:t>
            </a:r>
            <a:r>
              <a:rPr lang="pt-BR" sz="8000" b="1" dirty="0"/>
              <a:t>K</a:t>
            </a:r>
            <a:r>
              <a:rPr lang="pt-BR" sz="8000" dirty="0"/>
              <a:t> modos de operação. No </a:t>
            </a:r>
            <a:r>
              <a:rPr lang="pt-BR" sz="8000" b="1" dirty="0"/>
              <a:t>GMM (Gaussian Mixture Model)</a:t>
            </a:r>
            <a:r>
              <a:rPr lang="pt-BR" sz="8000" dirty="0"/>
              <a:t>, a densidade de probabilidade total é formulada como uma combinação de densidades Gaussianas locais.</a:t>
            </a:r>
          </a:p>
          <a:p>
            <a:r>
              <a:rPr lang="pt-BR" sz="8000" dirty="0"/>
              <a:t>Seja </a:t>
            </a:r>
            <a:r>
              <a:rPr lang="pt-BR" sz="8000" b="1" dirty="0"/>
              <a:t>Ci</a:t>
            </a:r>
            <a:r>
              <a:rPr lang="pt-BR" sz="8000" dirty="0"/>
              <a:t> o </a:t>
            </a:r>
            <a:r>
              <a:rPr lang="pt-BR" sz="8000" b="1" dirty="0"/>
              <a:t>i-ésimo</a:t>
            </a:r>
            <a:r>
              <a:rPr lang="pt-BR" sz="8000" dirty="0"/>
              <a:t> cluster Gaussiano local, com os seguintes parâmetros:</a:t>
            </a:r>
          </a:p>
          <a:p>
            <a:pPr>
              <a:buFont typeface="Arial" panose="020B0604020202020204" pitchFamily="34" charset="0"/>
              <a:buChar char="•"/>
            </a:pPr>
            <a:r>
              <a:rPr lang="pt-BR" sz="8000" b="1" dirty="0"/>
              <a:t>𝜽𝑖 = {𝝁𝑖, 𝜮𝑖}</a:t>
            </a:r>
            <a:r>
              <a:rPr lang="pt-BR" sz="8000" dirty="0"/>
              <a:t>, onde:</a:t>
            </a:r>
          </a:p>
          <a:p>
            <a:pPr marL="742950" lvl="1" indent="-285750">
              <a:buFont typeface="Arial" panose="020B0604020202020204" pitchFamily="34" charset="0"/>
              <a:buChar char="•"/>
            </a:pPr>
            <a:r>
              <a:rPr lang="pt-BR" sz="8000" b="1" dirty="0"/>
              <a:t>𝝁𝑖</a:t>
            </a:r>
            <a:r>
              <a:rPr lang="pt-BR" sz="8000" dirty="0"/>
              <a:t> é o vetor de médias</a:t>
            </a:r>
          </a:p>
          <a:p>
            <a:pPr marL="742950" lvl="1" indent="-285750">
              <a:buFont typeface="Arial" panose="020B0604020202020204" pitchFamily="34" charset="0"/>
              <a:buChar char="•"/>
            </a:pPr>
            <a:r>
              <a:rPr lang="pt-BR" sz="8000" b="1" dirty="0"/>
              <a:t>𝜮𝑖</a:t>
            </a:r>
            <a:r>
              <a:rPr lang="pt-BR" sz="8000" dirty="0"/>
              <a:t> é a matriz de covariância</a:t>
            </a:r>
          </a:p>
          <a:p>
            <a:pPr marL="742950" lvl="1" indent="-285750">
              <a:buFont typeface="Arial" panose="020B0604020202020204" pitchFamily="34" charset="0"/>
              <a:buChar char="•"/>
            </a:pPr>
            <a:r>
              <a:rPr lang="pt-BR" sz="8000" dirty="0"/>
              <a:t>A densidade associada a este cluster segue uma distribuição Gaussiana.</a:t>
            </a:r>
          </a:p>
          <a:p>
            <a:br>
              <a:rPr lang="pt-BR" dirty="0"/>
            </a:br>
            <a:endParaRPr lang="pt-BR" dirty="0"/>
          </a:p>
        </p:txBody>
      </p:sp>
      <p:graphicFrame>
        <p:nvGraphicFramePr>
          <p:cNvPr id="4" name="Objeto 3">
            <a:extLst>
              <a:ext uri="{FF2B5EF4-FFF2-40B4-BE49-F238E27FC236}">
                <a16:creationId xmlns:a16="http://schemas.microsoft.com/office/drawing/2014/main" id="{B269DD46-708A-F592-F5C8-6C15264FF2F9}"/>
              </a:ext>
            </a:extLst>
          </p:cNvPr>
          <p:cNvGraphicFramePr>
            <a:graphicFrameLocks noChangeAspect="1"/>
          </p:cNvGraphicFramePr>
          <p:nvPr>
            <p:extLst>
              <p:ext uri="{D42A27DB-BD31-4B8C-83A1-F6EECF244321}">
                <p14:modId xmlns:p14="http://schemas.microsoft.com/office/powerpoint/2010/main" val="2213052812"/>
              </p:ext>
            </p:extLst>
          </p:nvPr>
        </p:nvGraphicFramePr>
        <p:xfrm>
          <a:off x="1599004" y="4744277"/>
          <a:ext cx="7419191" cy="972724"/>
        </p:xfrm>
        <a:graphic>
          <a:graphicData uri="http://schemas.openxmlformats.org/presentationml/2006/ole">
            <mc:AlternateContent xmlns:mc="http://schemas.openxmlformats.org/markup-compatibility/2006">
              <mc:Choice xmlns:v="urn:schemas-microsoft-com:vml" Requires="v">
                <p:oleObj name="Equation" r:id="rId2" imgW="3378852" imgH="443536" progId="Equation.DSMT4">
                  <p:embed/>
                </p:oleObj>
              </mc:Choice>
              <mc:Fallback>
                <p:oleObj name="Equation" r:id="rId2" imgW="3378852" imgH="443536" progId="Equation.DSMT4">
                  <p:embed/>
                  <p:pic>
                    <p:nvPicPr>
                      <p:cNvPr id="0" name=""/>
                      <p:cNvPicPr/>
                      <p:nvPr/>
                    </p:nvPicPr>
                    <p:blipFill>
                      <a:blip r:embed="rId3"/>
                      <a:stretch>
                        <a:fillRect/>
                      </a:stretch>
                    </p:blipFill>
                    <p:spPr>
                      <a:xfrm>
                        <a:off x="1599004" y="4744277"/>
                        <a:ext cx="7419191" cy="972724"/>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9C88C300-706A-234B-9E2C-343C583ACF40}"/>
              </a:ext>
            </a:extLst>
          </p:cNvPr>
          <p:cNvGraphicFramePr>
            <a:graphicFrameLocks noChangeAspect="1"/>
          </p:cNvGraphicFramePr>
          <p:nvPr>
            <p:extLst>
              <p:ext uri="{D42A27DB-BD31-4B8C-83A1-F6EECF244321}">
                <p14:modId xmlns:p14="http://schemas.microsoft.com/office/powerpoint/2010/main" val="90143036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30014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DF0E8-CAD6-9E58-C9A5-DD6706E62290}"/>
              </a:ext>
            </a:extLst>
          </p:cNvPr>
          <p:cNvSpPr>
            <a:spLocks noGrp="1"/>
          </p:cNvSpPr>
          <p:nvPr>
            <p:ph type="title"/>
          </p:nvPr>
        </p:nvSpPr>
        <p:spPr/>
        <p:txBody>
          <a:bodyPr/>
          <a:lstStyle/>
          <a:p>
            <a:r>
              <a:rPr lang="pt-BR" dirty="0"/>
              <a:t>Clusterização</a:t>
            </a:r>
          </a:p>
        </p:txBody>
      </p:sp>
      <p:sp>
        <p:nvSpPr>
          <p:cNvPr id="3" name="Marcador de Posição de Conteúdo 2">
            <a:extLst>
              <a:ext uri="{FF2B5EF4-FFF2-40B4-BE49-F238E27FC236}">
                <a16:creationId xmlns:a16="http://schemas.microsoft.com/office/drawing/2014/main" id="{B8D9C7B6-9D95-702F-4E4E-1528DE4B6448}"/>
              </a:ext>
            </a:extLst>
          </p:cNvPr>
          <p:cNvSpPr>
            <a:spLocks noGrp="1"/>
          </p:cNvSpPr>
          <p:nvPr>
            <p:ph idx="1"/>
          </p:nvPr>
        </p:nvSpPr>
        <p:spPr/>
        <p:txBody>
          <a:bodyPr>
            <a:normAutofit fontScale="92500" lnSpcReduction="20000"/>
          </a:bodyPr>
          <a:lstStyle/>
          <a:p>
            <a:r>
              <a:rPr lang="pt-BR" b="1" dirty="0"/>
              <a:t>O que é o Agrupamento (Clustering)?</a:t>
            </a:r>
          </a:p>
          <a:p>
            <a:r>
              <a:rPr lang="pt-BR" dirty="0"/>
              <a:t>🔹 </a:t>
            </a:r>
            <a:r>
              <a:rPr lang="pt-BR" b="1" dirty="0"/>
              <a:t>O Clustering é um tipo de aprendizado de máquina não supervisionado</a:t>
            </a:r>
            <a:r>
              <a:rPr lang="pt-BR" dirty="0"/>
              <a:t>, ou seja, ele organiza os dados sem precisar de rótulos prévios.</a:t>
            </a:r>
          </a:p>
          <a:p>
            <a:r>
              <a:rPr lang="pt-BR" dirty="0"/>
              <a:t>🔹 O objetivo é separar os dados em </a:t>
            </a:r>
            <a:r>
              <a:rPr lang="pt-BR" b="1" dirty="0"/>
              <a:t>grupos (clusters)</a:t>
            </a:r>
            <a:r>
              <a:rPr lang="pt-BR" dirty="0"/>
              <a:t>, garantindo que os pontos dentro de um mesmo grupo sejam mais semelhantes entre si do que em relação aos de outros grupos.</a:t>
            </a:r>
          </a:p>
          <a:p>
            <a:r>
              <a:rPr lang="pt-BR" b="1" dirty="0"/>
              <a:t>Por que isso ocorre em sistemas de processos?</a:t>
            </a:r>
          </a:p>
          <a:p>
            <a:r>
              <a:rPr lang="pt-BR" dirty="0"/>
              <a:t>⚙️ </a:t>
            </a:r>
            <a:r>
              <a:rPr lang="pt-BR" b="1" dirty="0"/>
              <a:t>Em sistemas industriais</a:t>
            </a:r>
            <a:r>
              <a:rPr lang="pt-BR" dirty="0"/>
              <a:t>, como uma </a:t>
            </a:r>
            <a:r>
              <a:rPr lang="pt-BR" b="1" dirty="0"/>
              <a:t>usina de energia</a:t>
            </a:r>
            <a:r>
              <a:rPr lang="pt-BR" dirty="0"/>
              <a:t>, as condições de operação variam ao longo do tempo.</a:t>
            </a:r>
          </a:p>
          <a:p>
            <a:r>
              <a:rPr lang="pt-BR" dirty="0"/>
              <a:t>📌 </a:t>
            </a:r>
            <a:r>
              <a:rPr lang="pt-BR" b="1" dirty="0"/>
              <a:t>Exemplo prático:</a:t>
            </a:r>
            <a:br>
              <a:rPr lang="pt-BR" dirty="0"/>
            </a:br>
            <a:r>
              <a:rPr lang="pt-BR" dirty="0"/>
              <a:t>✅ Quando a demanda por energia é </a:t>
            </a:r>
            <a:r>
              <a:rPr lang="pt-BR" b="1" dirty="0"/>
              <a:t>baixa</a:t>
            </a:r>
            <a:r>
              <a:rPr lang="pt-BR" dirty="0"/>
              <a:t>, a usina opera de um jeito.</a:t>
            </a:r>
            <a:br>
              <a:rPr lang="pt-BR" dirty="0"/>
            </a:br>
            <a:r>
              <a:rPr lang="pt-BR" dirty="0"/>
              <a:t>✅ Quando a demanda por energia é </a:t>
            </a:r>
            <a:r>
              <a:rPr lang="pt-BR" b="1" dirty="0"/>
              <a:t>alta</a:t>
            </a:r>
            <a:r>
              <a:rPr lang="pt-BR" dirty="0"/>
              <a:t>, a operação muda, impactando as variáveis do processo.</a:t>
            </a:r>
          </a:p>
          <a:p>
            <a:r>
              <a:rPr lang="pt-BR" dirty="0"/>
              <a:t>💡 Essas mudanças geram </a:t>
            </a:r>
            <a:r>
              <a:rPr lang="pt-BR" b="1" dirty="0"/>
              <a:t>grupos naturais de dados (clusters)</a:t>
            </a:r>
            <a:r>
              <a:rPr lang="pt-BR" dirty="0"/>
              <a:t>, pois os padrões das variáveis são diferentes para cada nível de produção. Isso pode dificultar a aplicação de métodos tradicionais de aprendizado de máquina.</a:t>
            </a:r>
          </a:p>
          <a:p>
            <a:endParaRPr lang="pt-BR" dirty="0"/>
          </a:p>
        </p:txBody>
      </p:sp>
    </p:spTree>
    <p:extLst>
      <p:ext uri="{BB962C8B-B14F-4D97-AF65-F5344CB8AC3E}">
        <p14:creationId xmlns:p14="http://schemas.microsoft.com/office/powerpoint/2010/main" val="473159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35789-6E88-6855-FB28-FFC77B4AF453}"/>
              </a:ext>
            </a:extLst>
          </p:cNvPr>
          <p:cNvSpPr>
            <a:spLocks noGrp="1"/>
          </p:cNvSpPr>
          <p:nvPr>
            <p:ph type="title"/>
          </p:nvPr>
        </p:nvSpPr>
        <p:spPr/>
        <p:txBody>
          <a:bodyPr/>
          <a:lstStyle/>
          <a:p>
            <a:endParaRPr lang="pt-BR"/>
          </a:p>
        </p:txBody>
      </p:sp>
      <p:sp>
        <p:nvSpPr>
          <p:cNvPr id="4" name="Rectangle 1">
            <a:extLst>
              <a:ext uri="{FF2B5EF4-FFF2-40B4-BE49-F238E27FC236}">
                <a16:creationId xmlns:a16="http://schemas.microsoft.com/office/drawing/2014/main" id="{A92F7130-A948-1C55-E6F2-BB4B41F9138C}"/>
              </a:ext>
            </a:extLst>
          </p:cNvPr>
          <p:cNvSpPr>
            <a:spLocks noGrp="1" noChangeArrowheads="1"/>
          </p:cNvSpPr>
          <p:nvPr>
            <p:ph idx="1"/>
          </p:nvPr>
        </p:nvSpPr>
        <p:spPr bwMode="auto">
          <a:xfrm>
            <a:off x="1335820" y="2182528"/>
            <a:ext cx="80732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kumimoji="0" lang="pt-BR" altLang="pt-BR" sz="1800" b="0" i="0" u="none" strike="noStrike" cap="none" normalizeH="0" baseline="0" dirty="0">
                <a:ln>
                  <a:noFill/>
                </a:ln>
                <a:solidFill>
                  <a:schemeClr val="tx1"/>
                </a:solidFill>
                <a:effectLst/>
                <a:latin typeface="Arial" panose="020B0604020202020204" pitchFamily="34" charset="0"/>
              </a:rPr>
              <a:t>A densidade total em qualquer posição espacial é dada por: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Objeto 8">
            <a:extLst>
              <a:ext uri="{FF2B5EF4-FFF2-40B4-BE49-F238E27FC236}">
                <a16:creationId xmlns:a16="http://schemas.microsoft.com/office/drawing/2014/main" id="{0FF4207F-A1B1-35E7-35FC-51C0899E739C}"/>
              </a:ext>
            </a:extLst>
          </p:cNvPr>
          <p:cNvGraphicFramePr>
            <a:graphicFrameLocks noChangeAspect="1"/>
          </p:cNvGraphicFramePr>
          <p:nvPr>
            <p:extLst>
              <p:ext uri="{D42A27DB-BD31-4B8C-83A1-F6EECF244321}">
                <p14:modId xmlns:p14="http://schemas.microsoft.com/office/powerpoint/2010/main" val="3854633478"/>
              </p:ext>
            </p:extLst>
          </p:nvPr>
        </p:nvGraphicFramePr>
        <p:xfrm>
          <a:off x="1794300" y="2648931"/>
          <a:ext cx="4191817" cy="1250191"/>
        </p:xfrm>
        <a:graphic>
          <a:graphicData uri="http://schemas.openxmlformats.org/presentationml/2006/ole">
            <mc:AlternateContent xmlns:mc="http://schemas.openxmlformats.org/markup-compatibility/2006">
              <mc:Choice xmlns:v="urn:schemas-microsoft-com:vml" Requires="v">
                <p:oleObj name="Equation" r:id="rId2" imgW="1447560" imgH="431640" progId="Equation.DSMT4">
                  <p:embed/>
                </p:oleObj>
              </mc:Choice>
              <mc:Fallback>
                <p:oleObj name="Equation" r:id="rId2" imgW="1447560" imgH="431640" progId="Equation.DSMT4">
                  <p:embed/>
                  <p:pic>
                    <p:nvPicPr>
                      <p:cNvPr id="0" name=""/>
                      <p:cNvPicPr/>
                      <p:nvPr/>
                    </p:nvPicPr>
                    <p:blipFill>
                      <a:blip r:embed="rId3"/>
                      <a:stretch>
                        <a:fillRect/>
                      </a:stretch>
                    </p:blipFill>
                    <p:spPr>
                      <a:xfrm>
                        <a:off x="1794300" y="2648931"/>
                        <a:ext cx="4191817" cy="1250191"/>
                      </a:xfrm>
                      <a:prstGeom prst="rect">
                        <a:avLst/>
                      </a:prstGeom>
                    </p:spPr>
                  </p:pic>
                </p:oleObj>
              </mc:Fallback>
            </mc:AlternateContent>
          </a:graphicData>
        </a:graphic>
      </p:graphicFrame>
      <p:sp>
        <p:nvSpPr>
          <p:cNvPr id="11" name="CaixaDeTexto 10">
            <a:extLst>
              <a:ext uri="{FF2B5EF4-FFF2-40B4-BE49-F238E27FC236}">
                <a16:creationId xmlns:a16="http://schemas.microsoft.com/office/drawing/2014/main" id="{0E57902B-C0D2-D436-10C4-18F7AA0DE3D8}"/>
              </a:ext>
            </a:extLst>
          </p:cNvPr>
          <p:cNvSpPr txBox="1"/>
          <p:nvPr/>
        </p:nvSpPr>
        <p:spPr>
          <a:xfrm>
            <a:off x="1523999" y="4029142"/>
            <a:ext cx="8701422" cy="1477328"/>
          </a:xfrm>
          <a:prstGeom prst="rect">
            <a:avLst/>
          </a:prstGeom>
          <a:noFill/>
        </p:spPr>
        <p:txBody>
          <a:bodyPr wrap="square">
            <a:spAutoFit/>
          </a:bodyPr>
          <a:lstStyle/>
          <a:p>
            <a:r>
              <a:rPr lang="pt-BR" dirty="0"/>
              <a:t>Onde 𝜔𝒊 representa a probabilidade a priori de que uma nova amostra pertença ao i-ésimo componente Gaussiano, e 𝛉 = {𝜃₁, ..., 𝜃ₖ}. O modelo GMM é construído estimando os parâmetros 𝜽𝑖 e 𝝎𝑖 para todos os clusters, utilizando as amostras de treinamento. Esses parâmetros são estimados otimizando a verossimilhança logarítmica do conjunto de dados de treinamento, conforme a equação abaixo:</a:t>
            </a:r>
          </a:p>
        </p:txBody>
      </p:sp>
      <p:graphicFrame>
        <p:nvGraphicFramePr>
          <p:cNvPr id="12" name="Objeto 11">
            <a:extLst>
              <a:ext uri="{FF2B5EF4-FFF2-40B4-BE49-F238E27FC236}">
                <a16:creationId xmlns:a16="http://schemas.microsoft.com/office/drawing/2014/main" id="{C9D9DD37-E1CF-5DDF-7A1E-2D12AA5F80C2}"/>
              </a:ext>
            </a:extLst>
          </p:cNvPr>
          <p:cNvGraphicFramePr>
            <a:graphicFrameLocks noChangeAspect="1"/>
          </p:cNvGraphicFramePr>
          <p:nvPr>
            <p:extLst>
              <p:ext uri="{D42A27DB-BD31-4B8C-83A1-F6EECF244321}">
                <p14:modId xmlns:p14="http://schemas.microsoft.com/office/powerpoint/2010/main" val="926499435"/>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25667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C6A8D-02F3-20A0-E3B0-CBE136AB5677}"/>
              </a:ext>
            </a:extLst>
          </p:cNvPr>
          <p:cNvSpPr>
            <a:spLocks noGrp="1"/>
          </p:cNvSpPr>
          <p:nvPr>
            <p:ph type="title"/>
          </p:nvPr>
        </p:nvSpPr>
        <p:spPr/>
        <p:txBody>
          <a:bodyPr/>
          <a:lstStyle/>
          <a:p>
            <a:endParaRPr lang="pt-BR"/>
          </a:p>
        </p:txBody>
      </p:sp>
      <p:sp>
        <p:nvSpPr>
          <p:cNvPr id="3" name="Marcador de Posição de Conteúdo 2">
            <a:extLst>
              <a:ext uri="{FF2B5EF4-FFF2-40B4-BE49-F238E27FC236}">
                <a16:creationId xmlns:a16="http://schemas.microsoft.com/office/drawing/2014/main" id="{2370D45F-5EA7-112F-9796-E54EC299B84C}"/>
              </a:ext>
            </a:extLst>
          </p:cNvPr>
          <p:cNvSpPr>
            <a:spLocks noGrp="1"/>
          </p:cNvSpPr>
          <p:nvPr>
            <p:ph idx="1"/>
          </p:nvPr>
        </p:nvSpPr>
        <p:spPr>
          <a:xfrm>
            <a:off x="1097280" y="3220278"/>
            <a:ext cx="10058400" cy="2648816"/>
          </a:xfrm>
        </p:spPr>
        <p:txBody>
          <a:bodyPr/>
          <a:lstStyle/>
          <a:p>
            <a:r>
              <a:rPr lang="pt-BR" dirty="0"/>
              <a:t>Para otimizar a verossimilhança, o algoritmo de Expectation-Maximization (EM) é comumente empregado. Supondo que uma estimativa inicial dos parâmetros seja fornecida, o algoritmo EM envolve a iteração entre duas etapas:</a:t>
            </a:r>
          </a:p>
          <a:p>
            <a:pPr>
              <a:buFont typeface="Arial" panose="020B0604020202020204" pitchFamily="34" charset="0"/>
              <a:buChar char="•"/>
            </a:pPr>
            <a:r>
              <a:rPr lang="pt-BR" b="1" dirty="0"/>
              <a:t>E-step (s-ésima iteração):</a:t>
            </a:r>
            <a:r>
              <a:rPr lang="pt-BR" dirty="0"/>
              <a:t> Recalcular a associação de pertencimento das amostras aos clusters locais.</a:t>
            </a:r>
          </a:p>
          <a:p>
            <a:endParaRPr lang="pt-BR" dirty="0"/>
          </a:p>
        </p:txBody>
      </p:sp>
      <p:graphicFrame>
        <p:nvGraphicFramePr>
          <p:cNvPr id="4" name="Objeto 3">
            <a:extLst>
              <a:ext uri="{FF2B5EF4-FFF2-40B4-BE49-F238E27FC236}">
                <a16:creationId xmlns:a16="http://schemas.microsoft.com/office/drawing/2014/main" id="{6F5F686A-234D-D70E-4C19-AFEBE17E0FF1}"/>
              </a:ext>
            </a:extLst>
          </p:cNvPr>
          <p:cNvGraphicFramePr>
            <a:graphicFrameLocks noChangeAspect="1"/>
          </p:cNvGraphicFramePr>
          <p:nvPr>
            <p:extLst>
              <p:ext uri="{D42A27DB-BD31-4B8C-83A1-F6EECF244321}">
                <p14:modId xmlns:p14="http://schemas.microsoft.com/office/powerpoint/2010/main" val="458300388"/>
              </p:ext>
            </p:extLst>
          </p:nvPr>
        </p:nvGraphicFramePr>
        <p:xfrm>
          <a:off x="1453191" y="1845734"/>
          <a:ext cx="3450113" cy="1080035"/>
        </p:xfrm>
        <a:graphic>
          <a:graphicData uri="http://schemas.openxmlformats.org/presentationml/2006/ole">
            <mc:AlternateContent xmlns:mc="http://schemas.openxmlformats.org/markup-compatibility/2006">
              <mc:Choice xmlns:v="urn:schemas-microsoft-com:vml" Requires="v">
                <p:oleObj name="Equation" r:id="rId2" imgW="1460160" imgH="457200" progId="Equation.DSMT4">
                  <p:embed/>
                </p:oleObj>
              </mc:Choice>
              <mc:Fallback>
                <p:oleObj name="Equation" r:id="rId2" imgW="1460160" imgH="457200" progId="Equation.DSMT4">
                  <p:embed/>
                  <p:pic>
                    <p:nvPicPr>
                      <p:cNvPr id="0" name=""/>
                      <p:cNvPicPr/>
                      <p:nvPr/>
                    </p:nvPicPr>
                    <p:blipFill>
                      <a:blip r:embed="rId3"/>
                      <a:stretch>
                        <a:fillRect/>
                      </a:stretch>
                    </p:blipFill>
                    <p:spPr>
                      <a:xfrm>
                        <a:off x="1453191" y="1845734"/>
                        <a:ext cx="3450113" cy="1080035"/>
                      </a:xfrm>
                      <a:prstGeom prst="rect">
                        <a:avLst/>
                      </a:prstGeom>
                    </p:spPr>
                  </p:pic>
                </p:oleObj>
              </mc:Fallback>
            </mc:AlternateContent>
          </a:graphicData>
        </a:graphic>
      </p:graphicFrame>
      <p:graphicFrame>
        <p:nvGraphicFramePr>
          <p:cNvPr id="5" name="Objeto 4">
            <a:extLst>
              <a:ext uri="{FF2B5EF4-FFF2-40B4-BE49-F238E27FC236}">
                <a16:creationId xmlns:a16="http://schemas.microsoft.com/office/drawing/2014/main" id="{DE5A5EE9-7410-4B0D-08AC-54D7E08AD5D5}"/>
              </a:ext>
            </a:extLst>
          </p:cNvPr>
          <p:cNvGraphicFramePr>
            <a:graphicFrameLocks noChangeAspect="1"/>
          </p:cNvGraphicFramePr>
          <p:nvPr>
            <p:extLst>
              <p:ext uri="{D42A27DB-BD31-4B8C-83A1-F6EECF244321}">
                <p14:modId xmlns:p14="http://schemas.microsoft.com/office/powerpoint/2010/main" val="3927639317"/>
              </p:ext>
            </p:extLst>
          </p:nvPr>
        </p:nvGraphicFramePr>
        <p:xfrm>
          <a:off x="2798319" y="4638260"/>
          <a:ext cx="4647470" cy="1350103"/>
        </p:xfrm>
        <a:graphic>
          <a:graphicData uri="http://schemas.openxmlformats.org/presentationml/2006/ole">
            <mc:AlternateContent xmlns:mc="http://schemas.openxmlformats.org/markup-compatibility/2006">
              <mc:Choice xmlns:v="urn:schemas-microsoft-com:vml" Requires="v">
                <p:oleObj name="Equation" r:id="rId4" imgW="2273040" imgH="660240" progId="Equation.DSMT4">
                  <p:embed/>
                </p:oleObj>
              </mc:Choice>
              <mc:Fallback>
                <p:oleObj name="Equation" r:id="rId4" imgW="2273040" imgH="660240" progId="Equation.DSMT4">
                  <p:embed/>
                  <p:pic>
                    <p:nvPicPr>
                      <p:cNvPr id="0" name=""/>
                      <p:cNvPicPr/>
                      <p:nvPr/>
                    </p:nvPicPr>
                    <p:blipFill>
                      <a:blip r:embed="rId5"/>
                      <a:stretch>
                        <a:fillRect/>
                      </a:stretch>
                    </p:blipFill>
                    <p:spPr>
                      <a:xfrm>
                        <a:off x="2798319" y="4638260"/>
                        <a:ext cx="4647470" cy="1350103"/>
                      </a:xfrm>
                      <a:prstGeom prst="rect">
                        <a:avLst/>
                      </a:prstGeom>
                    </p:spPr>
                  </p:pic>
                </p:oleObj>
              </mc:Fallback>
            </mc:AlternateContent>
          </a:graphicData>
        </a:graphic>
      </p:graphicFrame>
    </p:spTree>
    <p:extLst>
      <p:ext uri="{BB962C8B-B14F-4D97-AF65-F5344CB8AC3E}">
        <p14:creationId xmlns:p14="http://schemas.microsoft.com/office/powerpoint/2010/main" val="3281314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15A7F-373A-024A-3290-3CE6CE3C0D7A}"/>
              </a:ext>
            </a:extLst>
          </p:cNvPr>
          <p:cNvSpPr>
            <a:spLocks noGrp="1"/>
          </p:cNvSpPr>
          <p:nvPr>
            <p:ph type="title"/>
          </p:nvPr>
        </p:nvSpPr>
        <p:spPr/>
        <p:txBody>
          <a:bodyPr/>
          <a:lstStyle/>
          <a:p>
            <a:r>
              <a:rPr lang="pt-BR" dirty="0"/>
              <a:t>Iterações para atualização de componentes</a:t>
            </a:r>
          </a:p>
        </p:txBody>
      </p:sp>
      <p:sp>
        <p:nvSpPr>
          <p:cNvPr id="3" name="Marcador de Posição de Conteúdo 2">
            <a:extLst>
              <a:ext uri="{FF2B5EF4-FFF2-40B4-BE49-F238E27FC236}">
                <a16:creationId xmlns:a16="http://schemas.microsoft.com/office/drawing/2014/main" id="{1049A134-420A-6C02-EA3D-7E04A04083D4}"/>
              </a:ext>
            </a:extLst>
          </p:cNvPr>
          <p:cNvSpPr>
            <a:spLocks noGrp="1"/>
          </p:cNvSpPr>
          <p:nvPr>
            <p:ph idx="1"/>
          </p:nvPr>
        </p:nvSpPr>
        <p:spPr/>
        <p:txBody>
          <a:bodyPr/>
          <a:lstStyle/>
          <a:p>
            <a:r>
              <a:rPr lang="pt-BR" sz="1800" b="0" i="0" dirty="0">
                <a:solidFill>
                  <a:srgbClr val="000000"/>
                </a:solidFill>
                <a:effectLst/>
                <a:latin typeface="CambriaMath"/>
              </a:rPr>
              <a:t>𝑃(𝑠)(𝐶𝑖|𝒙𝑗)</a:t>
            </a:r>
            <a:r>
              <a:rPr lang="pt-BR" dirty="0"/>
              <a:t> representa a probabilidade a posteriori de que a </a:t>
            </a:r>
            <a:r>
              <a:rPr lang="pt-BR" sz="1800" b="0" i="1" dirty="0">
                <a:solidFill>
                  <a:srgbClr val="000000"/>
                </a:solidFill>
                <a:effectLst/>
                <a:latin typeface="Arial-ItalicMT"/>
              </a:rPr>
              <a:t>j</a:t>
            </a:r>
            <a:r>
              <a:rPr lang="pt-BR" sz="1800" b="0" i="1" baseline="30000" dirty="0">
                <a:solidFill>
                  <a:srgbClr val="000000"/>
                </a:solidFill>
                <a:effectLst/>
                <a:latin typeface="Arial-ItalicMT"/>
              </a:rPr>
              <a:t>th</a:t>
            </a:r>
            <a:r>
              <a:rPr lang="pt-BR" dirty="0"/>
              <a:t>-ésima amostra pertença ao </a:t>
            </a:r>
            <a:r>
              <a:rPr lang="pt-BR" sz="1800" b="0" i="1" dirty="0">
                <a:solidFill>
                  <a:srgbClr val="000000"/>
                </a:solidFill>
                <a:effectLst/>
                <a:latin typeface="Arial-ItalicMT"/>
              </a:rPr>
              <a:t>i</a:t>
            </a:r>
            <a:r>
              <a:rPr lang="pt-BR" sz="1800" b="0" i="1" baseline="30000" dirty="0">
                <a:solidFill>
                  <a:srgbClr val="000000"/>
                </a:solidFill>
                <a:effectLst/>
                <a:latin typeface="Arial-ItalicMT"/>
              </a:rPr>
              <a:t>th</a:t>
            </a:r>
            <a:r>
              <a:rPr lang="pt-BR" dirty="0"/>
              <a:t>-ésimo componente Gaussiano.</a:t>
            </a:r>
          </a:p>
          <a:p>
            <a:r>
              <a:rPr lang="pt-BR" dirty="0"/>
              <a:t>• </a:t>
            </a:r>
            <a:r>
              <a:rPr lang="en-US" sz="1800" b="0" i="0" dirty="0">
                <a:solidFill>
                  <a:srgbClr val="000000"/>
                </a:solidFill>
                <a:effectLst/>
                <a:latin typeface="ArialMT"/>
              </a:rPr>
              <a:t>M-step ((</a:t>
            </a:r>
            <a:r>
              <a:rPr lang="en-US" sz="1800" b="0" i="1" dirty="0">
                <a:solidFill>
                  <a:srgbClr val="000000"/>
                </a:solidFill>
                <a:effectLst/>
                <a:latin typeface="Arial-ItalicMT"/>
              </a:rPr>
              <a:t>s+1)</a:t>
            </a:r>
            <a:r>
              <a:rPr lang="en-US" sz="1800" b="0" i="1" dirty="0" err="1">
                <a:solidFill>
                  <a:srgbClr val="000000"/>
                </a:solidFill>
                <a:effectLst/>
                <a:latin typeface="Arial-ItalicMT"/>
              </a:rPr>
              <a:t>th</a:t>
            </a:r>
            <a:r>
              <a:rPr lang="en-US" sz="1800" b="0" i="0" dirty="0">
                <a:solidFill>
                  <a:srgbClr val="000000"/>
                </a:solidFill>
                <a:effectLst/>
                <a:latin typeface="ArialMT"/>
              </a:rPr>
              <a:t>): </a:t>
            </a:r>
            <a:r>
              <a:rPr lang="pt-BR" dirty="0"/>
              <a:t>Atualiza os parâmetros do modelo GMM.</a:t>
            </a:r>
          </a:p>
          <a:p>
            <a:endParaRPr lang="pt-BR" dirty="0"/>
          </a:p>
        </p:txBody>
      </p:sp>
      <p:graphicFrame>
        <p:nvGraphicFramePr>
          <p:cNvPr id="4" name="Objeto 3">
            <a:extLst>
              <a:ext uri="{FF2B5EF4-FFF2-40B4-BE49-F238E27FC236}">
                <a16:creationId xmlns:a16="http://schemas.microsoft.com/office/drawing/2014/main" id="{A711F1D6-B3A4-9713-9B1F-CDFE82724F15}"/>
              </a:ext>
            </a:extLst>
          </p:cNvPr>
          <p:cNvGraphicFramePr>
            <a:graphicFrameLocks noChangeAspect="1"/>
          </p:cNvGraphicFramePr>
          <p:nvPr>
            <p:extLst>
              <p:ext uri="{D42A27DB-BD31-4B8C-83A1-F6EECF244321}">
                <p14:modId xmlns:p14="http://schemas.microsoft.com/office/powerpoint/2010/main" val="2878175374"/>
              </p:ext>
            </p:extLst>
          </p:nvPr>
        </p:nvGraphicFramePr>
        <p:xfrm>
          <a:off x="1603513" y="3050830"/>
          <a:ext cx="2663687" cy="1039383"/>
        </p:xfrm>
        <a:graphic>
          <a:graphicData uri="http://schemas.openxmlformats.org/presentationml/2006/ole">
            <mc:AlternateContent xmlns:mc="http://schemas.openxmlformats.org/markup-compatibility/2006">
              <mc:Choice xmlns:v="urn:schemas-microsoft-com:vml" Requires="v">
                <p:oleObj name="Equation" r:id="rId2" imgW="1562040" imgH="863280" progId="Equation.DSMT4">
                  <p:embed/>
                </p:oleObj>
              </mc:Choice>
              <mc:Fallback>
                <p:oleObj name="Equation" r:id="rId2" imgW="1562040" imgH="863280" progId="Equation.DSMT4">
                  <p:embed/>
                  <p:pic>
                    <p:nvPicPr>
                      <p:cNvPr id="0" name=""/>
                      <p:cNvPicPr/>
                      <p:nvPr/>
                    </p:nvPicPr>
                    <p:blipFill>
                      <a:blip r:embed="rId3"/>
                      <a:stretch>
                        <a:fillRect/>
                      </a:stretch>
                    </p:blipFill>
                    <p:spPr>
                      <a:xfrm>
                        <a:off x="1603513" y="3050830"/>
                        <a:ext cx="2663687" cy="1039383"/>
                      </a:xfrm>
                      <a:prstGeom prst="rect">
                        <a:avLst/>
                      </a:prstGeom>
                    </p:spPr>
                  </p:pic>
                </p:oleObj>
              </mc:Fallback>
            </mc:AlternateContent>
          </a:graphicData>
        </a:graphic>
      </p:graphicFrame>
      <p:graphicFrame>
        <p:nvGraphicFramePr>
          <p:cNvPr id="5" name="Objeto 4">
            <a:extLst>
              <a:ext uri="{FF2B5EF4-FFF2-40B4-BE49-F238E27FC236}">
                <a16:creationId xmlns:a16="http://schemas.microsoft.com/office/drawing/2014/main" id="{F3635F87-0DE2-38BF-98A8-60E86BF76876}"/>
              </a:ext>
            </a:extLst>
          </p:cNvPr>
          <p:cNvGraphicFramePr>
            <a:graphicFrameLocks noChangeAspect="1"/>
          </p:cNvGraphicFramePr>
          <p:nvPr>
            <p:extLst>
              <p:ext uri="{D42A27DB-BD31-4B8C-83A1-F6EECF244321}">
                <p14:modId xmlns:p14="http://schemas.microsoft.com/office/powerpoint/2010/main" val="1409466849"/>
              </p:ext>
            </p:extLst>
          </p:nvPr>
        </p:nvGraphicFramePr>
        <p:xfrm>
          <a:off x="2677067" y="4082094"/>
          <a:ext cx="3418933" cy="1056617"/>
        </p:xfrm>
        <a:graphic>
          <a:graphicData uri="http://schemas.openxmlformats.org/presentationml/2006/ole">
            <mc:AlternateContent xmlns:mc="http://schemas.openxmlformats.org/markup-compatibility/2006">
              <mc:Choice xmlns:v="urn:schemas-microsoft-com:vml" Requires="v">
                <p:oleObj name="Equation" r:id="rId4" imgW="2869920" imgH="863280" progId="Equation.DSMT4">
                  <p:embed/>
                </p:oleObj>
              </mc:Choice>
              <mc:Fallback>
                <p:oleObj name="Equation" r:id="rId4" imgW="2869920" imgH="863280" progId="Equation.DSMT4">
                  <p:embed/>
                  <p:pic>
                    <p:nvPicPr>
                      <p:cNvPr id="0" name=""/>
                      <p:cNvPicPr/>
                      <p:nvPr/>
                    </p:nvPicPr>
                    <p:blipFill>
                      <a:blip r:embed="rId5"/>
                      <a:stretch>
                        <a:fillRect/>
                      </a:stretch>
                    </p:blipFill>
                    <p:spPr>
                      <a:xfrm>
                        <a:off x="2677067" y="4082094"/>
                        <a:ext cx="3418933" cy="1056617"/>
                      </a:xfrm>
                      <a:prstGeom prst="rect">
                        <a:avLst/>
                      </a:prstGeom>
                    </p:spPr>
                  </p:pic>
                </p:oleObj>
              </mc:Fallback>
            </mc:AlternateContent>
          </a:graphicData>
        </a:graphic>
      </p:graphicFrame>
      <p:graphicFrame>
        <p:nvGraphicFramePr>
          <p:cNvPr id="6" name="Objeto 5">
            <a:extLst>
              <a:ext uri="{FF2B5EF4-FFF2-40B4-BE49-F238E27FC236}">
                <a16:creationId xmlns:a16="http://schemas.microsoft.com/office/drawing/2014/main" id="{64F136B6-E424-9851-6A89-1E99E72A319C}"/>
              </a:ext>
            </a:extLst>
          </p:cNvPr>
          <p:cNvGraphicFramePr>
            <a:graphicFrameLocks noChangeAspect="1"/>
          </p:cNvGraphicFramePr>
          <p:nvPr>
            <p:extLst>
              <p:ext uri="{D42A27DB-BD31-4B8C-83A1-F6EECF244321}">
                <p14:modId xmlns:p14="http://schemas.microsoft.com/office/powerpoint/2010/main" val="4219892175"/>
              </p:ext>
            </p:extLst>
          </p:nvPr>
        </p:nvGraphicFramePr>
        <p:xfrm>
          <a:off x="5048022" y="5128308"/>
          <a:ext cx="2231734" cy="976384"/>
        </p:xfrm>
        <a:graphic>
          <a:graphicData uri="http://schemas.openxmlformats.org/presentationml/2006/ole">
            <mc:AlternateContent xmlns:mc="http://schemas.openxmlformats.org/markup-compatibility/2006">
              <mc:Choice xmlns:v="urn:schemas-microsoft-com:vml" Requires="v">
                <p:oleObj name="Equation" r:id="rId6" imgW="1422360" imgH="622080" progId="Equation.DSMT4">
                  <p:embed/>
                </p:oleObj>
              </mc:Choice>
              <mc:Fallback>
                <p:oleObj name="Equation" r:id="rId6" imgW="1422360" imgH="622080" progId="Equation.DSMT4">
                  <p:embed/>
                  <p:pic>
                    <p:nvPicPr>
                      <p:cNvPr id="0" name=""/>
                      <p:cNvPicPr/>
                      <p:nvPr/>
                    </p:nvPicPr>
                    <p:blipFill>
                      <a:blip r:embed="rId7"/>
                      <a:stretch>
                        <a:fillRect/>
                      </a:stretch>
                    </p:blipFill>
                    <p:spPr>
                      <a:xfrm>
                        <a:off x="5048022" y="5128308"/>
                        <a:ext cx="2231734" cy="976384"/>
                      </a:xfrm>
                      <a:prstGeom prst="rect">
                        <a:avLst/>
                      </a:prstGeom>
                    </p:spPr>
                  </p:pic>
                </p:oleObj>
              </mc:Fallback>
            </mc:AlternateContent>
          </a:graphicData>
        </a:graphic>
      </p:graphicFrame>
      <p:sp>
        <p:nvSpPr>
          <p:cNvPr id="7" name="Retângulo: Cantos Arredondados 6">
            <a:extLst>
              <a:ext uri="{FF2B5EF4-FFF2-40B4-BE49-F238E27FC236}">
                <a16:creationId xmlns:a16="http://schemas.microsoft.com/office/drawing/2014/main" id="{F10951DC-1168-1349-B3E5-63B582BCBEB7}"/>
              </a:ext>
            </a:extLst>
          </p:cNvPr>
          <p:cNvSpPr/>
          <p:nvPr/>
        </p:nvSpPr>
        <p:spPr>
          <a:xfrm>
            <a:off x="4631808" y="3141573"/>
            <a:ext cx="2539515" cy="4354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Atualização da média</a:t>
            </a:r>
          </a:p>
        </p:txBody>
      </p:sp>
      <p:sp>
        <p:nvSpPr>
          <p:cNvPr id="8" name="Retângulo: Cantos Arredondados 7">
            <a:extLst>
              <a:ext uri="{FF2B5EF4-FFF2-40B4-BE49-F238E27FC236}">
                <a16:creationId xmlns:a16="http://schemas.microsoft.com/office/drawing/2014/main" id="{F226BAC4-CA63-2BE0-359C-25F8E1306970}"/>
              </a:ext>
            </a:extLst>
          </p:cNvPr>
          <p:cNvSpPr/>
          <p:nvPr/>
        </p:nvSpPr>
        <p:spPr>
          <a:xfrm>
            <a:off x="6254055" y="4305405"/>
            <a:ext cx="3833854" cy="506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Atualização da matriz de covariância</a:t>
            </a:r>
          </a:p>
        </p:txBody>
      </p:sp>
      <p:sp>
        <p:nvSpPr>
          <p:cNvPr id="9" name="Retângulo: Cantos Arredondados 8">
            <a:extLst>
              <a:ext uri="{FF2B5EF4-FFF2-40B4-BE49-F238E27FC236}">
                <a16:creationId xmlns:a16="http://schemas.microsoft.com/office/drawing/2014/main" id="{34D7F7C4-7D6B-111A-859E-3788B1F4407B}"/>
              </a:ext>
            </a:extLst>
          </p:cNvPr>
          <p:cNvSpPr/>
          <p:nvPr/>
        </p:nvSpPr>
        <p:spPr>
          <a:xfrm>
            <a:off x="7902764" y="5387628"/>
            <a:ext cx="3586871" cy="506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Atualização do peso dos clusters</a:t>
            </a:r>
          </a:p>
        </p:txBody>
      </p:sp>
      <p:sp>
        <p:nvSpPr>
          <p:cNvPr id="12" name="Retângulo: Cantos Arredondados 11">
            <a:extLst>
              <a:ext uri="{FF2B5EF4-FFF2-40B4-BE49-F238E27FC236}">
                <a16:creationId xmlns:a16="http://schemas.microsoft.com/office/drawing/2014/main" id="{D2E0322A-FEE5-A0BD-E90D-35863FC0B274}"/>
              </a:ext>
            </a:extLst>
          </p:cNvPr>
          <p:cNvSpPr/>
          <p:nvPr/>
        </p:nvSpPr>
        <p:spPr>
          <a:xfrm>
            <a:off x="212233" y="4109023"/>
            <a:ext cx="2231734" cy="2014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 iteração continua até que algum critério de convergência seja atendido no objetivo de log-verossimilhança.</a:t>
            </a:r>
          </a:p>
        </p:txBody>
      </p:sp>
    </p:spTree>
    <p:extLst>
      <p:ext uri="{BB962C8B-B14F-4D97-AF65-F5344CB8AC3E}">
        <p14:creationId xmlns:p14="http://schemas.microsoft.com/office/powerpoint/2010/main" val="3791114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48832-25F6-DD74-15F7-7AD4E2E681E7}"/>
              </a:ext>
            </a:extLst>
          </p:cNvPr>
          <p:cNvSpPr>
            <a:spLocks noGrp="1"/>
          </p:cNvSpPr>
          <p:nvPr>
            <p:ph type="title"/>
          </p:nvPr>
        </p:nvSpPr>
        <p:spPr/>
        <p:txBody>
          <a:bodyPr/>
          <a:lstStyle/>
          <a:p>
            <a:r>
              <a:rPr lang="pt-BR" dirty="0"/>
              <a:t>Determinando número de clusters</a:t>
            </a:r>
          </a:p>
        </p:txBody>
      </p:sp>
      <p:sp>
        <p:nvSpPr>
          <p:cNvPr id="3" name="Marcador de Posição de Conteúdo 2">
            <a:extLst>
              <a:ext uri="{FF2B5EF4-FFF2-40B4-BE49-F238E27FC236}">
                <a16:creationId xmlns:a16="http://schemas.microsoft.com/office/drawing/2014/main" id="{29B4CE9E-4B5A-2A16-2460-285CAF843A1F}"/>
              </a:ext>
            </a:extLst>
          </p:cNvPr>
          <p:cNvSpPr>
            <a:spLocks noGrp="1"/>
          </p:cNvSpPr>
          <p:nvPr>
            <p:ph idx="1"/>
          </p:nvPr>
        </p:nvSpPr>
        <p:spPr/>
        <p:txBody>
          <a:bodyPr/>
          <a:lstStyle/>
          <a:p>
            <a:r>
              <a:rPr lang="pt-BR" dirty="0"/>
              <a:t>Para determinar o número ideal de clusters no </a:t>
            </a:r>
            <a:r>
              <a:rPr lang="pt-BR" b="1" dirty="0"/>
              <a:t>GMM</a:t>
            </a:r>
            <a:r>
              <a:rPr lang="pt-BR" dirty="0"/>
              <a:t>, utilizamos o </a:t>
            </a:r>
            <a:r>
              <a:rPr lang="pt-BR" b="1" dirty="0"/>
              <a:t>Critério de Informação Bayesiano (BIC)</a:t>
            </a:r>
            <a:r>
              <a:rPr lang="pt-BR" dirty="0"/>
              <a:t>, que equilibra o ajuste do modelo e sua complexidade.</a:t>
            </a:r>
          </a:p>
          <a:p>
            <a:r>
              <a:rPr lang="pt-BR" dirty="0"/>
              <a:t>🔹 </a:t>
            </a:r>
            <a:r>
              <a:rPr lang="pt-BR" b="1" dirty="0"/>
              <a:t>Passos:</a:t>
            </a:r>
            <a:endParaRPr lang="pt-BR" dirty="0"/>
          </a:p>
          <a:p>
            <a:pPr>
              <a:buFont typeface="+mj-lt"/>
              <a:buAutoNum type="arabicPeriod"/>
            </a:pPr>
            <a:r>
              <a:rPr lang="pt-BR" dirty="0"/>
              <a:t>Rodar o GMM para diferentes números de clusters (K).</a:t>
            </a:r>
          </a:p>
          <a:p>
            <a:pPr>
              <a:buFont typeface="+mj-lt"/>
              <a:buAutoNum type="arabicPeriod"/>
            </a:pPr>
            <a:r>
              <a:rPr lang="pt-BR" dirty="0"/>
              <a:t>Calcular o </a:t>
            </a:r>
            <a:r>
              <a:rPr lang="pt-BR" b="1" dirty="0"/>
              <a:t>BIC</a:t>
            </a:r>
            <a:r>
              <a:rPr lang="pt-BR" dirty="0"/>
              <a:t> para cada modelo.</a:t>
            </a:r>
          </a:p>
          <a:p>
            <a:pPr>
              <a:buFont typeface="+mj-lt"/>
              <a:buAutoNum type="arabicPeriod"/>
            </a:pPr>
            <a:r>
              <a:rPr lang="pt-BR" dirty="0"/>
              <a:t>Escolher o K que </a:t>
            </a:r>
            <a:r>
              <a:rPr lang="pt-BR" b="1" dirty="0"/>
              <a:t>minimiza o BIC</a:t>
            </a:r>
            <a:r>
              <a:rPr lang="pt-BR" dirty="0"/>
              <a:t>.</a:t>
            </a:r>
          </a:p>
          <a:p>
            <a:r>
              <a:rPr lang="pt-BR" dirty="0"/>
              <a:t>Diferente do método do cotovelo no </a:t>
            </a:r>
            <a:r>
              <a:rPr lang="pt-BR" b="1" dirty="0"/>
              <a:t>k-means</a:t>
            </a:r>
            <a:r>
              <a:rPr lang="pt-BR" dirty="0"/>
              <a:t>, onde usamos a </a:t>
            </a:r>
            <a:r>
              <a:rPr lang="pt-BR" b="1" dirty="0"/>
              <a:t>Soma dos Erros Quadráticos (SSE)</a:t>
            </a:r>
            <a:r>
              <a:rPr lang="pt-BR" dirty="0"/>
              <a:t>, no </a:t>
            </a:r>
            <a:r>
              <a:rPr lang="pt-BR" b="1" dirty="0"/>
              <a:t>GMM</a:t>
            </a:r>
            <a:r>
              <a:rPr lang="pt-BR" dirty="0"/>
              <a:t>, o BIC primeiro </a:t>
            </a:r>
            <a:r>
              <a:rPr lang="pt-BR" b="1" dirty="0"/>
              <a:t>diminui</a:t>
            </a:r>
            <a:r>
              <a:rPr lang="pt-BR" dirty="0"/>
              <a:t> e depois </a:t>
            </a:r>
            <a:r>
              <a:rPr lang="pt-BR" b="1" dirty="0"/>
              <a:t>aumenta</a:t>
            </a:r>
            <a:r>
              <a:rPr lang="pt-BR" dirty="0"/>
              <a:t>, penalizando modelos muito complexos.</a:t>
            </a:r>
          </a:p>
          <a:p>
            <a:endParaRPr lang="pt-BR" dirty="0"/>
          </a:p>
        </p:txBody>
      </p:sp>
    </p:spTree>
    <p:extLst>
      <p:ext uri="{BB962C8B-B14F-4D97-AF65-F5344CB8AC3E}">
        <p14:creationId xmlns:p14="http://schemas.microsoft.com/office/powerpoint/2010/main" val="1480713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294E3-BB08-28B5-2313-4F2EB3127345}"/>
              </a:ext>
            </a:extLst>
          </p:cNvPr>
          <p:cNvSpPr>
            <a:spLocks noGrp="1"/>
          </p:cNvSpPr>
          <p:nvPr>
            <p:ph type="title"/>
          </p:nvPr>
        </p:nvSpPr>
        <p:spPr/>
        <p:txBody>
          <a:bodyPr/>
          <a:lstStyle/>
          <a:p>
            <a:r>
              <a:rPr lang="pt-BR" dirty="0"/>
              <a:t>Outro método</a:t>
            </a:r>
          </a:p>
        </p:txBody>
      </p:sp>
      <p:sp>
        <p:nvSpPr>
          <p:cNvPr id="3" name="Marcador de Posição de Conteúdo 2">
            <a:extLst>
              <a:ext uri="{FF2B5EF4-FFF2-40B4-BE49-F238E27FC236}">
                <a16:creationId xmlns:a16="http://schemas.microsoft.com/office/drawing/2014/main" id="{F2D03CFF-535B-E8C9-44F4-822EE68889B0}"/>
              </a:ext>
            </a:extLst>
          </p:cNvPr>
          <p:cNvSpPr>
            <a:spLocks noGrp="1"/>
          </p:cNvSpPr>
          <p:nvPr>
            <p:ph idx="1"/>
          </p:nvPr>
        </p:nvSpPr>
        <p:spPr/>
        <p:txBody>
          <a:bodyPr/>
          <a:lstStyle/>
          <a:p>
            <a:r>
              <a:rPr lang="pt-BR" dirty="0"/>
              <a:t>O </a:t>
            </a:r>
            <a:r>
              <a:rPr lang="pt-BR" b="1" dirty="0"/>
              <a:t>método F-J</a:t>
            </a:r>
            <a:r>
              <a:rPr lang="pt-BR" dirty="0"/>
              <a:t> é uma alternativa para determinar automaticamente o número ideal de componentes no </a:t>
            </a:r>
            <a:r>
              <a:rPr lang="pt-BR" b="1" dirty="0"/>
              <a:t>GMM</a:t>
            </a:r>
            <a:r>
              <a:rPr lang="pt-BR" dirty="0"/>
              <a:t>, sem precisar definir esse número previamente.</a:t>
            </a:r>
          </a:p>
          <a:p>
            <a:r>
              <a:rPr lang="pt-BR" dirty="0"/>
              <a:t>🔹 </a:t>
            </a:r>
            <a:r>
              <a:rPr lang="pt-BR" b="1" dirty="0"/>
              <a:t>Como funciona?</a:t>
            </a:r>
            <a:endParaRPr lang="pt-BR" dirty="0"/>
          </a:p>
          <a:p>
            <a:pPr>
              <a:buFont typeface="+mj-lt"/>
              <a:buAutoNum type="arabicPeriod"/>
            </a:pPr>
            <a:r>
              <a:rPr lang="pt-BR" b="1" dirty="0"/>
              <a:t>Inicializa</a:t>
            </a:r>
            <a:r>
              <a:rPr lang="pt-BR" dirty="0"/>
              <a:t> com um número grande de componentes.</a:t>
            </a:r>
          </a:p>
          <a:p>
            <a:pPr>
              <a:buFont typeface="+mj-lt"/>
              <a:buAutoNum type="arabicPeriod"/>
            </a:pPr>
            <a:r>
              <a:rPr lang="pt-BR" b="1" dirty="0"/>
              <a:t>Ajusta adaptativamente</a:t>
            </a:r>
            <a:r>
              <a:rPr lang="pt-BR" dirty="0"/>
              <a:t> o número de clusters, eliminando aqueles com </a:t>
            </a:r>
            <a:r>
              <a:rPr lang="pt-BR" b="1" dirty="0"/>
              <a:t>pesos insignificantes</a:t>
            </a:r>
            <a:r>
              <a:rPr lang="pt-BR" dirty="0"/>
              <a:t>.</a:t>
            </a:r>
          </a:p>
          <a:p>
            <a:pPr>
              <a:buFont typeface="+mj-lt"/>
              <a:buAutoNum type="arabicPeriod"/>
            </a:pPr>
            <a:r>
              <a:rPr lang="pt-BR" dirty="0"/>
              <a:t>Utiliza o </a:t>
            </a:r>
            <a:r>
              <a:rPr lang="pt-BR" b="1" dirty="0"/>
              <a:t>algoritmo EM</a:t>
            </a:r>
            <a:r>
              <a:rPr lang="pt-BR" dirty="0"/>
              <a:t> para estimar os parâmetros, mas com um mecanismo de atualização de pesos modificado.</a:t>
            </a:r>
          </a:p>
          <a:p>
            <a:r>
              <a:rPr lang="pt-BR" dirty="0"/>
              <a:t>✅ </a:t>
            </a:r>
            <a:r>
              <a:rPr lang="pt-BR" b="1" dirty="0"/>
              <a:t>Vantagem</a:t>
            </a:r>
            <a:r>
              <a:rPr lang="pt-BR" dirty="0"/>
              <a:t>: Não precisa definir o número de clusters antes.</a:t>
            </a:r>
            <a:br>
              <a:rPr lang="pt-BR" dirty="0"/>
            </a:br>
            <a:r>
              <a:rPr lang="pt-BR" dirty="0"/>
              <a:t>❌ </a:t>
            </a:r>
            <a:r>
              <a:rPr lang="pt-BR" b="1" dirty="0"/>
              <a:t>Desvantagem</a:t>
            </a:r>
            <a:r>
              <a:rPr lang="pt-BR" dirty="0"/>
              <a:t>: Pode ter </a:t>
            </a:r>
            <a:r>
              <a:rPr lang="pt-BR" b="1" dirty="0"/>
              <a:t>alto custo computacional</a:t>
            </a:r>
            <a:r>
              <a:rPr lang="pt-BR" dirty="0"/>
              <a:t>.</a:t>
            </a:r>
          </a:p>
          <a:p>
            <a:endParaRPr lang="pt-BR" dirty="0"/>
          </a:p>
        </p:txBody>
      </p:sp>
    </p:spTree>
    <p:extLst>
      <p:ext uri="{BB962C8B-B14F-4D97-AF65-F5344CB8AC3E}">
        <p14:creationId xmlns:p14="http://schemas.microsoft.com/office/powerpoint/2010/main" val="1961572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D2120-9C8D-93B0-826A-31B533E80F72}"/>
              </a:ext>
            </a:extLst>
          </p:cNvPr>
          <p:cNvSpPr>
            <a:spLocks noGrp="1"/>
          </p:cNvSpPr>
          <p:nvPr>
            <p:ph type="title"/>
          </p:nvPr>
        </p:nvSpPr>
        <p:spPr/>
        <p:txBody>
          <a:bodyPr/>
          <a:lstStyle/>
          <a:p>
            <a:r>
              <a:rPr lang="pt-BR" dirty="0"/>
              <a:t>Exemplo GMM</a:t>
            </a:r>
          </a:p>
        </p:txBody>
      </p:sp>
      <p:pic>
        <p:nvPicPr>
          <p:cNvPr id="5" name="Marcador de Posição de Conteúdo 4">
            <a:extLst>
              <a:ext uri="{FF2B5EF4-FFF2-40B4-BE49-F238E27FC236}">
                <a16:creationId xmlns:a16="http://schemas.microsoft.com/office/drawing/2014/main" id="{D48DB21C-7331-5008-87FF-1756289FF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4118"/>
            <a:ext cx="4449280" cy="3426022"/>
          </a:xfrm>
        </p:spPr>
      </p:pic>
      <p:sp>
        <p:nvSpPr>
          <p:cNvPr id="7" name="CaixaDeTexto 6">
            <a:extLst>
              <a:ext uri="{FF2B5EF4-FFF2-40B4-BE49-F238E27FC236}">
                <a16:creationId xmlns:a16="http://schemas.microsoft.com/office/drawing/2014/main" id="{5714C157-0716-FD07-08B4-E821D19A21C8}"/>
              </a:ext>
            </a:extLst>
          </p:cNvPr>
          <p:cNvSpPr txBox="1"/>
          <p:nvPr/>
        </p:nvSpPr>
        <p:spPr>
          <a:xfrm>
            <a:off x="5584713" y="1848344"/>
            <a:ext cx="6096000" cy="3970318"/>
          </a:xfrm>
          <a:prstGeom prst="rect">
            <a:avLst/>
          </a:prstGeom>
          <a:noFill/>
        </p:spPr>
        <p:txBody>
          <a:bodyPr wrap="square">
            <a:spAutoFit/>
          </a:bodyPr>
          <a:lstStyle/>
          <a:p>
            <a:r>
              <a:rPr lang="pt-BR" dirty="0"/>
              <a:t>O </a:t>
            </a:r>
            <a:r>
              <a:rPr lang="pt-BR" b="1" dirty="0"/>
              <a:t>GMM (Modelo de Mistura Gaussiana)</a:t>
            </a:r>
            <a:r>
              <a:rPr lang="pt-BR" dirty="0"/>
              <a:t> determinou que o ponto de dado pertence ao </a:t>
            </a:r>
            <a:r>
              <a:rPr lang="pt-BR" b="1" dirty="0"/>
              <a:t>Cluster 3 com 100% de probabilidade</a:t>
            </a:r>
            <a:r>
              <a:rPr lang="pt-BR" dirty="0"/>
              <a:t>.</a:t>
            </a:r>
          </a:p>
          <a:p>
            <a:r>
              <a:rPr lang="pt-BR" dirty="0"/>
              <a:t>Isso pode parecer inesperado, já que o ponto parece estar </a:t>
            </a:r>
            <a:r>
              <a:rPr lang="pt-BR" b="1" dirty="0"/>
              <a:t>equidistante</a:t>
            </a:r>
            <a:r>
              <a:rPr lang="pt-BR" dirty="0"/>
              <a:t> (em termos de distância Euclidiana) entre os Clusters 3 e 2.</a:t>
            </a:r>
          </a:p>
          <a:p>
            <a:r>
              <a:rPr lang="pt-BR" dirty="0"/>
              <a:t>No entanto, o GMM </a:t>
            </a:r>
            <a:r>
              <a:rPr lang="pt-BR" b="1" dirty="0"/>
              <a:t>não usa apenas a distância</a:t>
            </a:r>
            <a:r>
              <a:rPr lang="pt-BR" dirty="0"/>
              <a:t> para definir a clusterização. Em vez disso, ele leva em conta a </a:t>
            </a:r>
            <a:r>
              <a:rPr lang="pt-BR" b="1" dirty="0"/>
              <a:t>probabilidade de um ponto pertencer a uma distribuição Gaussiana específica</a:t>
            </a:r>
            <a:r>
              <a:rPr lang="pt-BR" dirty="0"/>
              <a:t>, considerando:</a:t>
            </a:r>
            <a:br>
              <a:rPr lang="pt-BR" dirty="0"/>
            </a:br>
            <a:r>
              <a:rPr lang="pt-BR" dirty="0"/>
              <a:t>✅ A forma e a dispersão dos clusters (covariância das distribuições)</a:t>
            </a:r>
            <a:br>
              <a:rPr lang="pt-BR" dirty="0"/>
            </a:br>
            <a:r>
              <a:rPr lang="pt-BR" dirty="0"/>
              <a:t>✅ A densidade de pontos ao redor</a:t>
            </a:r>
            <a:br>
              <a:rPr lang="pt-BR" dirty="0"/>
            </a:br>
            <a:r>
              <a:rPr lang="pt-BR" dirty="0"/>
              <a:t>✅ A incerteza na atribuição de cada ponto</a:t>
            </a:r>
          </a:p>
        </p:txBody>
      </p:sp>
    </p:spTree>
    <p:extLst>
      <p:ext uri="{BB962C8B-B14F-4D97-AF65-F5344CB8AC3E}">
        <p14:creationId xmlns:p14="http://schemas.microsoft.com/office/powerpoint/2010/main" val="3882477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871A4-0DC7-8200-9B4C-7BBDBA606E0B}"/>
              </a:ext>
            </a:extLst>
          </p:cNvPr>
          <p:cNvSpPr>
            <a:spLocks noGrp="1"/>
          </p:cNvSpPr>
          <p:nvPr>
            <p:ph type="title"/>
          </p:nvPr>
        </p:nvSpPr>
        <p:spPr/>
        <p:txBody>
          <a:bodyPr/>
          <a:lstStyle/>
          <a:p>
            <a:r>
              <a:rPr lang="pt-BR" dirty="0"/>
              <a:t>GMM X K-MEANS</a:t>
            </a:r>
          </a:p>
        </p:txBody>
      </p:sp>
      <p:graphicFrame>
        <p:nvGraphicFramePr>
          <p:cNvPr id="10" name="Marcador de Posição de Conteúdo 9">
            <a:extLst>
              <a:ext uri="{FF2B5EF4-FFF2-40B4-BE49-F238E27FC236}">
                <a16:creationId xmlns:a16="http://schemas.microsoft.com/office/drawing/2014/main" id="{455F1F85-75F5-E35C-1631-71C8D3D990B6}"/>
              </a:ext>
            </a:extLst>
          </p:cNvPr>
          <p:cNvGraphicFramePr>
            <a:graphicFrameLocks noGrp="1"/>
          </p:cNvGraphicFramePr>
          <p:nvPr>
            <p:ph idx="1"/>
            <p:extLst>
              <p:ext uri="{D42A27DB-BD31-4B8C-83A1-F6EECF244321}">
                <p14:modId xmlns:p14="http://schemas.microsoft.com/office/powerpoint/2010/main" val="906063928"/>
              </p:ext>
            </p:extLst>
          </p:nvPr>
        </p:nvGraphicFramePr>
        <p:xfrm>
          <a:off x="1379253" y="1887794"/>
          <a:ext cx="9776427" cy="4292208"/>
        </p:xfrm>
        <a:graphic>
          <a:graphicData uri="http://schemas.openxmlformats.org/drawingml/2006/table">
            <a:tbl>
              <a:tblPr>
                <a:tableStyleId>{5C22544A-7EE6-4342-B048-85BDC9FD1C3A}</a:tableStyleId>
              </a:tblPr>
              <a:tblGrid>
                <a:gridCol w="3258809">
                  <a:extLst>
                    <a:ext uri="{9D8B030D-6E8A-4147-A177-3AD203B41FA5}">
                      <a16:colId xmlns:a16="http://schemas.microsoft.com/office/drawing/2014/main" val="1597295465"/>
                    </a:ext>
                  </a:extLst>
                </a:gridCol>
                <a:gridCol w="3302470">
                  <a:extLst>
                    <a:ext uri="{9D8B030D-6E8A-4147-A177-3AD203B41FA5}">
                      <a16:colId xmlns:a16="http://schemas.microsoft.com/office/drawing/2014/main" val="2567684254"/>
                    </a:ext>
                  </a:extLst>
                </a:gridCol>
                <a:gridCol w="3215148">
                  <a:extLst>
                    <a:ext uri="{9D8B030D-6E8A-4147-A177-3AD203B41FA5}">
                      <a16:colId xmlns:a16="http://schemas.microsoft.com/office/drawing/2014/main" val="2443788241"/>
                    </a:ext>
                  </a:extLst>
                </a:gridCol>
              </a:tblGrid>
              <a:tr h="452887">
                <a:tc>
                  <a:txBody>
                    <a:bodyPr/>
                    <a:lstStyle/>
                    <a:p>
                      <a:pPr algn="ctr" fontAlgn="ctr"/>
                      <a:r>
                        <a:rPr lang="pt-BR" sz="1500" b="1" u="none" strike="noStrike" dirty="0">
                          <a:effectLst/>
                        </a:rPr>
                        <a:t>Característica</a:t>
                      </a:r>
                      <a:endParaRPr lang="pt-BR" sz="1500" b="1"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b="1" u="none" strike="noStrike" dirty="0">
                          <a:effectLst/>
                        </a:rPr>
                        <a:t>K-Means</a:t>
                      </a:r>
                      <a:endParaRPr lang="pt-BR" sz="1500" b="1"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b="1" u="none" strike="noStrike" dirty="0">
                          <a:effectLst/>
                        </a:rPr>
                        <a:t>Gaussian Mixture Models (GMMs)</a:t>
                      </a:r>
                      <a:endParaRPr lang="pt-BR" sz="1500" b="1" i="0" u="none" strike="noStrike" dirty="0">
                        <a:solidFill>
                          <a:srgbClr val="000000"/>
                        </a:solidFill>
                        <a:effectLst/>
                        <a:latin typeface="Calibri" panose="020F0502020204030204" pitchFamily="34" charset="0"/>
                      </a:endParaRPr>
                    </a:p>
                  </a:txBody>
                  <a:tcPr marL="3956" marR="3956" marT="3956" marB="0" anchor="ctr"/>
                </a:tc>
                <a:extLst>
                  <a:ext uri="{0D108BD9-81ED-4DB2-BD59-A6C34878D82A}">
                    <a16:rowId xmlns:a16="http://schemas.microsoft.com/office/drawing/2014/main" val="4079251547"/>
                  </a:ext>
                </a:extLst>
              </a:tr>
              <a:tr h="677871">
                <a:tc>
                  <a:txBody>
                    <a:bodyPr/>
                    <a:lstStyle/>
                    <a:p>
                      <a:pPr algn="ctr" fontAlgn="ctr"/>
                      <a:r>
                        <a:rPr lang="pt-BR" sz="1500" b="1" u="none" strike="noStrike" dirty="0">
                          <a:effectLst/>
                        </a:rPr>
                        <a:t>Forma dos clusters</a:t>
                      </a:r>
                      <a:endParaRPr lang="pt-BR" sz="1500" b="1"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Clusters sempre têm forma esférica (circulares no 2D).</a:t>
                      </a:r>
                      <a:endParaRPr lang="pt-BR" sz="1500" b="0"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a:effectLst/>
                        </a:rPr>
                        <a:t>Pode identificar clusters com formatos mais complexos.</a:t>
                      </a:r>
                      <a:endParaRPr lang="pt-BR" sz="1500" b="0" i="0" u="none" strike="noStrike">
                        <a:solidFill>
                          <a:srgbClr val="000000"/>
                        </a:solidFill>
                        <a:effectLst/>
                        <a:latin typeface="Calibri" panose="020F0502020204030204" pitchFamily="34" charset="0"/>
                      </a:endParaRPr>
                    </a:p>
                  </a:txBody>
                  <a:tcPr marL="3956" marR="3956" marT="3956" marB="0" anchor="ctr"/>
                </a:tc>
                <a:extLst>
                  <a:ext uri="{0D108BD9-81ED-4DB2-BD59-A6C34878D82A}">
                    <a16:rowId xmlns:a16="http://schemas.microsoft.com/office/drawing/2014/main" val="3992201490"/>
                  </a:ext>
                </a:extLst>
              </a:tr>
              <a:tr h="902854">
                <a:tc>
                  <a:txBody>
                    <a:bodyPr/>
                    <a:lstStyle/>
                    <a:p>
                      <a:pPr algn="ctr" fontAlgn="ctr"/>
                      <a:r>
                        <a:rPr lang="pt-BR" sz="1500" b="1" u="none" strike="noStrike" dirty="0">
                          <a:effectLst/>
                        </a:rPr>
                        <a:t>Tipo de agrupamento</a:t>
                      </a:r>
                      <a:endParaRPr lang="pt-BR" sz="1500" b="1"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Cada ponto pertence exatamente a um cluster (hard clustering).</a:t>
                      </a:r>
                      <a:endParaRPr lang="pt-BR" sz="1500" b="0"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Um ponto pode pertencer parcialmente a vários clusters (soft clustering).</a:t>
                      </a:r>
                      <a:endParaRPr lang="pt-BR" sz="1500" b="0" i="0" u="none" strike="noStrike" dirty="0">
                        <a:solidFill>
                          <a:srgbClr val="000000"/>
                        </a:solidFill>
                        <a:effectLst/>
                        <a:latin typeface="Calibri" panose="020F0502020204030204" pitchFamily="34" charset="0"/>
                      </a:endParaRPr>
                    </a:p>
                  </a:txBody>
                  <a:tcPr marL="3956" marR="3956" marT="3956" marB="0" anchor="ctr"/>
                </a:tc>
                <a:extLst>
                  <a:ext uri="{0D108BD9-81ED-4DB2-BD59-A6C34878D82A}">
                    <a16:rowId xmlns:a16="http://schemas.microsoft.com/office/drawing/2014/main" val="3238104470"/>
                  </a:ext>
                </a:extLst>
              </a:tr>
              <a:tr h="902854">
                <a:tc>
                  <a:txBody>
                    <a:bodyPr/>
                    <a:lstStyle/>
                    <a:p>
                      <a:pPr algn="ctr" fontAlgn="ctr"/>
                      <a:r>
                        <a:rPr lang="pt-BR" sz="1500" b="1" u="none" strike="noStrike" dirty="0">
                          <a:effectLst/>
                        </a:rPr>
                        <a:t>Base matemática</a:t>
                      </a:r>
                      <a:endParaRPr lang="pt-BR" sz="1500" b="1"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Minimiza a soma das distâncias dos pontos ao centro do cluster.</a:t>
                      </a:r>
                      <a:endParaRPr lang="pt-BR" sz="1500" b="0"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Usa uma combinação de distribuições Gaussianas (Normais) para modelar os dados.</a:t>
                      </a:r>
                      <a:endParaRPr lang="pt-BR" sz="1500" b="0" i="0" u="none" strike="noStrike" dirty="0">
                        <a:solidFill>
                          <a:srgbClr val="000000"/>
                        </a:solidFill>
                        <a:effectLst/>
                        <a:latin typeface="Calibri" panose="020F0502020204030204" pitchFamily="34" charset="0"/>
                      </a:endParaRPr>
                    </a:p>
                  </a:txBody>
                  <a:tcPr marL="3956" marR="3956" marT="3956" marB="0" anchor="ctr"/>
                </a:tc>
                <a:extLst>
                  <a:ext uri="{0D108BD9-81ED-4DB2-BD59-A6C34878D82A}">
                    <a16:rowId xmlns:a16="http://schemas.microsoft.com/office/drawing/2014/main" val="4076570419"/>
                  </a:ext>
                </a:extLst>
              </a:tr>
              <a:tr h="677871">
                <a:tc>
                  <a:txBody>
                    <a:bodyPr/>
                    <a:lstStyle/>
                    <a:p>
                      <a:pPr algn="ctr" fontAlgn="ctr"/>
                      <a:r>
                        <a:rPr lang="pt-BR" sz="1500" b="1" u="none" strike="noStrike" dirty="0">
                          <a:effectLst/>
                        </a:rPr>
                        <a:t>Probabilidade</a:t>
                      </a:r>
                      <a:endParaRPr lang="pt-BR" sz="1500" b="1"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Não usa probabilidades para atribuir os pontos aos clusters.</a:t>
                      </a:r>
                      <a:endParaRPr lang="pt-BR" sz="1500" b="0"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Cada ponto recebe uma probabilidade de pertencer a cada cluster.</a:t>
                      </a:r>
                      <a:endParaRPr lang="pt-BR" sz="1500" b="0" i="0" u="none" strike="noStrike" dirty="0">
                        <a:solidFill>
                          <a:srgbClr val="000000"/>
                        </a:solidFill>
                        <a:effectLst/>
                        <a:latin typeface="Calibri" panose="020F0502020204030204" pitchFamily="34" charset="0"/>
                      </a:endParaRPr>
                    </a:p>
                  </a:txBody>
                  <a:tcPr marL="3956" marR="3956" marT="3956" marB="0" anchor="ctr"/>
                </a:tc>
                <a:extLst>
                  <a:ext uri="{0D108BD9-81ED-4DB2-BD59-A6C34878D82A}">
                    <a16:rowId xmlns:a16="http://schemas.microsoft.com/office/drawing/2014/main" val="2386396737"/>
                  </a:ext>
                </a:extLst>
              </a:tr>
              <a:tr h="677871">
                <a:tc>
                  <a:txBody>
                    <a:bodyPr/>
                    <a:lstStyle/>
                    <a:p>
                      <a:pPr algn="ctr" fontAlgn="ctr"/>
                      <a:r>
                        <a:rPr lang="pt-BR" sz="1500" b="1" u="none" strike="noStrike" dirty="0">
                          <a:effectLst/>
                        </a:rPr>
                        <a:t>Adequado para</a:t>
                      </a:r>
                      <a:endParaRPr lang="pt-BR" sz="1500" b="1" i="0" u="none" strike="noStrike" dirty="0">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a:effectLst/>
                        </a:rPr>
                        <a:t>Dados bem separados e aproximadamente esféricos.</a:t>
                      </a:r>
                      <a:endParaRPr lang="pt-BR" sz="1500" b="0" i="0" u="none" strike="noStrike">
                        <a:solidFill>
                          <a:srgbClr val="000000"/>
                        </a:solidFill>
                        <a:effectLst/>
                        <a:latin typeface="Calibri" panose="020F0502020204030204" pitchFamily="34" charset="0"/>
                      </a:endParaRPr>
                    </a:p>
                  </a:txBody>
                  <a:tcPr marL="3956" marR="3956" marT="3956" marB="0" anchor="ctr"/>
                </a:tc>
                <a:tc>
                  <a:txBody>
                    <a:bodyPr/>
                    <a:lstStyle/>
                    <a:p>
                      <a:pPr algn="ctr" fontAlgn="ctr"/>
                      <a:r>
                        <a:rPr lang="pt-BR" sz="1500" u="none" strike="noStrike" dirty="0">
                          <a:effectLst/>
                        </a:rPr>
                        <a:t>Dados com distribuições complexas e sobrepostas.</a:t>
                      </a:r>
                      <a:endParaRPr lang="pt-BR" sz="1500" b="0" i="0" u="none" strike="noStrike" dirty="0">
                        <a:solidFill>
                          <a:srgbClr val="000000"/>
                        </a:solidFill>
                        <a:effectLst/>
                        <a:latin typeface="Calibri" panose="020F0502020204030204" pitchFamily="34" charset="0"/>
                      </a:endParaRPr>
                    </a:p>
                  </a:txBody>
                  <a:tcPr marL="3956" marR="3956" marT="3956" marB="0" anchor="ctr"/>
                </a:tc>
                <a:extLst>
                  <a:ext uri="{0D108BD9-81ED-4DB2-BD59-A6C34878D82A}">
                    <a16:rowId xmlns:a16="http://schemas.microsoft.com/office/drawing/2014/main" val="3742760917"/>
                  </a:ext>
                </a:extLst>
              </a:tr>
            </a:tbl>
          </a:graphicData>
        </a:graphic>
      </p:graphicFrame>
    </p:spTree>
    <p:extLst>
      <p:ext uri="{BB962C8B-B14F-4D97-AF65-F5344CB8AC3E}">
        <p14:creationId xmlns:p14="http://schemas.microsoft.com/office/powerpoint/2010/main" val="112869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D1DFD-6F23-711B-5050-B94B235E8403}"/>
              </a:ext>
            </a:extLst>
          </p:cNvPr>
          <p:cNvSpPr>
            <a:spLocks noGrp="1"/>
          </p:cNvSpPr>
          <p:nvPr>
            <p:ph type="title"/>
          </p:nvPr>
        </p:nvSpPr>
        <p:spPr/>
        <p:txBody>
          <a:bodyPr/>
          <a:lstStyle/>
          <a:p>
            <a:r>
              <a:rPr lang="pt-BR" dirty="0"/>
              <a:t>Exemplo prático</a:t>
            </a:r>
          </a:p>
        </p:txBody>
      </p:sp>
      <p:cxnSp>
        <p:nvCxnSpPr>
          <p:cNvPr id="5" name="Conexão reta unidirecional 4">
            <a:extLst>
              <a:ext uri="{FF2B5EF4-FFF2-40B4-BE49-F238E27FC236}">
                <a16:creationId xmlns:a16="http://schemas.microsoft.com/office/drawing/2014/main" id="{48CF599D-923E-F7D3-5AE4-5D259787B11F}"/>
              </a:ext>
            </a:extLst>
          </p:cNvPr>
          <p:cNvCxnSpPr>
            <a:cxnSpLocks/>
          </p:cNvCxnSpPr>
          <p:nvPr/>
        </p:nvCxnSpPr>
        <p:spPr>
          <a:xfrm flipV="1">
            <a:off x="1137457" y="1830188"/>
            <a:ext cx="0" cy="329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xão reta unidirecional 7">
            <a:extLst>
              <a:ext uri="{FF2B5EF4-FFF2-40B4-BE49-F238E27FC236}">
                <a16:creationId xmlns:a16="http://schemas.microsoft.com/office/drawing/2014/main" id="{BAA9F868-6418-EDF4-DFAA-49E7033BDFF3}"/>
              </a:ext>
            </a:extLst>
          </p:cNvPr>
          <p:cNvCxnSpPr>
            <a:cxnSpLocks/>
          </p:cNvCxnSpPr>
          <p:nvPr/>
        </p:nvCxnSpPr>
        <p:spPr>
          <a:xfrm flipV="1">
            <a:off x="1137457" y="5129979"/>
            <a:ext cx="4704522" cy="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xão reta unidirecional 55">
            <a:extLst>
              <a:ext uri="{FF2B5EF4-FFF2-40B4-BE49-F238E27FC236}">
                <a16:creationId xmlns:a16="http://schemas.microsoft.com/office/drawing/2014/main" id="{0EC7F655-24FC-FB60-F1C1-10AFA89A0C51}"/>
              </a:ext>
            </a:extLst>
          </p:cNvPr>
          <p:cNvCxnSpPr>
            <a:cxnSpLocks/>
          </p:cNvCxnSpPr>
          <p:nvPr/>
        </p:nvCxnSpPr>
        <p:spPr>
          <a:xfrm flipV="1">
            <a:off x="1137456" y="1825123"/>
            <a:ext cx="0" cy="329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xão reta unidirecional 56">
            <a:extLst>
              <a:ext uri="{FF2B5EF4-FFF2-40B4-BE49-F238E27FC236}">
                <a16:creationId xmlns:a16="http://schemas.microsoft.com/office/drawing/2014/main" id="{8171422A-65FA-71E0-8FC8-D708841FA69D}"/>
              </a:ext>
            </a:extLst>
          </p:cNvPr>
          <p:cNvCxnSpPr>
            <a:cxnSpLocks/>
          </p:cNvCxnSpPr>
          <p:nvPr/>
        </p:nvCxnSpPr>
        <p:spPr>
          <a:xfrm flipV="1">
            <a:off x="1137456" y="5124914"/>
            <a:ext cx="4704522" cy="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reeform 5">
            <a:extLst>
              <a:ext uri="{FF2B5EF4-FFF2-40B4-BE49-F238E27FC236}">
                <a16:creationId xmlns:a16="http://schemas.microsoft.com/office/drawing/2014/main" id="{C0207234-794F-317B-99A0-4AAFC21EF564}"/>
              </a:ext>
            </a:extLst>
          </p:cNvPr>
          <p:cNvSpPr/>
          <p:nvPr/>
        </p:nvSpPr>
        <p:spPr>
          <a:xfrm>
            <a:off x="2326847" y="3590005"/>
            <a:ext cx="483073" cy="632574"/>
          </a:xfrm>
          <a:custGeom>
            <a:avLst/>
            <a:gdLst/>
            <a:ahLst/>
            <a:cxnLst/>
            <a:rect l="l" t="t" r="r" b="b"/>
            <a:pathLst>
              <a:path w="2423118" h="2500403">
                <a:moveTo>
                  <a:pt x="0" y="0"/>
                </a:moveTo>
                <a:lnTo>
                  <a:pt x="2423118" y="0"/>
                </a:lnTo>
                <a:lnTo>
                  <a:pt x="2423118" y="2500403"/>
                </a:lnTo>
                <a:lnTo>
                  <a:pt x="0" y="25004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4" name="Freeform 4">
            <a:extLst>
              <a:ext uri="{FF2B5EF4-FFF2-40B4-BE49-F238E27FC236}">
                <a16:creationId xmlns:a16="http://schemas.microsoft.com/office/drawing/2014/main" id="{BC82D04F-D6B5-FB18-D351-F2F537D028F1}"/>
              </a:ext>
            </a:extLst>
          </p:cNvPr>
          <p:cNvSpPr/>
          <p:nvPr/>
        </p:nvSpPr>
        <p:spPr>
          <a:xfrm>
            <a:off x="3938342" y="2101983"/>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85" name="Freeform 6">
            <a:extLst>
              <a:ext uri="{FF2B5EF4-FFF2-40B4-BE49-F238E27FC236}">
                <a16:creationId xmlns:a16="http://schemas.microsoft.com/office/drawing/2014/main" id="{1ED8E935-4111-455B-8A26-B2B0FCA52964}"/>
              </a:ext>
            </a:extLst>
          </p:cNvPr>
          <p:cNvSpPr/>
          <p:nvPr/>
        </p:nvSpPr>
        <p:spPr>
          <a:xfrm>
            <a:off x="1679203" y="2311128"/>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0" name="Freeform 2">
            <a:extLst>
              <a:ext uri="{FF2B5EF4-FFF2-40B4-BE49-F238E27FC236}">
                <a16:creationId xmlns:a16="http://schemas.microsoft.com/office/drawing/2014/main" id="{C88217B8-210D-F8A5-3B1E-9065FEDFAEBC}"/>
              </a:ext>
            </a:extLst>
          </p:cNvPr>
          <p:cNvSpPr/>
          <p:nvPr/>
        </p:nvSpPr>
        <p:spPr>
          <a:xfrm>
            <a:off x="2149398" y="4438784"/>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7" name="Freeform 3">
            <a:extLst>
              <a:ext uri="{FF2B5EF4-FFF2-40B4-BE49-F238E27FC236}">
                <a16:creationId xmlns:a16="http://schemas.microsoft.com/office/drawing/2014/main" id="{9E382ABB-AF41-13B4-B601-17E1F6C86EE9}"/>
              </a:ext>
            </a:extLst>
          </p:cNvPr>
          <p:cNvSpPr/>
          <p:nvPr/>
        </p:nvSpPr>
        <p:spPr>
          <a:xfrm>
            <a:off x="2853493" y="1744355"/>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1" name="Retângulo: Cantos Arredondados 100">
            <a:extLst>
              <a:ext uri="{FF2B5EF4-FFF2-40B4-BE49-F238E27FC236}">
                <a16:creationId xmlns:a16="http://schemas.microsoft.com/office/drawing/2014/main" id="{B5798404-028A-EEC7-1935-4B039C17F9AA}"/>
              </a:ext>
            </a:extLst>
          </p:cNvPr>
          <p:cNvSpPr/>
          <p:nvPr/>
        </p:nvSpPr>
        <p:spPr>
          <a:xfrm>
            <a:off x="682790" y="1637336"/>
            <a:ext cx="380504" cy="391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Tamanho</a:t>
            </a:r>
          </a:p>
          <a:p>
            <a:pPr algn="ctr"/>
            <a:r>
              <a:rPr lang="pt-BR" dirty="0"/>
              <a:t>  da</a:t>
            </a:r>
          </a:p>
          <a:p>
            <a:pPr algn="ctr"/>
            <a:endParaRPr lang="pt-BR" dirty="0"/>
          </a:p>
          <a:p>
            <a:pPr algn="ctr"/>
            <a:r>
              <a:rPr lang="pt-BR" dirty="0"/>
              <a:t>asa</a:t>
            </a:r>
          </a:p>
        </p:txBody>
      </p:sp>
      <p:sp>
        <p:nvSpPr>
          <p:cNvPr id="189" name="Retângulo: Cantos Arredondados 188">
            <a:extLst>
              <a:ext uri="{FF2B5EF4-FFF2-40B4-BE49-F238E27FC236}">
                <a16:creationId xmlns:a16="http://schemas.microsoft.com/office/drawing/2014/main" id="{1B2A1A9C-5032-F4B6-46D2-E5C280CA3997}"/>
              </a:ext>
            </a:extLst>
          </p:cNvPr>
          <p:cNvSpPr/>
          <p:nvPr/>
        </p:nvSpPr>
        <p:spPr>
          <a:xfrm>
            <a:off x="1191583" y="5230101"/>
            <a:ext cx="4185635" cy="3328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Tamanho do bico</a:t>
            </a:r>
          </a:p>
        </p:txBody>
      </p:sp>
      <p:sp>
        <p:nvSpPr>
          <p:cNvPr id="191" name="Freeform 6">
            <a:extLst>
              <a:ext uri="{FF2B5EF4-FFF2-40B4-BE49-F238E27FC236}">
                <a16:creationId xmlns:a16="http://schemas.microsoft.com/office/drawing/2014/main" id="{209B30D1-8D05-8D9E-1DDE-EAA168BDD894}"/>
              </a:ext>
            </a:extLst>
          </p:cNvPr>
          <p:cNvSpPr/>
          <p:nvPr/>
        </p:nvSpPr>
        <p:spPr>
          <a:xfrm>
            <a:off x="1793337" y="3556752"/>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2" name="Freeform 6">
            <a:extLst>
              <a:ext uri="{FF2B5EF4-FFF2-40B4-BE49-F238E27FC236}">
                <a16:creationId xmlns:a16="http://schemas.microsoft.com/office/drawing/2014/main" id="{EC46E13B-F50B-8764-74E7-6A01BF523E01}"/>
              </a:ext>
            </a:extLst>
          </p:cNvPr>
          <p:cNvSpPr/>
          <p:nvPr/>
        </p:nvSpPr>
        <p:spPr>
          <a:xfrm>
            <a:off x="3699101" y="4374852"/>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3" name="Freeform 6">
            <a:extLst>
              <a:ext uri="{FF2B5EF4-FFF2-40B4-BE49-F238E27FC236}">
                <a16:creationId xmlns:a16="http://schemas.microsoft.com/office/drawing/2014/main" id="{14764094-8153-2895-75F0-CE263D92ADF3}"/>
              </a:ext>
            </a:extLst>
          </p:cNvPr>
          <p:cNvSpPr/>
          <p:nvPr/>
        </p:nvSpPr>
        <p:spPr>
          <a:xfrm>
            <a:off x="2502576" y="3044208"/>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4" name="Freeform 6">
            <a:extLst>
              <a:ext uri="{FF2B5EF4-FFF2-40B4-BE49-F238E27FC236}">
                <a16:creationId xmlns:a16="http://schemas.microsoft.com/office/drawing/2014/main" id="{EECB6245-FAF0-84BC-ABDF-9D22EDF81F77}"/>
              </a:ext>
            </a:extLst>
          </p:cNvPr>
          <p:cNvSpPr/>
          <p:nvPr/>
        </p:nvSpPr>
        <p:spPr>
          <a:xfrm>
            <a:off x="3301217" y="3383055"/>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5" name="Freeform 6">
            <a:extLst>
              <a:ext uri="{FF2B5EF4-FFF2-40B4-BE49-F238E27FC236}">
                <a16:creationId xmlns:a16="http://schemas.microsoft.com/office/drawing/2014/main" id="{260224B5-C1FA-C78B-30AB-6FE921F5C4A6}"/>
              </a:ext>
            </a:extLst>
          </p:cNvPr>
          <p:cNvSpPr/>
          <p:nvPr/>
        </p:nvSpPr>
        <p:spPr>
          <a:xfrm>
            <a:off x="3149332" y="2978953"/>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6" name="Freeform 6">
            <a:extLst>
              <a:ext uri="{FF2B5EF4-FFF2-40B4-BE49-F238E27FC236}">
                <a16:creationId xmlns:a16="http://schemas.microsoft.com/office/drawing/2014/main" id="{C6300844-202E-AFCF-3225-1A1598C55751}"/>
              </a:ext>
            </a:extLst>
          </p:cNvPr>
          <p:cNvSpPr/>
          <p:nvPr/>
        </p:nvSpPr>
        <p:spPr>
          <a:xfrm>
            <a:off x="2564918" y="1879064"/>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7" name="Freeform 6">
            <a:extLst>
              <a:ext uri="{FF2B5EF4-FFF2-40B4-BE49-F238E27FC236}">
                <a16:creationId xmlns:a16="http://schemas.microsoft.com/office/drawing/2014/main" id="{D4F791CF-233A-7E3F-8B4D-8DA71C1EE66B}"/>
              </a:ext>
            </a:extLst>
          </p:cNvPr>
          <p:cNvSpPr/>
          <p:nvPr/>
        </p:nvSpPr>
        <p:spPr>
          <a:xfrm>
            <a:off x="2536405" y="3533875"/>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8" name="Freeform 2">
            <a:extLst>
              <a:ext uri="{FF2B5EF4-FFF2-40B4-BE49-F238E27FC236}">
                <a16:creationId xmlns:a16="http://schemas.microsoft.com/office/drawing/2014/main" id="{2D08FBD4-581D-38E8-55D2-C0E519A8565E}"/>
              </a:ext>
            </a:extLst>
          </p:cNvPr>
          <p:cNvSpPr/>
          <p:nvPr/>
        </p:nvSpPr>
        <p:spPr>
          <a:xfrm>
            <a:off x="1287973" y="4462931"/>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9" name="Freeform 2">
            <a:extLst>
              <a:ext uri="{FF2B5EF4-FFF2-40B4-BE49-F238E27FC236}">
                <a16:creationId xmlns:a16="http://schemas.microsoft.com/office/drawing/2014/main" id="{E1E75B87-EB71-6D21-8B98-521EA6C5455E}"/>
              </a:ext>
            </a:extLst>
          </p:cNvPr>
          <p:cNvSpPr/>
          <p:nvPr/>
        </p:nvSpPr>
        <p:spPr>
          <a:xfrm>
            <a:off x="1439298" y="2877791"/>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0" name="Freeform 2">
            <a:extLst>
              <a:ext uri="{FF2B5EF4-FFF2-40B4-BE49-F238E27FC236}">
                <a16:creationId xmlns:a16="http://schemas.microsoft.com/office/drawing/2014/main" id="{54649B2D-4F59-B388-DF4B-966D15E0CCC9}"/>
              </a:ext>
            </a:extLst>
          </p:cNvPr>
          <p:cNvSpPr/>
          <p:nvPr/>
        </p:nvSpPr>
        <p:spPr>
          <a:xfrm>
            <a:off x="3513817" y="3184960"/>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1" name="Freeform 2">
            <a:extLst>
              <a:ext uri="{FF2B5EF4-FFF2-40B4-BE49-F238E27FC236}">
                <a16:creationId xmlns:a16="http://schemas.microsoft.com/office/drawing/2014/main" id="{2227A124-5C52-584A-03FC-5D9E9E041185}"/>
              </a:ext>
            </a:extLst>
          </p:cNvPr>
          <p:cNvSpPr/>
          <p:nvPr/>
        </p:nvSpPr>
        <p:spPr>
          <a:xfrm>
            <a:off x="4107532" y="2175757"/>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2" name="Freeform 2">
            <a:extLst>
              <a:ext uri="{FF2B5EF4-FFF2-40B4-BE49-F238E27FC236}">
                <a16:creationId xmlns:a16="http://schemas.microsoft.com/office/drawing/2014/main" id="{92D1CFE3-2DDA-2788-13F3-87992E2A3D7A}"/>
              </a:ext>
            </a:extLst>
          </p:cNvPr>
          <p:cNvSpPr/>
          <p:nvPr/>
        </p:nvSpPr>
        <p:spPr>
          <a:xfrm>
            <a:off x="3457903" y="1962606"/>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3" name="Freeform 4">
            <a:extLst>
              <a:ext uri="{FF2B5EF4-FFF2-40B4-BE49-F238E27FC236}">
                <a16:creationId xmlns:a16="http://schemas.microsoft.com/office/drawing/2014/main" id="{6CEE37EC-6336-EE9A-7FFB-6970D1DFDD78}"/>
              </a:ext>
            </a:extLst>
          </p:cNvPr>
          <p:cNvSpPr/>
          <p:nvPr/>
        </p:nvSpPr>
        <p:spPr>
          <a:xfrm>
            <a:off x="3242489" y="4262577"/>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04" name="Freeform 4">
            <a:extLst>
              <a:ext uri="{FF2B5EF4-FFF2-40B4-BE49-F238E27FC236}">
                <a16:creationId xmlns:a16="http://schemas.microsoft.com/office/drawing/2014/main" id="{5A65B901-A7F7-C73E-06D6-000D03A1ECE4}"/>
              </a:ext>
            </a:extLst>
          </p:cNvPr>
          <p:cNvSpPr/>
          <p:nvPr/>
        </p:nvSpPr>
        <p:spPr>
          <a:xfrm>
            <a:off x="3053096" y="3471440"/>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05" name="Freeform 4">
            <a:extLst>
              <a:ext uri="{FF2B5EF4-FFF2-40B4-BE49-F238E27FC236}">
                <a16:creationId xmlns:a16="http://schemas.microsoft.com/office/drawing/2014/main" id="{7397C8EF-F9E2-A431-6906-8F3BDB1783C5}"/>
              </a:ext>
            </a:extLst>
          </p:cNvPr>
          <p:cNvSpPr/>
          <p:nvPr/>
        </p:nvSpPr>
        <p:spPr>
          <a:xfrm>
            <a:off x="3001587" y="2503926"/>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06" name="Freeform 4">
            <a:extLst>
              <a:ext uri="{FF2B5EF4-FFF2-40B4-BE49-F238E27FC236}">
                <a16:creationId xmlns:a16="http://schemas.microsoft.com/office/drawing/2014/main" id="{B6A9AF1D-82D2-B4A5-BA0D-D0E44F5BC8C2}"/>
              </a:ext>
            </a:extLst>
          </p:cNvPr>
          <p:cNvSpPr/>
          <p:nvPr/>
        </p:nvSpPr>
        <p:spPr>
          <a:xfrm>
            <a:off x="3471854" y="2603831"/>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07" name="Freeform 4">
            <a:extLst>
              <a:ext uri="{FF2B5EF4-FFF2-40B4-BE49-F238E27FC236}">
                <a16:creationId xmlns:a16="http://schemas.microsoft.com/office/drawing/2014/main" id="{67CD899D-AC18-33A9-6EB1-4E5A9F03DA18}"/>
              </a:ext>
            </a:extLst>
          </p:cNvPr>
          <p:cNvSpPr/>
          <p:nvPr/>
        </p:nvSpPr>
        <p:spPr>
          <a:xfrm>
            <a:off x="1944576" y="3366263"/>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08" name="Freeform 3">
            <a:extLst>
              <a:ext uri="{FF2B5EF4-FFF2-40B4-BE49-F238E27FC236}">
                <a16:creationId xmlns:a16="http://schemas.microsoft.com/office/drawing/2014/main" id="{4A17FBCF-71BA-D8F7-5A5E-933B021945E9}"/>
              </a:ext>
            </a:extLst>
          </p:cNvPr>
          <p:cNvSpPr/>
          <p:nvPr/>
        </p:nvSpPr>
        <p:spPr>
          <a:xfrm>
            <a:off x="2307008" y="2883145"/>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9" name="Freeform 3">
            <a:extLst>
              <a:ext uri="{FF2B5EF4-FFF2-40B4-BE49-F238E27FC236}">
                <a16:creationId xmlns:a16="http://schemas.microsoft.com/office/drawing/2014/main" id="{8D036A29-FDB6-CE88-E004-7C2CA4AAF19E}"/>
              </a:ext>
            </a:extLst>
          </p:cNvPr>
          <p:cNvSpPr/>
          <p:nvPr/>
        </p:nvSpPr>
        <p:spPr>
          <a:xfrm>
            <a:off x="2680208" y="2576172"/>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0" name="Freeform 3">
            <a:extLst>
              <a:ext uri="{FF2B5EF4-FFF2-40B4-BE49-F238E27FC236}">
                <a16:creationId xmlns:a16="http://schemas.microsoft.com/office/drawing/2014/main" id="{860322C9-0257-E26E-736A-654E3381E705}"/>
              </a:ext>
            </a:extLst>
          </p:cNvPr>
          <p:cNvSpPr/>
          <p:nvPr/>
        </p:nvSpPr>
        <p:spPr>
          <a:xfrm>
            <a:off x="3874589" y="2582284"/>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1" name="Freeform 3">
            <a:extLst>
              <a:ext uri="{FF2B5EF4-FFF2-40B4-BE49-F238E27FC236}">
                <a16:creationId xmlns:a16="http://schemas.microsoft.com/office/drawing/2014/main" id="{FBC0AD08-E329-8F4A-10BC-3CA755A8A5A5}"/>
              </a:ext>
            </a:extLst>
          </p:cNvPr>
          <p:cNvSpPr/>
          <p:nvPr/>
        </p:nvSpPr>
        <p:spPr>
          <a:xfrm>
            <a:off x="2925728" y="3555482"/>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2" name="Freeform 3">
            <a:extLst>
              <a:ext uri="{FF2B5EF4-FFF2-40B4-BE49-F238E27FC236}">
                <a16:creationId xmlns:a16="http://schemas.microsoft.com/office/drawing/2014/main" id="{4133632F-ED47-E67F-98AD-87F3893C8F03}"/>
              </a:ext>
            </a:extLst>
          </p:cNvPr>
          <p:cNvSpPr/>
          <p:nvPr/>
        </p:nvSpPr>
        <p:spPr>
          <a:xfrm>
            <a:off x="2063339" y="2391365"/>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3" name="Freeform 3">
            <a:extLst>
              <a:ext uri="{FF2B5EF4-FFF2-40B4-BE49-F238E27FC236}">
                <a16:creationId xmlns:a16="http://schemas.microsoft.com/office/drawing/2014/main" id="{A981EDB8-B817-F624-73AF-18E90D66AF3E}"/>
              </a:ext>
            </a:extLst>
          </p:cNvPr>
          <p:cNvSpPr/>
          <p:nvPr/>
        </p:nvSpPr>
        <p:spPr>
          <a:xfrm>
            <a:off x="3167583" y="1932043"/>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4" name="Freeform 3">
            <a:extLst>
              <a:ext uri="{FF2B5EF4-FFF2-40B4-BE49-F238E27FC236}">
                <a16:creationId xmlns:a16="http://schemas.microsoft.com/office/drawing/2014/main" id="{CC99BC21-77AC-3707-B8B7-1A7A6B460AE3}"/>
              </a:ext>
            </a:extLst>
          </p:cNvPr>
          <p:cNvSpPr/>
          <p:nvPr/>
        </p:nvSpPr>
        <p:spPr>
          <a:xfrm>
            <a:off x="1493014" y="3107443"/>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5" name="Freeform 2">
            <a:extLst>
              <a:ext uri="{FF2B5EF4-FFF2-40B4-BE49-F238E27FC236}">
                <a16:creationId xmlns:a16="http://schemas.microsoft.com/office/drawing/2014/main" id="{F13DEE98-D7B2-949D-D64B-5238E6A67664}"/>
              </a:ext>
            </a:extLst>
          </p:cNvPr>
          <p:cNvSpPr/>
          <p:nvPr/>
        </p:nvSpPr>
        <p:spPr>
          <a:xfrm>
            <a:off x="3517368" y="3884434"/>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6" name="Freeform 2">
            <a:extLst>
              <a:ext uri="{FF2B5EF4-FFF2-40B4-BE49-F238E27FC236}">
                <a16:creationId xmlns:a16="http://schemas.microsoft.com/office/drawing/2014/main" id="{7127AD7C-EB02-DBE7-A6E2-63733C5120B5}"/>
              </a:ext>
            </a:extLst>
          </p:cNvPr>
          <p:cNvSpPr/>
          <p:nvPr/>
        </p:nvSpPr>
        <p:spPr>
          <a:xfrm>
            <a:off x="2412681" y="2534288"/>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7" name="Freeform 2">
            <a:extLst>
              <a:ext uri="{FF2B5EF4-FFF2-40B4-BE49-F238E27FC236}">
                <a16:creationId xmlns:a16="http://schemas.microsoft.com/office/drawing/2014/main" id="{B3024937-7145-74D0-4691-E2AD0F2D7A50}"/>
              </a:ext>
            </a:extLst>
          </p:cNvPr>
          <p:cNvSpPr/>
          <p:nvPr/>
        </p:nvSpPr>
        <p:spPr>
          <a:xfrm>
            <a:off x="1485877" y="3861051"/>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8" name="Freeform 6">
            <a:extLst>
              <a:ext uri="{FF2B5EF4-FFF2-40B4-BE49-F238E27FC236}">
                <a16:creationId xmlns:a16="http://schemas.microsoft.com/office/drawing/2014/main" id="{923880D7-EC6B-A571-9433-F10D607231C1}"/>
              </a:ext>
            </a:extLst>
          </p:cNvPr>
          <p:cNvSpPr/>
          <p:nvPr/>
        </p:nvSpPr>
        <p:spPr>
          <a:xfrm>
            <a:off x="2355542" y="2798207"/>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9" name="Freeform 6">
            <a:extLst>
              <a:ext uri="{FF2B5EF4-FFF2-40B4-BE49-F238E27FC236}">
                <a16:creationId xmlns:a16="http://schemas.microsoft.com/office/drawing/2014/main" id="{E4B89D53-B24D-CCB3-AB1F-C6A8983AAB58}"/>
              </a:ext>
            </a:extLst>
          </p:cNvPr>
          <p:cNvSpPr/>
          <p:nvPr/>
        </p:nvSpPr>
        <p:spPr>
          <a:xfrm>
            <a:off x="4034088" y="2326191"/>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0" name="Freeform 6">
            <a:extLst>
              <a:ext uri="{FF2B5EF4-FFF2-40B4-BE49-F238E27FC236}">
                <a16:creationId xmlns:a16="http://schemas.microsoft.com/office/drawing/2014/main" id="{0DF49C05-B3F1-320B-24F1-5BCDEEAADF98}"/>
              </a:ext>
            </a:extLst>
          </p:cNvPr>
          <p:cNvSpPr/>
          <p:nvPr/>
        </p:nvSpPr>
        <p:spPr>
          <a:xfrm>
            <a:off x="2618639" y="4130793"/>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1" name="Freeform 6">
            <a:extLst>
              <a:ext uri="{FF2B5EF4-FFF2-40B4-BE49-F238E27FC236}">
                <a16:creationId xmlns:a16="http://schemas.microsoft.com/office/drawing/2014/main" id="{B52E6990-B7D4-6AE1-33F1-A936EFED8601}"/>
              </a:ext>
            </a:extLst>
          </p:cNvPr>
          <p:cNvSpPr/>
          <p:nvPr/>
        </p:nvSpPr>
        <p:spPr>
          <a:xfrm>
            <a:off x="3343590" y="2125049"/>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2" name="Freeform 4">
            <a:extLst>
              <a:ext uri="{FF2B5EF4-FFF2-40B4-BE49-F238E27FC236}">
                <a16:creationId xmlns:a16="http://schemas.microsoft.com/office/drawing/2014/main" id="{EB74B731-8CAB-3F2E-4493-3D08351EAB31}"/>
              </a:ext>
            </a:extLst>
          </p:cNvPr>
          <p:cNvSpPr/>
          <p:nvPr/>
        </p:nvSpPr>
        <p:spPr>
          <a:xfrm>
            <a:off x="3624254" y="2756231"/>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23" name="Freeform 4">
            <a:extLst>
              <a:ext uri="{FF2B5EF4-FFF2-40B4-BE49-F238E27FC236}">
                <a16:creationId xmlns:a16="http://schemas.microsoft.com/office/drawing/2014/main" id="{6A6A71CB-76EE-422A-28FF-976CF76C20C5}"/>
              </a:ext>
            </a:extLst>
          </p:cNvPr>
          <p:cNvSpPr/>
          <p:nvPr/>
        </p:nvSpPr>
        <p:spPr>
          <a:xfrm>
            <a:off x="1946754" y="4203004"/>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24" name="Freeform 4">
            <a:extLst>
              <a:ext uri="{FF2B5EF4-FFF2-40B4-BE49-F238E27FC236}">
                <a16:creationId xmlns:a16="http://schemas.microsoft.com/office/drawing/2014/main" id="{7F29850B-2DD6-A142-C4D8-59ED37B2FE05}"/>
              </a:ext>
            </a:extLst>
          </p:cNvPr>
          <p:cNvSpPr/>
          <p:nvPr/>
        </p:nvSpPr>
        <p:spPr>
          <a:xfrm>
            <a:off x="1566661" y="4603597"/>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25" name="Freeform 4">
            <a:extLst>
              <a:ext uri="{FF2B5EF4-FFF2-40B4-BE49-F238E27FC236}">
                <a16:creationId xmlns:a16="http://schemas.microsoft.com/office/drawing/2014/main" id="{43D9D8E5-29E8-1F87-1760-4CD88AEF1B10}"/>
              </a:ext>
            </a:extLst>
          </p:cNvPr>
          <p:cNvSpPr/>
          <p:nvPr/>
        </p:nvSpPr>
        <p:spPr>
          <a:xfrm>
            <a:off x="2770276" y="3062124"/>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70" name="Freeform 5">
            <a:extLst>
              <a:ext uri="{FF2B5EF4-FFF2-40B4-BE49-F238E27FC236}">
                <a16:creationId xmlns:a16="http://schemas.microsoft.com/office/drawing/2014/main" id="{39FC594C-CB29-EE4C-3D0A-0FF3E423DEFB}"/>
              </a:ext>
            </a:extLst>
          </p:cNvPr>
          <p:cNvSpPr/>
          <p:nvPr/>
        </p:nvSpPr>
        <p:spPr>
          <a:xfrm>
            <a:off x="4570090" y="3134981"/>
            <a:ext cx="483073" cy="632574"/>
          </a:xfrm>
          <a:custGeom>
            <a:avLst/>
            <a:gdLst/>
            <a:ahLst/>
            <a:cxnLst/>
            <a:rect l="l" t="t" r="r" b="b"/>
            <a:pathLst>
              <a:path w="2423118" h="2500403">
                <a:moveTo>
                  <a:pt x="0" y="0"/>
                </a:moveTo>
                <a:lnTo>
                  <a:pt x="2423118" y="0"/>
                </a:lnTo>
                <a:lnTo>
                  <a:pt x="2423118" y="2500403"/>
                </a:lnTo>
                <a:lnTo>
                  <a:pt x="0" y="25004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1" name="Freeform 4">
            <a:extLst>
              <a:ext uri="{FF2B5EF4-FFF2-40B4-BE49-F238E27FC236}">
                <a16:creationId xmlns:a16="http://schemas.microsoft.com/office/drawing/2014/main" id="{12310B30-3142-CADF-1EDC-7BA36CF25603}"/>
              </a:ext>
            </a:extLst>
          </p:cNvPr>
          <p:cNvSpPr/>
          <p:nvPr/>
        </p:nvSpPr>
        <p:spPr>
          <a:xfrm>
            <a:off x="2151392" y="3989974"/>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72" name="Freeform 6">
            <a:extLst>
              <a:ext uri="{FF2B5EF4-FFF2-40B4-BE49-F238E27FC236}">
                <a16:creationId xmlns:a16="http://schemas.microsoft.com/office/drawing/2014/main" id="{AB3889FA-B589-8BC5-2D5C-2B975E5C0999}"/>
              </a:ext>
            </a:extLst>
          </p:cNvPr>
          <p:cNvSpPr/>
          <p:nvPr/>
        </p:nvSpPr>
        <p:spPr>
          <a:xfrm>
            <a:off x="2651210" y="3770745"/>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3" name="Freeform 2">
            <a:extLst>
              <a:ext uri="{FF2B5EF4-FFF2-40B4-BE49-F238E27FC236}">
                <a16:creationId xmlns:a16="http://schemas.microsoft.com/office/drawing/2014/main" id="{0EF427C6-BB5F-280D-A294-B2ECBB4DC384}"/>
              </a:ext>
            </a:extLst>
          </p:cNvPr>
          <p:cNvSpPr/>
          <p:nvPr/>
        </p:nvSpPr>
        <p:spPr>
          <a:xfrm>
            <a:off x="3208755" y="2899220"/>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4" name="Freeform 3">
            <a:extLst>
              <a:ext uri="{FF2B5EF4-FFF2-40B4-BE49-F238E27FC236}">
                <a16:creationId xmlns:a16="http://schemas.microsoft.com/office/drawing/2014/main" id="{EC7CF206-BB71-8BC8-408C-3B14C61ECE1E}"/>
              </a:ext>
            </a:extLst>
          </p:cNvPr>
          <p:cNvSpPr/>
          <p:nvPr/>
        </p:nvSpPr>
        <p:spPr>
          <a:xfrm>
            <a:off x="1888119" y="2155902"/>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77" name="Freeform 6">
            <a:extLst>
              <a:ext uri="{FF2B5EF4-FFF2-40B4-BE49-F238E27FC236}">
                <a16:creationId xmlns:a16="http://schemas.microsoft.com/office/drawing/2014/main" id="{04FC2E25-D3D1-67A8-95E8-3599039330FA}"/>
              </a:ext>
            </a:extLst>
          </p:cNvPr>
          <p:cNvSpPr/>
          <p:nvPr/>
        </p:nvSpPr>
        <p:spPr>
          <a:xfrm>
            <a:off x="3197050" y="4498524"/>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8" name="Freeform 6">
            <a:extLst>
              <a:ext uri="{FF2B5EF4-FFF2-40B4-BE49-F238E27FC236}">
                <a16:creationId xmlns:a16="http://schemas.microsoft.com/office/drawing/2014/main" id="{5F4F251E-D002-4F25-B275-43C82D2C2297}"/>
              </a:ext>
            </a:extLst>
          </p:cNvPr>
          <p:cNvSpPr/>
          <p:nvPr/>
        </p:nvSpPr>
        <p:spPr>
          <a:xfrm>
            <a:off x="3604022" y="4486031"/>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9" name="Freeform 6">
            <a:extLst>
              <a:ext uri="{FF2B5EF4-FFF2-40B4-BE49-F238E27FC236}">
                <a16:creationId xmlns:a16="http://schemas.microsoft.com/office/drawing/2014/main" id="{8B6008BD-9827-1136-A326-54FC459A058A}"/>
              </a:ext>
            </a:extLst>
          </p:cNvPr>
          <p:cNvSpPr/>
          <p:nvPr/>
        </p:nvSpPr>
        <p:spPr>
          <a:xfrm>
            <a:off x="2925499" y="3700503"/>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0" name="Freeform 6">
            <a:extLst>
              <a:ext uri="{FF2B5EF4-FFF2-40B4-BE49-F238E27FC236}">
                <a16:creationId xmlns:a16="http://schemas.microsoft.com/office/drawing/2014/main" id="{C0007D61-0AD0-957C-EF20-DFB851F442E4}"/>
              </a:ext>
            </a:extLst>
          </p:cNvPr>
          <p:cNvSpPr/>
          <p:nvPr/>
        </p:nvSpPr>
        <p:spPr>
          <a:xfrm>
            <a:off x="3724140" y="4039350"/>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1" name="Freeform 6">
            <a:extLst>
              <a:ext uri="{FF2B5EF4-FFF2-40B4-BE49-F238E27FC236}">
                <a16:creationId xmlns:a16="http://schemas.microsoft.com/office/drawing/2014/main" id="{FB646DEE-CCD5-6625-E304-03171A59582F}"/>
              </a:ext>
            </a:extLst>
          </p:cNvPr>
          <p:cNvSpPr/>
          <p:nvPr/>
        </p:nvSpPr>
        <p:spPr>
          <a:xfrm>
            <a:off x="3572255" y="3635248"/>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2" name="Freeform 6">
            <a:extLst>
              <a:ext uri="{FF2B5EF4-FFF2-40B4-BE49-F238E27FC236}">
                <a16:creationId xmlns:a16="http://schemas.microsoft.com/office/drawing/2014/main" id="{310DECE3-E3D4-C11A-0A65-372DC1B07C95}"/>
              </a:ext>
            </a:extLst>
          </p:cNvPr>
          <p:cNvSpPr/>
          <p:nvPr/>
        </p:nvSpPr>
        <p:spPr>
          <a:xfrm>
            <a:off x="3155717" y="3522895"/>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3" name="Freeform 6">
            <a:extLst>
              <a:ext uri="{FF2B5EF4-FFF2-40B4-BE49-F238E27FC236}">
                <a16:creationId xmlns:a16="http://schemas.microsoft.com/office/drawing/2014/main" id="{20C1DC9A-107B-427C-59D5-65E82A5350C7}"/>
              </a:ext>
            </a:extLst>
          </p:cNvPr>
          <p:cNvSpPr/>
          <p:nvPr/>
        </p:nvSpPr>
        <p:spPr>
          <a:xfrm>
            <a:off x="3383545" y="4247486"/>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4" name="Freeform 2">
            <a:extLst>
              <a:ext uri="{FF2B5EF4-FFF2-40B4-BE49-F238E27FC236}">
                <a16:creationId xmlns:a16="http://schemas.microsoft.com/office/drawing/2014/main" id="{417F288E-82E6-5BD7-F5CB-36839AEA07E4}"/>
              </a:ext>
            </a:extLst>
          </p:cNvPr>
          <p:cNvSpPr/>
          <p:nvPr/>
        </p:nvSpPr>
        <p:spPr>
          <a:xfrm>
            <a:off x="2713478" y="2881787"/>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85" name="Freeform 2">
            <a:extLst>
              <a:ext uri="{FF2B5EF4-FFF2-40B4-BE49-F238E27FC236}">
                <a16:creationId xmlns:a16="http://schemas.microsoft.com/office/drawing/2014/main" id="{0D0CC8F6-21D3-DA42-E644-84A9ECD36831}"/>
              </a:ext>
            </a:extLst>
          </p:cNvPr>
          <p:cNvSpPr/>
          <p:nvPr/>
        </p:nvSpPr>
        <p:spPr>
          <a:xfrm>
            <a:off x="2786863" y="2381428"/>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86" name="Freeform 2">
            <a:extLst>
              <a:ext uri="{FF2B5EF4-FFF2-40B4-BE49-F238E27FC236}">
                <a16:creationId xmlns:a16="http://schemas.microsoft.com/office/drawing/2014/main" id="{527CAE34-C3E3-1747-EF6A-794B1998A979}"/>
              </a:ext>
            </a:extLst>
          </p:cNvPr>
          <p:cNvSpPr/>
          <p:nvPr/>
        </p:nvSpPr>
        <p:spPr>
          <a:xfrm>
            <a:off x="3199516" y="2697066"/>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87" name="Freeform 2">
            <a:extLst>
              <a:ext uri="{FF2B5EF4-FFF2-40B4-BE49-F238E27FC236}">
                <a16:creationId xmlns:a16="http://schemas.microsoft.com/office/drawing/2014/main" id="{CF0B3480-6DE3-91BE-7766-B0DD47465E76}"/>
              </a:ext>
            </a:extLst>
          </p:cNvPr>
          <p:cNvSpPr/>
          <p:nvPr/>
        </p:nvSpPr>
        <p:spPr>
          <a:xfrm>
            <a:off x="3492399" y="2265558"/>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88" name="Freeform 2">
            <a:extLst>
              <a:ext uri="{FF2B5EF4-FFF2-40B4-BE49-F238E27FC236}">
                <a16:creationId xmlns:a16="http://schemas.microsoft.com/office/drawing/2014/main" id="{F923796E-A910-D0FB-B5F1-14160E0A63B4}"/>
              </a:ext>
            </a:extLst>
          </p:cNvPr>
          <p:cNvSpPr/>
          <p:nvPr/>
        </p:nvSpPr>
        <p:spPr>
          <a:xfrm>
            <a:off x="3251974" y="2448569"/>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89" name="Freeform 4">
            <a:extLst>
              <a:ext uri="{FF2B5EF4-FFF2-40B4-BE49-F238E27FC236}">
                <a16:creationId xmlns:a16="http://schemas.microsoft.com/office/drawing/2014/main" id="{4783E4EA-758E-004A-CD6C-A32DC318018A}"/>
              </a:ext>
            </a:extLst>
          </p:cNvPr>
          <p:cNvSpPr/>
          <p:nvPr/>
        </p:nvSpPr>
        <p:spPr>
          <a:xfrm>
            <a:off x="1476810" y="4578142"/>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90" name="Freeform 4">
            <a:extLst>
              <a:ext uri="{FF2B5EF4-FFF2-40B4-BE49-F238E27FC236}">
                <a16:creationId xmlns:a16="http://schemas.microsoft.com/office/drawing/2014/main" id="{1F0D3599-B49B-7883-B1B1-8A100C453AC5}"/>
              </a:ext>
            </a:extLst>
          </p:cNvPr>
          <p:cNvSpPr/>
          <p:nvPr/>
        </p:nvSpPr>
        <p:spPr>
          <a:xfrm>
            <a:off x="1818118" y="4571951"/>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91" name="Freeform 4">
            <a:extLst>
              <a:ext uri="{FF2B5EF4-FFF2-40B4-BE49-F238E27FC236}">
                <a16:creationId xmlns:a16="http://schemas.microsoft.com/office/drawing/2014/main" id="{FD3D15DA-CB41-540F-512E-5949F2541063}"/>
              </a:ext>
            </a:extLst>
          </p:cNvPr>
          <p:cNvSpPr/>
          <p:nvPr/>
        </p:nvSpPr>
        <p:spPr>
          <a:xfrm>
            <a:off x="2136096" y="4435197"/>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92" name="Freeform 4">
            <a:extLst>
              <a:ext uri="{FF2B5EF4-FFF2-40B4-BE49-F238E27FC236}">
                <a16:creationId xmlns:a16="http://schemas.microsoft.com/office/drawing/2014/main" id="{3C17CCB6-326A-1E12-6913-04BDA75F39CF}"/>
              </a:ext>
            </a:extLst>
          </p:cNvPr>
          <p:cNvSpPr/>
          <p:nvPr/>
        </p:nvSpPr>
        <p:spPr>
          <a:xfrm>
            <a:off x="1675443" y="3672769"/>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93" name="Freeform 4">
            <a:extLst>
              <a:ext uri="{FF2B5EF4-FFF2-40B4-BE49-F238E27FC236}">
                <a16:creationId xmlns:a16="http://schemas.microsoft.com/office/drawing/2014/main" id="{3209A6A3-6D78-446A-573E-AD526487CBAE}"/>
              </a:ext>
            </a:extLst>
          </p:cNvPr>
          <p:cNvSpPr/>
          <p:nvPr/>
        </p:nvSpPr>
        <p:spPr>
          <a:xfrm>
            <a:off x="1208648" y="4189086"/>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294" name="Freeform 3">
            <a:extLst>
              <a:ext uri="{FF2B5EF4-FFF2-40B4-BE49-F238E27FC236}">
                <a16:creationId xmlns:a16="http://schemas.microsoft.com/office/drawing/2014/main" id="{02418240-5BA4-7997-F212-96996DD5B0E8}"/>
              </a:ext>
            </a:extLst>
          </p:cNvPr>
          <p:cNvSpPr/>
          <p:nvPr/>
        </p:nvSpPr>
        <p:spPr>
          <a:xfrm>
            <a:off x="1533142" y="2002042"/>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95" name="Freeform 3">
            <a:extLst>
              <a:ext uri="{FF2B5EF4-FFF2-40B4-BE49-F238E27FC236}">
                <a16:creationId xmlns:a16="http://schemas.microsoft.com/office/drawing/2014/main" id="{40D2DA2C-896F-9DA3-C696-9D1512D00C58}"/>
              </a:ext>
            </a:extLst>
          </p:cNvPr>
          <p:cNvSpPr/>
          <p:nvPr/>
        </p:nvSpPr>
        <p:spPr>
          <a:xfrm>
            <a:off x="1714834" y="2987719"/>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96" name="Freeform 3">
            <a:extLst>
              <a:ext uri="{FF2B5EF4-FFF2-40B4-BE49-F238E27FC236}">
                <a16:creationId xmlns:a16="http://schemas.microsoft.com/office/drawing/2014/main" id="{1644FF17-3751-702F-A385-76F3D34DD58A}"/>
              </a:ext>
            </a:extLst>
          </p:cNvPr>
          <p:cNvSpPr/>
          <p:nvPr/>
        </p:nvSpPr>
        <p:spPr>
          <a:xfrm>
            <a:off x="1488993" y="2639445"/>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97" name="Freeform 3">
            <a:extLst>
              <a:ext uri="{FF2B5EF4-FFF2-40B4-BE49-F238E27FC236}">
                <a16:creationId xmlns:a16="http://schemas.microsoft.com/office/drawing/2014/main" id="{9CD01826-782C-3213-79C9-47F664AD8B90}"/>
              </a:ext>
            </a:extLst>
          </p:cNvPr>
          <p:cNvSpPr/>
          <p:nvPr/>
        </p:nvSpPr>
        <p:spPr>
          <a:xfrm>
            <a:off x="2051307" y="2683001"/>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98" name="Freeform 3">
            <a:extLst>
              <a:ext uri="{FF2B5EF4-FFF2-40B4-BE49-F238E27FC236}">
                <a16:creationId xmlns:a16="http://schemas.microsoft.com/office/drawing/2014/main" id="{098EEC50-63DC-3436-2EBB-68D5CB2C4C84}"/>
              </a:ext>
            </a:extLst>
          </p:cNvPr>
          <p:cNvSpPr/>
          <p:nvPr/>
        </p:nvSpPr>
        <p:spPr>
          <a:xfrm>
            <a:off x="1303288" y="2541072"/>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99" name="Freeform 3">
            <a:extLst>
              <a:ext uri="{FF2B5EF4-FFF2-40B4-BE49-F238E27FC236}">
                <a16:creationId xmlns:a16="http://schemas.microsoft.com/office/drawing/2014/main" id="{294C49D9-86DF-DF2F-D706-CB8A272C9FE8}"/>
              </a:ext>
            </a:extLst>
          </p:cNvPr>
          <p:cNvSpPr/>
          <p:nvPr/>
        </p:nvSpPr>
        <p:spPr>
          <a:xfrm>
            <a:off x="2202209" y="2343590"/>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00" name="Freeform 3">
            <a:extLst>
              <a:ext uri="{FF2B5EF4-FFF2-40B4-BE49-F238E27FC236}">
                <a16:creationId xmlns:a16="http://schemas.microsoft.com/office/drawing/2014/main" id="{84ACFF88-10A7-6CC8-9D75-95F9BC9EBEAE}"/>
              </a:ext>
            </a:extLst>
          </p:cNvPr>
          <p:cNvSpPr/>
          <p:nvPr/>
        </p:nvSpPr>
        <p:spPr>
          <a:xfrm>
            <a:off x="1796738" y="2540315"/>
            <a:ext cx="382096" cy="660112"/>
          </a:xfrm>
          <a:custGeom>
            <a:avLst/>
            <a:gdLst/>
            <a:ahLst/>
            <a:cxnLst/>
            <a:rect l="l" t="t" r="r" b="b"/>
            <a:pathLst>
              <a:path w="1916615" h="2609253">
                <a:moveTo>
                  <a:pt x="0" y="0"/>
                </a:moveTo>
                <a:lnTo>
                  <a:pt x="1916615" y="0"/>
                </a:lnTo>
                <a:lnTo>
                  <a:pt x="1916615" y="2609253"/>
                </a:lnTo>
                <a:lnTo>
                  <a:pt x="0" y="26092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01" name="Freeform 2">
            <a:extLst>
              <a:ext uri="{FF2B5EF4-FFF2-40B4-BE49-F238E27FC236}">
                <a16:creationId xmlns:a16="http://schemas.microsoft.com/office/drawing/2014/main" id="{2375FDBE-A103-C168-6FCC-B1DDA795E82A}"/>
              </a:ext>
            </a:extLst>
          </p:cNvPr>
          <p:cNvSpPr/>
          <p:nvPr/>
        </p:nvSpPr>
        <p:spPr>
          <a:xfrm>
            <a:off x="3685554" y="2702731"/>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02" name="Freeform 2">
            <a:extLst>
              <a:ext uri="{FF2B5EF4-FFF2-40B4-BE49-F238E27FC236}">
                <a16:creationId xmlns:a16="http://schemas.microsoft.com/office/drawing/2014/main" id="{358CDB83-570D-670F-9667-DA994560B243}"/>
              </a:ext>
            </a:extLst>
          </p:cNvPr>
          <p:cNvSpPr/>
          <p:nvPr/>
        </p:nvSpPr>
        <p:spPr>
          <a:xfrm>
            <a:off x="3041202" y="2228796"/>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03" name="Freeform 2">
            <a:extLst>
              <a:ext uri="{FF2B5EF4-FFF2-40B4-BE49-F238E27FC236}">
                <a16:creationId xmlns:a16="http://schemas.microsoft.com/office/drawing/2014/main" id="{6AFF81FE-903D-8E26-891C-5F0B954597FD}"/>
              </a:ext>
            </a:extLst>
          </p:cNvPr>
          <p:cNvSpPr/>
          <p:nvPr/>
        </p:nvSpPr>
        <p:spPr>
          <a:xfrm>
            <a:off x="2754052" y="2527642"/>
            <a:ext cx="704095" cy="384489"/>
          </a:xfrm>
          <a:custGeom>
            <a:avLst/>
            <a:gdLst/>
            <a:ahLst/>
            <a:cxnLst/>
            <a:rect l="l" t="t" r="r" b="b"/>
            <a:pathLst>
              <a:path w="3531778" h="1519787">
                <a:moveTo>
                  <a:pt x="0" y="0"/>
                </a:moveTo>
                <a:lnTo>
                  <a:pt x="3531778" y="0"/>
                </a:lnTo>
                <a:lnTo>
                  <a:pt x="3531778" y="1519787"/>
                </a:lnTo>
                <a:lnTo>
                  <a:pt x="0" y="151978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04" name="Freeform 6">
            <a:extLst>
              <a:ext uri="{FF2B5EF4-FFF2-40B4-BE49-F238E27FC236}">
                <a16:creationId xmlns:a16="http://schemas.microsoft.com/office/drawing/2014/main" id="{454C1F24-74AD-0452-32CC-70AD272EB103}"/>
              </a:ext>
            </a:extLst>
          </p:cNvPr>
          <p:cNvSpPr/>
          <p:nvPr/>
        </p:nvSpPr>
        <p:spPr>
          <a:xfrm>
            <a:off x="2778465" y="3454502"/>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5" name="Freeform 6">
            <a:extLst>
              <a:ext uri="{FF2B5EF4-FFF2-40B4-BE49-F238E27FC236}">
                <a16:creationId xmlns:a16="http://schemas.microsoft.com/office/drawing/2014/main" id="{510A8FE4-7EA9-E377-4D87-DC18E68BC1CF}"/>
              </a:ext>
            </a:extLst>
          </p:cNvPr>
          <p:cNvSpPr/>
          <p:nvPr/>
        </p:nvSpPr>
        <p:spPr>
          <a:xfrm>
            <a:off x="3272992" y="3898574"/>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6" name="Freeform 6">
            <a:extLst>
              <a:ext uri="{FF2B5EF4-FFF2-40B4-BE49-F238E27FC236}">
                <a16:creationId xmlns:a16="http://schemas.microsoft.com/office/drawing/2014/main" id="{3D212030-1AF5-2DA4-C9A6-6F3B999C7C36}"/>
              </a:ext>
            </a:extLst>
          </p:cNvPr>
          <p:cNvSpPr/>
          <p:nvPr/>
        </p:nvSpPr>
        <p:spPr>
          <a:xfrm>
            <a:off x="2875663" y="4334540"/>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7" name="Freeform 6">
            <a:extLst>
              <a:ext uri="{FF2B5EF4-FFF2-40B4-BE49-F238E27FC236}">
                <a16:creationId xmlns:a16="http://schemas.microsoft.com/office/drawing/2014/main" id="{98D836BA-0504-9A10-026A-CE7DECEE12F0}"/>
              </a:ext>
            </a:extLst>
          </p:cNvPr>
          <p:cNvSpPr/>
          <p:nvPr/>
        </p:nvSpPr>
        <p:spPr>
          <a:xfrm>
            <a:off x="2884461" y="4078320"/>
            <a:ext cx="529305" cy="640978"/>
          </a:xfrm>
          <a:custGeom>
            <a:avLst/>
            <a:gdLst/>
            <a:ahLst/>
            <a:cxnLst/>
            <a:rect l="l" t="t" r="r" b="b"/>
            <a:pathLst>
              <a:path w="2655020" h="2533622">
                <a:moveTo>
                  <a:pt x="0" y="0"/>
                </a:moveTo>
                <a:lnTo>
                  <a:pt x="2655020" y="0"/>
                </a:lnTo>
                <a:lnTo>
                  <a:pt x="2655020" y="2533622"/>
                </a:lnTo>
                <a:lnTo>
                  <a:pt x="0" y="25336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8" name="Freeform 4">
            <a:extLst>
              <a:ext uri="{FF2B5EF4-FFF2-40B4-BE49-F238E27FC236}">
                <a16:creationId xmlns:a16="http://schemas.microsoft.com/office/drawing/2014/main" id="{5684782A-6F91-8CCE-B923-AE264BE1B345}"/>
              </a:ext>
            </a:extLst>
          </p:cNvPr>
          <p:cNvSpPr/>
          <p:nvPr/>
        </p:nvSpPr>
        <p:spPr>
          <a:xfrm>
            <a:off x="1324858" y="3781513"/>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309" name="Freeform 4">
            <a:extLst>
              <a:ext uri="{FF2B5EF4-FFF2-40B4-BE49-F238E27FC236}">
                <a16:creationId xmlns:a16="http://schemas.microsoft.com/office/drawing/2014/main" id="{51D0CB44-A683-F363-DFD5-1E01DC83EEDF}"/>
              </a:ext>
            </a:extLst>
          </p:cNvPr>
          <p:cNvSpPr/>
          <p:nvPr/>
        </p:nvSpPr>
        <p:spPr>
          <a:xfrm>
            <a:off x="1599656" y="4165903"/>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310" name="Freeform 4">
            <a:extLst>
              <a:ext uri="{FF2B5EF4-FFF2-40B4-BE49-F238E27FC236}">
                <a16:creationId xmlns:a16="http://schemas.microsoft.com/office/drawing/2014/main" id="{6D4EEA6F-8E91-EC56-B31A-14511576F00A}"/>
              </a:ext>
            </a:extLst>
          </p:cNvPr>
          <p:cNvSpPr/>
          <p:nvPr/>
        </p:nvSpPr>
        <p:spPr>
          <a:xfrm>
            <a:off x="1219563" y="4566496"/>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311" name="Freeform 4">
            <a:extLst>
              <a:ext uri="{FF2B5EF4-FFF2-40B4-BE49-F238E27FC236}">
                <a16:creationId xmlns:a16="http://schemas.microsoft.com/office/drawing/2014/main" id="{05F3F770-A3EC-EE3F-7820-CCBF78CE2D32}"/>
              </a:ext>
            </a:extLst>
          </p:cNvPr>
          <p:cNvSpPr/>
          <p:nvPr/>
        </p:nvSpPr>
        <p:spPr>
          <a:xfrm>
            <a:off x="1836443" y="4046522"/>
            <a:ext cx="364988" cy="452171"/>
          </a:xfrm>
          <a:custGeom>
            <a:avLst/>
            <a:gdLst/>
            <a:ahLst/>
            <a:cxnLst/>
            <a:rect l="l" t="t" r="r" b="b"/>
            <a:pathLst>
              <a:path w="1830800" h="1787318">
                <a:moveTo>
                  <a:pt x="0" y="0"/>
                </a:moveTo>
                <a:lnTo>
                  <a:pt x="1830800" y="0"/>
                </a:lnTo>
                <a:lnTo>
                  <a:pt x="1830800" y="1787318"/>
                </a:lnTo>
                <a:lnTo>
                  <a:pt x="0" y="1787318"/>
                </a:lnTo>
                <a:lnTo>
                  <a:pt x="0" y="0"/>
                </a:lnTo>
                <a:close/>
              </a:path>
            </a:pathLst>
          </a:custGeom>
          <a:blipFill>
            <a:blip r:embed="rId4"/>
            <a:stretch>
              <a:fillRect/>
            </a:stretch>
          </a:blipFill>
        </p:spPr>
      </p:sp>
      <p:sp>
        <p:nvSpPr>
          <p:cNvPr id="438" name="Título 1">
            <a:extLst>
              <a:ext uri="{FF2B5EF4-FFF2-40B4-BE49-F238E27FC236}">
                <a16:creationId xmlns:a16="http://schemas.microsoft.com/office/drawing/2014/main" id="{8B9BD219-4AE6-1B51-E0C5-F1C29908EC24}"/>
              </a:ext>
            </a:extLst>
          </p:cNvPr>
          <p:cNvSpPr txBox="1">
            <a:spLocks/>
          </p:cNvSpPr>
          <p:nvPr/>
        </p:nvSpPr>
        <p:spPr>
          <a:xfrm>
            <a:off x="484817" y="5018034"/>
            <a:ext cx="10515600" cy="132556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sz="2000" dirty="0"/>
              <a:t>https://www.youtube.com/watch?v=q05qbU8FYKU&amp;ab_channel=HashtagPrograma%C3%A7%C3%A3o</a:t>
            </a:r>
          </a:p>
        </p:txBody>
      </p:sp>
      <p:sp>
        <p:nvSpPr>
          <p:cNvPr id="4" name="CaixaDeTexto 3">
            <a:extLst>
              <a:ext uri="{FF2B5EF4-FFF2-40B4-BE49-F238E27FC236}">
                <a16:creationId xmlns:a16="http://schemas.microsoft.com/office/drawing/2014/main" id="{F2C62F4B-3DA5-AE0F-B89A-E6DAB353F40C}"/>
              </a:ext>
            </a:extLst>
          </p:cNvPr>
          <p:cNvSpPr txBox="1"/>
          <p:nvPr/>
        </p:nvSpPr>
        <p:spPr>
          <a:xfrm>
            <a:off x="6037930" y="1825123"/>
            <a:ext cx="5616425" cy="3539430"/>
          </a:xfrm>
          <a:prstGeom prst="rect">
            <a:avLst/>
          </a:prstGeom>
          <a:noFill/>
        </p:spPr>
        <p:txBody>
          <a:bodyPr wrap="square">
            <a:spAutoFit/>
          </a:bodyPr>
          <a:lstStyle/>
          <a:p>
            <a:r>
              <a:rPr lang="pt-BR" sz="1600" dirty="0"/>
              <a:t>Imagine que queremos ensinar uma máquina a </a:t>
            </a:r>
            <a:r>
              <a:rPr lang="pt-BR" sz="1600" b="1" dirty="0"/>
              <a:t>distinguir tipos de pássaros</a:t>
            </a:r>
            <a:r>
              <a:rPr lang="pt-BR" sz="1600" dirty="0"/>
              <a:t> observando apenas duas características:</a:t>
            </a:r>
            <a:br>
              <a:rPr lang="pt-BR" sz="1600" dirty="0"/>
            </a:br>
            <a:r>
              <a:rPr lang="pt-BR" sz="1600" dirty="0"/>
              <a:t>➡️ </a:t>
            </a:r>
            <a:r>
              <a:rPr lang="pt-BR" sz="1600" b="1" dirty="0"/>
              <a:t>Tamanho das asas</a:t>
            </a:r>
            <a:br>
              <a:rPr lang="pt-BR" sz="1600" dirty="0"/>
            </a:br>
            <a:r>
              <a:rPr lang="pt-BR" sz="1600" dirty="0"/>
              <a:t>➡️ </a:t>
            </a:r>
            <a:r>
              <a:rPr lang="pt-BR" sz="1600" b="1" dirty="0"/>
              <a:t>Tamanho do bico</a:t>
            </a:r>
            <a:endParaRPr lang="pt-BR" sz="1600" dirty="0"/>
          </a:p>
          <a:p>
            <a:r>
              <a:rPr lang="pt-BR" sz="1600" dirty="0"/>
              <a:t>Mas aqui está o ponto importante:</a:t>
            </a:r>
            <a:br>
              <a:rPr lang="pt-BR" sz="1600" dirty="0"/>
            </a:br>
            <a:r>
              <a:rPr lang="pt-BR" sz="1600" dirty="0"/>
              <a:t>A máquina </a:t>
            </a:r>
            <a:r>
              <a:rPr lang="pt-BR" sz="1600" b="1" dirty="0"/>
              <a:t>não sabe se quer o que é um pássaro</a:t>
            </a:r>
            <a:r>
              <a:rPr lang="pt-BR" sz="1600" dirty="0"/>
              <a:t>.</a:t>
            </a:r>
            <a:br>
              <a:rPr lang="pt-BR" sz="1600" dirty="0"/>
            </a:br>
            <a:r>
              <a:rPr lang="pt-BR" sz="1600" dirty="0"/>
              <a:t>Ela </a:t>
            </a:r>
            <a:r>
              <a:rPr lang="pt-BR" sz="1600" b="1" dirty="0"/>
              <a:t>não recebe rótulos</a:t>
            </a:r>
            <a:r>
              <a:rPr lang="pt-BR" sz="1600" dirty="0"/>
              <a:t> como “papagaio”, “coruja” ou “canário”.</a:t>
            </a:r>
          </a:p>
          <a:p>
            <a:r>
              <a:rPr lang="pt-BR" sz="1600" dirty="0"/>
              <a:t>Em vez disso, ela </a:t>
            </a:r>
            <a:r>
              <a:rPr lang="pt-BR" sz="1600" b="1" dirty="0"/>
              <a:t>analisa os dados brutos</a:t>
            </a:r>
            <a:r>
              <a:rPr lang="pt-BR" sz="1600" dirty="0"/>
              <a:t> (medidas das asas e dos bicos) e, com base em </a:t>
            </a:r>
            <a:r>
              <a:rPr lang="pt-BR" sz="1600" b="1" dirty="0"/>
              <a:t>padrões e similaridades</a:t>
            </a:r>
            <a:r>
              <a:rPr lang="pt-BR" sz="1600" dirty="0"/>
              <a:t>, agrupa os exemplos em </a:t>
            </a:r>
            <a:r>
              <a:rPr lang="pt-BR" sz="1600" b="1" dirty="0"/>
              <a:t>clusters</a:t>
            </a:r>
            <a:r>
              <a:rPr lang="pt-BR" sz="1600" dirty="0"/>
              <a:t>.</a:t>
            </a:r>
          </a:p>
          <a:p>
            <a:r>
              <a:rPr lang="pt-BR" sz="1600" dirty="0"/>
              <a:t>➡️ Ao final, ela pode formar grupos e detectar anomalias como </a:t>
            </a:r>
            <a:r>
              <a:rPr lang="pt-BR" sz="1600" b="1" dirty="0"/>
              <a:t>o pássaro azul.</a:t>
            </a:r>
          </a:p>
        </p:txBody>
      </p:sp>
    </p:spTree>
    <p:extLst>
      <p:ext uri="{BB962C8B-B14F-4D97-AF65-F5344CB8AC3E}">
        <p14:creationId xmlns:p14="http://schemas.microsoft.com/office/powerpoint/2010/main" val="1117354765"/>
      </p:ext>
    </p:extLst>
  </p:cSld>
  <p:clrMapOvr>
    <a:masterClrMapping/>
  </p:clrMapOvr>
  <mc:AlternateContent xmlns:mc="http://schemas.openxmlformats.org/markup-compatibility/2006" xmlns:p14="http://schemas.microsoft.com/office/powerpoint/2010/main">
    <mc:Choice Requires="p14">
      <p:transition spd="slow" p14:dur="2000" advTm="3871"/>
    </mc:Choice>
    <mc:Fallback xmlns="">
      <p:transition spd="slow" advTm="38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5"/>
                                        </p:tgtEl>
                                      </p:cBhvr>
                                    </p:animEffect>
                                    <p:set>
                                      <p:cBhvr>
                                        <p:cTn id="13" dur="1" fill="hold">
                                          <p:stCondLst>
                                            <p:cond delay="499"/>
                                          </p:stCondLst>
                                        </p:cTn>
                                        <p:tgtEl>
                                          <p:spTgt spid="85"/>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90"/>
                                        </p:tgtEl>
                                      </p:cBhvr>
                                    </p:animEffect>
                                    <p:set>
                                      <p:cBhvr>
                                        <p:cTn id="16" dur="1" fill="hold">
                                          <p:stCondLst>
                                            <p:cond delay="499"/>
                                          </p:stCondLst>
                                        </p:cTn>
                                        <p:tgtEl>
                                          <p:spTgt spid="9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91"/>
                                        </p:tgtEl>
                                      </p:cBhvr>
                                    </p:animEffect>
                                    <p:set>
                                      <p:cBhvr>
                                        <p:cTn id="19" dur="1" fill="hold">
                                          <p:stCondLst>
                                            <p:cond delay="499"/>
                                          </p:stCondLst>
                                        </p:cTn>
                                        <p:tgtEl>
                                          <p:spTgt spid="19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2"/>
                                        </p:tgtEl>
                                      </p:cBhvr>
                                    </p:animEffect>
                                    <p:set>
                                      <p:cBhvr>
                                        <p:cTn id="22" dur="1" fill="hold">
                                          <p:stCondLst>
                                            <p:cond delay="499"/>
                                          </p:stCondLst>
                                        </p:cTn>
                                        <p:tgtEl>
                                          <p:spTgt spid="19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93"/>
                                        </p:tgtEl>
                                      </p:cBhvr>
                                    </p:animEffect>
                                    <p:set>
                                      <p:cBhvr>
                                        <p:cTn id="25" dur="1" fill="hold">
                                          <p:stCondLst>
                                            <p:cond delay="499"/>
                                          </p:stCondLst>
                                        </p:cTn>
                                        <p:tgtEl>
                                          <p:spTgt spid="19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4"/>
                                        </p:tgtEl>
                                      </p:cBhvr>
                                    </p:animEffect>
                                    <p:set>
                                      <p:cBhvr>
                                        <p:cTn id="28" dur="1" fill="hold">
                                          <p:stCondLst>
                                            <p:cond delay="499"/>
                                          </p:stCondLst>
                                        </p:cTn>
                                        <p:tgtEl>
                                          <p:spTgt spid="19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95"/>
                                        </p:tgtEl>
                                      </p:cBhvr>
                                    </p:animEffect>
                                    <p:set>
                                      <p:cBhvr>
                                        <p:cTn id="31" dur="1" fill="hold">
                                          <p:stCondLst>
                                            <p:cond delay="499"/>
                                          </p:stCondLst>
                                        </p:cTn>
                                        <p:tgtEl>
                                          <p:spTgt spid="19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96"/>
                                        </p:tgtEl>
                                      </p:cBhvr>
                                    </p:animEffect>
                                    <p:set>
                                      <p:cBhvr>
                                        <p:cTn id="34" dur="1" fill="hold">
                                          <p:stCondLst>
                                            <p:cond delay="499"/>
                                          </p:stCondLst>
                                        </p:cTn>
                                        <p:tgtEl>
                                          <p:spTgt spid="19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97"/>
                                        </p:tgtEl>
                                      </p:cBhvr>
                                    </p:animEffect>
                                    <p:set>
                                      <p:cBhvr>
                                        <p:cTn id="37" dur="1" fill="hold">
                                          <p:stCondLst>
                                            <p:cond delay="499"/>
                                          </p:stCondLst>
                                        </p:cTn>
                                        <p:tgtEl>
                                          <p:spTgt spid="19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98"/>
                                        </p:tgtEl>
                                      </p:cBhvr>
                                    </p:animEffect>
                                    <p:set>
                                      <p:cBhvr>
                                        <p:cTn id="40" dur="1" fill="hold">
                                          <p:stCondLst>
                                            <p:cond delay="499"/>
                                          </p:stCondLst>
                                        </p:cTn>
                                        <p:tgtEl>
                                          <p:spTgt spid="19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99"/>
                                        </p:tgtEl>
                                      </p:cBhvr>
                                    </p:animEffect>
                                    <p:set>
                                      <p:cBhvr>
                                        <p:cTn id="43" dur="1" fill="hold">
                                          <p:stCondLst>
                                            <p:cond delay="499"/>
                                          </p:stCondLst>
                                        </p:cTn>
                                        <p:tgtEl>
                                          <p:spTgt spid="199"/>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00"/>
                                        </p:tgtEl>
                                      </p:cBhvr>
                                    </p:animEffect>
                                    <p:set>
                                      <p:cBhvr>
                                        <p:cTn id="46" dur="1" fill="hold">
                                          <p:stCondLst>
                                            <p:cond delay="499"/>
                                          </p:stCondLst>
                                        </p:cTn>
                                        <p:tgtEl>
                                          <p:spTgt spid="20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01"/>
                                        </p:tgtEl>
                                      </p:cBhvr>
                                    </p:animEffect>
                                    <p:set>
                                      <p:cBhvr>
                                        <p:cTn id="49" dur="1" fill="hold">
                                          <p:stCondLst>
                                            <p:cond delay="499"/>
                                          </p:stCondLst>
                                        </p:cTn>
                                        <p:tgtEl>
                                          <p:spTgt spid="20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02"/>
                                        </p:tgtEl>
                                      </p:cBhvr>
                                    </p:animEffect>
                                    <p:set>
                                      <p:cBhvr>
                                        <p:cTn id="52" dur="1" fill="hold">
                                          <p:stCondLst>
                                            <p:cond delay="499"/>
                                          </p:stCondLst>
                                        </p:cTn>
                                        <p:tgtEl>
                                          <p:spTgt spid="20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03"/>
                                        </p:tgtEl>
                                      </p:cBhvr>
                                    </p:animEffect>
                                    <p:set>
                                      <p:cBhvr>
                                        <p:cTn id="55" dur="1" fill="hold">
                                          <p:stCondLst>
                                            <p:cond delay="499"/>
                                          </p:stCondLst>
                                        </p:cTn>
                                        <p:tgtEl>
                                          <p:spTgt spid="20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04"/>
                                        </p:tgtEl>
                                      </p:cBhvr>
                                    </p:animEffect>
                                    <p:set>
                                      <p:cBhvr>
                                        <p:cTn id="58" dur="1" fill="hold">
                                          <p:stCondLst>
                                            <p:cond delay="499"/>
                                          </p:stCondLst>
                                        </p:cTn>
                                        <p:tgtEl>
                                          <p:spTgt spid="204"/>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05"/>
                                        </p:tgtEl>
                                      </p:cBhvr>
                                    </p:animEffect>
                                    <p:set>
                                      <p:cBhvr>
                                        <p:cTn id="61" dur="1" fill="hold">
                                          <p:stCondLst>
                                            <p:cond delay="499"/>
                                          </p:stCondLst>
                                        </p:cTn>
                                        <p:tgtEl>
                                          <p:spTgt spid="20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06"/>
                                        </p:tgtEl>
                                      </p:cBhvr>
                                    </p:animEffect>
                                    <p:set>
                                      <p:cBhvr>
                                        <p:cTn id="64" dur="1" fill="hold">
                                          <p:stCondLst>
                                            <p:cond delay="499"/>
                                          </p:stCondLst>
                                        </p:cTn>
                                        <p:tgtEl>
                                          <p:spTgt spid="20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207"/>
                                        </p:tgtEl>
                                      </p:cBhvr>
                                    </p:animEffect>
                                    <p:set>
                                      <p:cBhvr>
                                        <p:cTn id="67" dur="1" fill="hold">
                                          <p:stCondLst>
                                            <p:cond delay="499"/>
                                          </p:stCondLst>
                                        </p:cTn>
                                        <p:tgtEl>
                                          <p:spTgt spid="20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08"/>
                                        </p:tgtEl>
                                      </p:cBhvr>
                                    </p:animEffect>
                                    <p:set>
                                      <p:cBhvr>
                                        <p:cTn id="70" dur="1" fill="hold">
                                          <p:stCondLst>
                                            <p:cond delay="499"/>
                                          </p:stCondLst>
                                        </p:cTn>
                                        <p:tgtEl>
                                          <p:spTgt spid="20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09"/>
                                        </p:tgtEl>
                                      </p:cBhvr>
                                    </p:animEffect>
                                    <p:set>
                                      <p:cBhvr>
                                        <p:cTn id="73" dur="1" fill="hold">
                                          <p:stCondLst>
                                            <p:cond delay="499"/>
                                          </p:stCondLst>
                                        </p:cTn>
                                        <p:tgtEl>
                                          <p:spTgt spid="20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210"/>
                                        </p:tgtEl>
                                      </p:cBhvr>
                                    </p:animEffect>
                                    <p:set>
                                      <p:cBhvr>
                                        <p:cTn id="76" dur="1" fill="hold">
                                          <p:stCondLst>
                                            <p:cond delay="499"/>
                                          </p:stCondLst>
                                        </p:cTn>
                                        <p:tgtEl>
                                          <p:spTgt spid="210"/>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211"/>
                                        </p:tgtEl>
                                      </p:cBhvr>
                                    </p:animEffect>
                                    <p:set>
                                      <p:cBhvr>
                                        <p:cTn id="79" dur="1" fill="hold">
                                          <p:stCondLst>
                                            <p:cond delay="499"/>
                                          </p:stCondLst>
                                        </p:cTn>
                                        <p:tgtEl>
                                          <p:spTgt spid="211"/>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212"/>
                                        </p:tgtEl>
                                      </p:cBhvr>
                                    </p:animEffect>
                                    <p:set>
                                      <p:cBhvr>
                                        <p:cTn id="82" dur="1" fill="hold">
                                          <p:stCondLst>
                                            <p:cond delay="499"/>
                                          </p:stCondLst>
                                        </p:cTn>
                                        <p:tgtEl>
                                          <p:spTgt spid="212"/>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213"/>
                                        </p:tgtEl>
                                      </p:cBhvr>
                                    </p:animEffect>
                                    <p:set>
                                      <p:cBhvr>
                                        <p:cTn id="85" dur="1" fill="hold">
                                          <p:stCondLst>
                                            <p:cond delay="499"/>
                                          </p:stCondLst>
                                        </p:cTn>
                                        <p:tgtEl>
                                          <p:spTgt spid="213"/>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214"/>
                                        </p:tgtEl>
                                      </p:cBhvr>
                                    </p:animEffect>
                                    <p:set>
                                      <p:cBhvr>
                                        <p:cTn id="88" dur="1" fill="hold">
                                          <p:stCondLst>
                                            <p:cond delay="499"/>
                                          </p:stCondLst>
                                        </p:cTn>
                                        <p:tgtEl>
                                          <p:spTgt spid="214"/>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215"/>
                                        </p:tgtEl>
                                      </p:cBhvr>
                                    </p:animEffect>
                                    <p:set>
                                      <p:cBhvr>
                                        <p:cTn id="91" dur="1" fill="hold">
                                          <p:stCondLst>
                                            <p:cond delay="499"/>
                                          </p:stCondLst>
                                        </p:cTn>
                                        <p:tgtEl>
                                          <p:spTgt spid="215"/>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216"/>
                                        </p:tgtEl>
                                      </p:cBhvr>
                                    </p:animEffect>
                                    <p:set>
                                      <p:cBhvr>
                                        <p:cTn id="94" dur="1" fill="hold">
                                          <p:stCondLst>
                                            <p:cond delay="499"/>
                                          </p:stCondLst>
                                        </p:cTn>
                                        <p:tgtEl>
                                          <p:spTgt spid="216"/>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217"/>
                                        </p:tgtEl>
                                      </p:cBhvr>
                                    </p:animEffect>
                                    <p:set>
                                      <p:cBhvr>
                                        <p:cTn id="97" dur="1" fill="hold">
                                          <p:stCondLst>
                                            <p:cond delay="499"/>
                                          </p:stCondLst>
                                        </p:cTn>
                                        <p:tgtEl>
                                          <p:spTgt spid="21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218"/>
                                        </p:tgtEl>
                                      </p:cBhvr>
                                    </p:animEffect>
                                    <p:set>
                                      <p:cBhvr>
                                        <p:cTn id="100" dur="1" fill="hold">
                                          <p:stCondLst>
                                            <p:cond delay="499"/>
                                          </p:stCondLst>
                                        </p:cTn>
                                        <p:tgtEl>
                                          <p:spTgt spid="218"/>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219"/>
                                        </p:tgtEl>
                                      </p:cBhvr>
                                    </p:animEffect>
                                    <p:set>
                                      <p:cBhvr>
                                        <p:cTn id="103" dur="1" fill="hold">
                                          <p:stCondLst>
                                            <p:cond delay="499"/>
                                          </p:stCondLst>
                                        </p:cTn>
                                        <p:tgtEl>
                                          <p:spTgt spid="219"/>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220"/>
                                        </p:tgtEl>
                                      </p:cBhvr>
                                    </p:animEffect>
                                    <p:set>
                                      <p:cBhvr>
                                        <p:cTn id="106" dur="1" fill="hold">
                                          <p:stCondLst>
                                            <p:cond delay="499"/>
                                          </p:stCondLst>
                                        </p:cTn>
                                        <p:tgtEl>
                                          <p:spTgt spid="220"/>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221"/>
                                        </p:tgtEl>
                                      </p:cBhvr>
                                    </p:animEffect>
                                    <p:set>
                                      <p:cBhvr>
                                        <p:cTn id="109" dur="1" fill="hold">
                                          <p:stCondLst>
                                            <p:cond delay="499"/>
                                          </p:stCondLst>
                                        </p:cTn>
                                        <p:tgtEl>
                                          <p:spTgt spid="221"/>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222"/>
                                        </p:tgtEl>
                                      </p:cBhvr>
                                    </p:animEffect>
                                    <p:set>
                                      <p:cBhvr>
                                        <p:cTn id="112" dur="1" fill="hold">
                                          <p:stCondLst>
                                            <p:cond delay="499"/>
                                          </p:stCondLst>
                                        </p:cTn>
                                        <p:tgtEl>
                                          <p:spTgt spid="222"/>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23"/>
                                        </p:tgtEl>
                                      </p:cBhvr>
                                    </p:animEffect>
                                    <p:set>
                                      <p:cBhvr>
                                        <p:cTn id="115" dur="1" fill="hold">
                                          <p:stCondLst>
                                            <p:cond delay="499"/>
                                          </p:stCondLst>
                                        </p:cTn>
                                        <p:tgtEl>
                                          <p:spTgt spid="223"/>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24"/>
                                        </p:tgtEl>
                                      </p:cBhvr>
                                    </p:animEffect>
                                    <p:set>
                                      <p:cBhvr>
                                        <p:cTn id="118" dur="1" fill="hold">
                                          <p:stCondLst>
                                            <p:cond delay="499"/>
                                          </p:stCondLst>
                                        </p:cTn>
                                        <p:tgtEl>
                                          <p:spTgt spid="224"/>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5"/>
                                        </p:tgtEl>
                                      </p:cBhvr>
                                    </p:animEffect>
                                    <p:set>
                                      <p:cBhvr>
                                        <p:cTn id="121" dur="1" fill="hold">
                                          <p:stCondLst>
                                            <p:cond delay="499"/>
                                          </p:stCondLst>
                                        </p:cTn>
                                        <p:tgtEl>
                                          <p:spTgt spid="225"/>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97"/>
                                        </p:tgtEl>
                                      </p:cBhvr>
                                    </p:animEffect>
                                    <p:set>
                                      <p:cBhvr>
                                        <p:cTn id="124" dur="1" fill="hold">
                                          <p:stCondLst>
                                            <p:cond delay="499"/>
                                          </p:stCondLst>
                                        </p:cTn>
                                        <p:tgtEl>
                                          <p:spTgt spid="9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70"/>
                                        </p:tgtEl>
                                        <p:attrNameLst>
                                          <p:attrName>style.visibility</p:attrName>
                                        </p:attrNameLst>
                                      </p:cBhvr>
                                      <p:to>
                                        <p:strVal val="visible"/>
                                      </p:to>
                                    </p:set>
                                    <p:animEffect transition="in" filter="fade">
                                      <p:cBhvr>
                                        <p:cTn id="129" dur="500"/>
                                        <p:tgtEl>
                                          <p:spTgt spid="270"/>
                                        </p:tgtEl>
                                      </p:cBhvr>
                                    </p:animEffect>
                                  </p:childTnLst>
                                </p:cTn>
                              </p:par>
                              <p:par>
                                <p:cTn id="130" presetID="10" presetClass="entr" presetSubtype="0" fill="hold" nodeType="withEffect">
                                  <p:stCondLst>
                                    <p:cond delay="0"/>
                                  </p:stCondLst>
                                  <p:childTnLst>
                                    <p:set>
                                      <p:cBhvr>
                                        <p:cTn id="131" dur="1" fill="hold">
                                          <p:stCondLst>
                                            <p:cond delay="0"/>
                                          </p:stCondLst>
                                        </p:cTn>
                                        <p:tgtEl>
                                          <p:spTgt spid="271"/>
                                        </p:tgtEl>
                                        <p:attrNameLst>
                                          <p:attrName>style.visibility</p:attrName>
                                        </p:attrNameLst>
                                      </p:cBhvr>
                                      <p:to>
                                        <p:strVal val="visible"/>
                                      </p:to>
                                    </p:set>
                                    <p:animEffect transition="in" filter="fade">
                                      <p:cBhvr>
                                        <p:cTn id="132" dur="500"/>
                                        <p:tgtEl>
                                          <p:spTgt spid="271"/>
                                        </p:tgtEl>
                                      </p:cBhvr>
                                    </p:animEffect>
                                  </p:childTnLst>
                                </p:cTn>
                              </p:par>
                              <p:par>
                                <p:cTn id="133" presetID="10" presetClass="entr" presetSubtype="0" fill="hold" nodeType="withEffect">
                                  <p:stCondLst>
                                    <p:cond delay="0"/>
                                  </p:stCondLst>
                                  <p:childTnLst>
                                    <p:set>
                                      <p:cBhvr>
                                        <p:cTn id="134" dur="1" fill="hold">
                                          <p:stCondLst>
                                            <p:cond delay="0"/>
                                          </p:stCondLst>
                                        </p:cTn>
                                        <p:tgtEl>
                                          <p:spTgt spid="272"/>
                                        </p:tgtEl>
                                        <p:attrNameLst>
                                          <p:attrName>style.visibility</p:attrName>
                                        </p:attrNameLst>
                                      </p:cBhvr>
                                      <p:to>
                                        <p:strVal val="visible"/>
                                      </p:to>
                                    </p:set>
                                    <p:animEffect transition="in" filter="fade">
                                      <p:cBhvr>
                                        <p:cTn id="135" dur="500"/>
                                        <p:tgtEl>
                                          <p:spTgt spid="272"/>
                                        </p:tgtEl>
                                      </p:cBhvr>
                                    </p:animEffect>
                                  </p:childTnLst>
                                </p:cTn>
                              </p:par>
                              <p:par>
                                <p:cTn id="136" presetID="10" presetClass="entr" presetSubtype="0" fill="hold" nodeType="withEffect">
                                  <p:stCondLst>
                                    <p:cond delay="0"/>
                                  </p:stCondLst>
                                  <p:childTnLst>
                                    <p:set>
                                      <p:cBhvr>
                                        <p:cTn id="137" dur="1" fill="hold">
                                          <p:stCondLst>
                                            <p:cond delay="0"/>
                                          </p:stCondLst>
                                        </p:cTn>
                                        <p:tgtEl>
                                          <p:spTgt spid="273"/>
                                        </p:tgtEl>
                                        <p:attrNameLst>
                                          <p:attrName>style.visibility</p:attrName>
                                        </p:attrNameLst>
                                      </p:cBhvr>
                                      <p:to>
                                        <p:strVal val="visible"/>
                                      </p:to>
                                    </p:set>
                                    <p:animEffect transition="in" filter="fade">
                                      <p:cBhvr>
                                        <p:cTn id="138" dur="500"/>
                                        <p:tgtEl>
                                          <p:spTgt spid="273"/>
                                        </p:tgtEl>
                                      </p:cBhvr>
                                    </p:animEffect>
                                  </p:childTnLst>
                                </p:cTn>
                              </p:par>
                              <p:par>
                                <p:cTn id="139" presetID="10" presetClass="entr" presetSubtype="0" fill="hold" nodeType="withEffect">
                                  <p:stCondLst>
                                    <p:cond delay="0"/>
                                  </p:stCondLst>
                                  <p:childTnLst>
                                    <p:set>
                                      <p:cBhvr>
                                        <p:cTn id="140" dur="1" fill="hold">
                                          <p:stCondLst>
                                            <p:cond delay="0"/>
                                          </p:stCondLst>
                                        </p:cTn>
                                        <p:tgtEl>
                                          <p:spTgt spid="274"/>
                                        </p:tgtEl>
                                        <p:attrNameLst>
                                          <p:attrName>style.visibility</p:attrName>
                                        </p:attrNameLst>
                                      </p:cBhvr>
                                      <p:to>
                                        <p:strVal val="visible"/>
                                      </p:to>
                                    </p:set>
                                    <p:animEffect transition="in" filter="fade">
                                      <p:cBhvr>
                                        <p:cTn id="141" dur="500"/>
                                        <p:tgtEl>
                                          <p:spTgt spid="274"/>
                                        </p:tgtEl>
                                      </p:cBhvr>
                                    </p:animEffect>
                                  </p:childTnLst>
                                </p:cTn>
                              </p:par>
                              <p:par>
                                <p:cTn id="142" presetID="10" presetClass="entr" presetSubtype="0" fill="hold" nodeType="withEffect">
                                  <p:stCondLst>
                                    <p:cond delay="0"/>
                                  </p:stCondLst>
                                  <p:childTnLst>
                                    <p:set>
                                      <p:cBhvr>
                                        <p:cTn id="143" dur="1" fill="hold">
                                          <p:stCondLst>
                                            <p:cond delay="0"/>
                                          </p:stCondLst>
                                        </p:cTn>
                                        <p:tgtEl>
                                          <p:spTgt spid="277"/>
                                        </p:tgtEl>
                                        <p:attrNameLst>
                                          <p:attrName>style.visibility</p:attrName>
                                        </p:attrNameLst>
                                      </p:cBhvr>
                                      <p:to>
                                        <p:strVal val="visible"/>
                                      </p:to>
                                    </p:set>
                                    <p:animEffect transition="in" filter="fade">
                                      <p:cBhvr>
                                        <p:cTn id="144" dur="500"/>
                                        <p:tgtEl>
                                          <p:spTgt spid="277"/>
                                        </p:tgtEl>
                                      </p:cBhvr>
                                    </p:animEffect>
                                  </p:childTnLst>
                                </p:cTn>
                              </p:par>
                              <p:par>
                                <p:cTn id="145" presetID="10" presetClass="entr" presetSubtype="0" fill="hold" nodeType="withEffect">
                                  <p:stCondLst>
                                    <p:cond delay="0"/>
                                  </p:stCondLst>
                                  <p:childTnLst>
                                    <p:set>
                                      <p:cBhvr>
                                        <p:cTn id="146" dur="1" fill="hold">
                                          <p:stCondLst>
                                            <p:cond delay="0"/>
                                          </p:stCondLst>
                                        </p:cTn>
                                        <p:tgtEl>
                                          <p:spTgt spid="278"/>
                                        </p:tgtEl>
                                        <p:attrNameLst>
                                          <p:attrName>style.visibility</p:attrName>
                                        </p:attrNameLst>
                                      </p:cBhvr>
                                      <p:to>
                                        <p:strVal val="visible"/>
                                      </p:to>
                                    </p:set>
                                    <p:animEffect transition="in" filter="fade">
                                      <p:cBhvr>
                                        <p:cTn id="147" dur="500"/>
                                        <p:tgtEl>
                                          <p:spTgt spid="278"/>
                                        </p:tgtEl>
                                      </p:cBhvr>
                                    </p:animEffect>
                                  </p:childTnLst>
                                </p:cTn>
                              </p:par>
                              <p:par>
                                <p:cTn id="148" presetID="10" presetClass="entr" presetSubtype="0" fill="hold" nodeType="withEffect">
                                  <p:stCondLst>
                                    <p:cond delay="0"/>
                                  </p:stCondLst>
                                  <p:childTnLst>
                                    <p:set>
                                      <p:cBhvr>
                                        <p:cTn id="149" dur="1" fill="hold">
                                          <p:stCondLst>
                                            <p:cond delay="0"/>
                                          </p:stCondLst>
                                        </p:cTn>
                                        <p:tgtEl>
                                          <p:spTgt spid="279"/>
                                        </p:tgtEl>
                                        <p:attrNameLst>
                                          <p:attrName>style.visibility</p:attrName>
                                        </p:attrNameLst>
                                      </p:cBhvr>
                                      <p:to>
                                        <p:strVal val="visible"/>
                                      </p:to>
                                    </p:set>
                                    <p:animEffect transition="in" filter="fade">
                                      <p:cBhvr>
                                        <p:cTn id="150" dur="500"/>
                                        <p:tgtEl>
                                          <p:spTgt spid="279"/>
                                        </p:tgtEl>
                                      </p:cBhvr>
                                    </p:animEffect>
                                  </p:childTnLst>
                                </p:cTn>
                              </p:par>
                              <p:par>
                                <p:cTn id="151" presetID="10" presetClass="entr" presetSubtype="0" fill="hold" nodeType="withEffect">
                                  <p:stCondLst>
                                    <p:cond delay="0"/>
                                  </p:stCondLst>
                                  <p:childTnLst>
                                    <p:set>
                                      <p:cBhvr>
                                        <p:cTn id="152" dur="1" fill="hold">
                                          <p:stCondLst>
                                            <p:cond delay="0"/>
                                          </p:stCondLst>
                                        </p:cTn>
                                        <p:tgtEl>
                                          <p:spTgt spid="280"/>
                                        </p:tgtEl>
                                        <p:attrNameLst>
                                          <p:attrName>style.visibility</p:attrName>
                                        </p:attrNameLst>
                                      </p:cBhvr>
                                      <p:to>
                                        <p:strVal val="visible"/>
                                      </p:to>
                                    </p:set>
                                    <p:animEffect transition="in" filter="fade">
                                      <p:cBhvr>
                                        <p:cTn id="153" dur="500"/>
                                        <p:tgtEl>
                                          <p:spTgt spid="280"/>
                                        </p:tgtEl>
                                      </p:cBhvr>
                                    </p:animEffect>
                                  </p:childTnLst>
                                </p:cTn>
                              </p:par>
                              <p:par>
                                <p:cTn id="154" presetID="10" presetClass="entr" presetSubtype="0" fill="hold" nodeType="withEffect">
                                  <p:stCondLst>
                                    <p:cond delay="0"/>
                                  </p:stCondLst>
                                  <p:childTnLst>
                                    <p:set>
                                      <p:cBhvr>
                                        <p:cTn id="155" dur="1" fill="hold">
                                          <p:stCondLst>
                                            <p:cond delay="0"/>
                                          </p:stCondLst>
                                        </p:cTn>
                                        <p:tgtEl>
                                          <p:spTgt spid="281"/>
                                        </p:tgtEl>
                                        <p:attrNameLst>
                                          <p:attrName>style.visibility</p:attrName>
                                        </p:attrNameLst>
                                      </p:cBhvr>
                                      <p:to>
                                        <p:strVal val="visible"/>
                                      </p:to>
                                    </p:set>
                                    <p:animEffect transition="in" filter="fade">
                                      <p:cBhvr>
                                        <p:cTn id="156" dur="500"/>
                                        <p:tgtEl>
                                          <p:spTgt spid="281"/>
                                        </p:tgtEl>
                                      </p:cBhvr>
                                    </p:animEffect>
                                  </p:childTnLst>
                                </p:cTn>
                              </p:par>
                              <p:par>
                                <p:cTn id="157" presetID="10" presetClass="entr" presetSubtype="0" fill="hold" nodeType="withEffect">
                                  <p:stCondLst>
                                    <p:cond delay="0"/>
                                  </p:stCondLst>
                                  <p:childTnLst>
                                    <p:set>
                                      <p:cBhvr>
                                        <p:cTn id="158" dur="1" fill="hold">
                                          <p:stCondLst>
                                            <p:cond delay="0"/>
                                          </p:stCondLst>
                                        </p:cTn>
                                        <p:tgtEl>
                                          <p:spTgt spid="282"/>
                                        </p:tgtEl>
                                        <p:attrNameLst>
                                          <p:attrName>style.visibility</p:attrName>
                                        </p:attrNameLst>
                                      </p:cBhvr>
                                      <p:to>
                                        <p:strVal val="visible"/>
                                      </p:to>
                                    </p:set>
                                    <p:animEffect transition="in" filter="fade">
                                      <p:cBhvr>
                                        <p:cTn id="159" dur="500"/>
                                        <p:tgtEl>
                                          <p:spTgt spid="282"/>
                                        </p:tgtEl>
                                      </p:cBhvr>
                                    </p:animEffect>
                                  </p:childTnLst>
                                </p:cTn>
                              </p:par>
                              <p:par>
                                <p:cTn id="160" presetID="10" presetClass="entr" presetSubtype="0" fill="hold" nodeType="withEffect">
                                  <p:stCondLst>
                                    <p:cond delay="0"/>
                                  </p:stCondLst>
                                  <p:childTnLst>
                                    <p:set>
                                      <p:cBhvr>
                                        <p:cTn id="161" dur="1" fill="hold">
                                          <p:stCondLst>
                                            <p:cond delay="0"/>
                                          </p:stCondLst>
                                        </p:cTn>
                                        <p:tgtEl>
                                          <p:spTgt spid="283"/>
                                        </p:tgtEl>
                                        <p:attrNameLst>
                                          <p:attrName>style.visibility</p:attrName>
                                        </p:attrNameLst>
                                      </p:cBhvr>
                                      <p:to>
                                        <p:strVal val="visible"/>
                                      </p:to>
                                    </p:set>
                                    <p:animEffect transition="in" filter="fade">
                                      <p:cBhvr>
                                        <p:cTn id="162" dur="500"/>
                                        <p:tgtEl>
                                          <p:spTgt spid="283"/>
                                        </p:tgtEl>
                                      </p:cBhvr>
                                    </p:animEffect>
                                  </p:childTnLst>
                                </p:cTn>
                              </p:par>
                              <p:par>
                                <p:cTn id="163" presetID="10" presetClass="entr" presetSubtype="0" fill="hold" nodeType="withEffect">
                                  <p:stCondLst>
                                    <p:cond delay="0"/>
                                  </p:stCondLst>
                                  <p:childTnLst>
                                    <p:set>
                                      <p:cBhvr>
                                        <p:cTn id="164" dur="1" fill="hold">
                                          <p:stCondLst>
                                            <p:cond delay="0"/>
                                          </p:stCondLst>
                                        </p:cTn>
                                        <p:tgtEl>
                                          <p:spTgt spid="284"/>
                                        </p:tgtEl>
                                        <p:attrNameLst>
                                          <p:attrName>style.visibility</p:attrName>
                                        </p:attrNameLst>
                                      </p:cBhvr>
                                      <p:to>
                                        <p:strVal val="visible"/>
                                      </p:to>
                                    </p:set>
                                    <p:animEffect transition="in" filter="fade">
                                      <p:cBhvr>
                                        <p:cTn id="165" dur="500"/>
                                        <p:tgtEl>
                                          <p:spTgt spid="284"/>
                                        </p:tgtEl>
                                      </p:cBhvr>
                                    </p:animEffect>
                                  </p:childTnLst>
                                </p:cTn>
                              </p:par>
                              <p:par>
                                <p:cTn id="166" presetID="10" presetClass="entr" presetSubtype="0" fill="hold" nodeType="withEffect">
                                  <p:stCondLst>
                                    <p:cond delay="0"/>
                                  </p:stCondLst>
                                  <p:childTnLst>
                                    <p:set>
                                      <p:cBhvr>
                                        <p:cTn id="167" dur="1" fill="hold">
                                          <p:stCondLst>
                                            <p:cond delay="0"/>
                                          </p:stCondLst>
                                        </p:cTn>
                                        <p:tgtEl>
                                          <p:spTgt spid="285"/>
                                        </p:tgtEl>
                                        <p:attrNameLst>
                                          <p:attrName>style.visibility</p:attrName>
                                        </p:attrNameLst>
                                      </p:cBhvr>
                                      <p:to>
                                        <p:strVal val="visible"/>
                                      </p:to>
                                    </p:set>
                                    <p:animEffect transition="in" filter="fade">
                                      <p:cBhvr>
                                        <p:cTn id="168" dur="500"/>
                                        <p:tgtEl>
                                          <p:spTgt spid="285"/>
                                        </p:tgtEl>
                                      </p:cBhvr>
                                    </p:animEffect>
                                  </p:childTnLst>
                                </p:cTn>
                              </p:par>
                              <p:par>
                                <p:cTn id="169" presetID="10" presetClass="entr" presetSubtype="0" fill="hold" nodeType="withEffect">
                                  <p:stCondLst>
                                    <p:cond delay="0"/>
                                  </p:stCondLst>
                                  <p:childTnLst>
                                    <p:set>
                                      <p:cBhvr>
                                        <p:cTn id="170" dur="1" fill="hold">
                                          <p:stCondLst>
                                            <p:cond delay="0"/>
                                          </p:stCondLst>
                                        </p:cTn>
                                        <p:tgtEl>
                                          <p:spTgt spid="286"/>
                                        </p:tgtEl>
                                        <p:attrNameLst>
                                          <p:attrName>style.visibility</p:attrName>
                                        </p:attrNameLst>
                                      </p:cBhvr>
                                      <p:to>
                                        <p:strVal val="visible"/>
                                      </p:to>
                                    </p:set>
                                    <p:animEffect transition="in" filter="fade">
                                      <p:cBhvr>
                                        <p:cTn id="171" dur="500"/>
                                        <p:tgtEl>
                                          <p:spTgt spid="286"/>
                                        </p:tgtEl>
                                      </p:cBhvr>
                                    </p:animEffect>
                                  </p:childTnLst>
                                </p:cTn>
                              </p:par>
                              <p:par>
                                <p:cTn id="172" presetID="10" presetClass="entr" presetSubtype="0" fill="hold" nodeType="withEffect">
                                  <p:stCondLst>
                                    <p:cond delay="0"/>
                                  </p:stCondLst>
                                  <p:childTnLst>
                                    <p:set>
                                      <p:cBhvr>
                                        <p:cTn id="173" dur="1" fill="hold">
                                          <p:stCondLst>
                                            <p:cond delay="0"/>
                                          </p:stCondLst>
                                        </p:cTn>
                                        <p:tgtEl>
                                          <p:spTgt spid="287"/>
                                        </p:tgtEl>
                                        <p:attrNameLst>
                                          <p:attrName>style.visibility</p:attrName>
                                        </p:attrNameLst>
                                      </p:cBhvr>
                                      <p:to>
                                        <p:strVal val="visible"/>
                                      </p:to>
                                    </p:set>
                                    <p:animEffect transition="in" filter="fade">
                                      <p:cBhvr>
                                        <p:cTn id="174" dur="500"/>
                                        <p:tgtEl>
                                          <p:spTgt spid="287"/>
                                        </p:tgtEl>
                                      </p:cBhvr>
                                    </p:animEffect>
                                  </p:childTnLst>
                                </p:cTn>
                              </p:par>
                              <p:par>
                                <p:cTn id="175" presetID="10" presetClass="entr" presetSubtype="0" fill="hold" nodeType="withEffect">
                                  <p:stCondLst>
                                    <p:cond delay="0"/>
                                  </p:stCondLst>
                                  <p:childTnLst>
                                    <p:set>
                                      <p:cBhvr>
                                        <p:cTn id="176" dur="1" fill="hold">
                                          <p:stCondLst>
                                            <p:cond delay="0"/>
                                          </p:stCondLst>
                                        </p:cTn>
                                        <p:tgtEl>
                                          <p:spTgt spid="288"/>
                                        </p:tgtEl>
                                        <p:attrNameLst>
                                          <p:attrName>style.visibility</p:attrName>
                                        </p:attrNameLst>
                                      </p:cBhvr>
                                      <p:to>
                                        <p:strVal val="visible"/>
                                      </p:to>
                                    </p:set>
                                    <p:animEffect transition="in" filter="fade">
                                      <p:cBhvr>
                                        <p:cTn id="177" dur="500"/>
                                        <p:tgtEl>
                                          <p:spTgt spid="288"/>
                                        </p:tgtEl>
                                      </p:cBhvr>
                                    </p:animEffect>
                                  </p:childTnLst>
                                </p:cTn>
                              </p:par>
                              <p:par>
                                <p:cTn id="178" presetID="10" presetClass="entr" presetSubtype="0" fill="hold" nodeType="withEffect">
                                  <p:stCondLst>
                                    <p:cond delay="0"/>
                                  </p:stCondLst>
                                  <p:childTnLst>
                                    <p:set>
                                      <p:cBhvr>
                                        <p:cTn id="179" dur="1" fill="hold">
                                          <p:stCondLst>
                                            <p:cond delay="0"/>
                                          </p:stCondLst>
                                        </p:cTn>
                                        <p:tgtEl>
                                          <p:spTgt spid="289"/>
                                        </p:tgtEl>
                                        <p:attrNameLst>
                                          <p:attrName>style.visibility</p:attrName>
                                        </p:attrNameLst>
                                      </p:cBhvr>
                                      <p:to>
                                        <p:strVal val="visible"/>
                                      </p:to>
                                    </p:set>
                                    <p:animEffect transition="in" filter="fade">
                                      <p:cBhvr>
                                        <p:cTn id="180" dur="500"/>
                                        <p:tgtEl>
                                          <p:spTgt spid="289"/>
                                        </p:tgtEl>
                                      </p:cBhvr>
                                    </p:animEffect>
                                  </p:childTnLst>
                                </p:cTn>
                              </p:par>
                              <p:par>
                                <p:cTn id="181" presetID="10" presetClass="entr" presetSubtype="0" fill="hold" nodeType="withEffect">
                                  <p:stCondLst>
                                    <p:cond delay="0"/>
                                  </p:stCondLst>
                                  <p:childTnLst>
                                    <p:set>
                                      <p:cBhvr>
                                        <p:cTn id="182" dur="1" fill="hold">
                                          <p:stCondLst>
                                            <p:cond delay="0"/>
                                          </p:stCondLst>
                                        </p:cTn>
                                        <p:tgtEl>
                                          <p:spTgt spid="290"/>
                                        </p:tgtEl>
                                        <p:attrNameLst>
                                          <p:attrName>style.visibility</p:attrName>
                                        </p:attrNameLst>
                                      </p:cBhvr>
                                      <p:to>
                                        <p:strVal val="visible"/>
                                      </p:to>
                                    </p:set>
                                    <p:animEffect transition="in" filter="fade">
                                      <p:cBhvr>
                                        <p:cTn id="183" dur="500"/>
                                        <p:tgtEl>
                                          <p:spTgt spid="290"/>
                                        </p:tgtEl>
                                      </p:cBhvr>
                                    </p:animEffect>
                                  </p:childTnLst>
                                </p:cTn>
                              </p:par>
                              <p:par>
                                <p:cTn id="184" presetID="10" presetClass="entr" presetSubtype="0" fill="hold" nodeType="withEffect">
                                  <p:stCondLst>
                                    <p:cond delay="0"/>
                                  </p:stCondLst>
                                  <p:childTnLst>
                                    <p:set>
                                      <p:cBhvr>
                                        <p:cTn id="185" dur="1" fill="hold">
                                          <p:stCondLst>
                                            <p:cond delay="0"/>
                                          </p:stCondLst>
                                        </p:cTn>
                                        <p:tgtEl>
                                          <p:spTgt spid="291"/>
                                        </p:tgtEl>
                                        <p:attrNameLst>
                                          <p:attrName>style.visibility</p:attrName>
                                        </p:attrNameLst>
                                      </p:cBhvr>
                                      <p:to>
                                        <p:strVal val="visible"/>
                                      </p:to>
                                    </p:set>
                                    <p:animEffect transition="in" filter="fade">
                                      <p:cBhvr>
                                        <p:cTn id="186" dur="500"/>
                                        <p:tgtEl>
                                          <p:spTgt spid="291"/>
                                        </p:tgtEl>
                                      </p:cBhvr>
                                    </p:animEffect>
                                  </p:childTnLst>
                                </p:cTn>
                              </p:par>
                              <p:par>
                                <p:cTn id="187" presetID="10" presetClass="entr" presetSubtype="0" fill="hold" nodeType="withEffect">
                                  <p:stCondLst>
                                    <p:cond delay="0"/>
                                  </p:stCondLst>
                                  <p:childTnLst>
                                    <p:set>
                                      <p:cBhvr>
                                        <p:cTn id="188" dur="1" fill="hold">
                                          <p:stCondLst>
                                            <p:cond delay="0"/>
                                          </p:stCondLst>
                                        </p:cTn>
                                        <p:tgtEl>
                                          <p:spTgt spid="292"/>
                                        </p:tgtEl>
                                        <p:attrNameLst>
                                          <p:attrName>style.visibility</p:attrName>
                                        </p:attrNameLst>
                                      </p:cBhvr>
                                      <p:to>
                                        <p:strVal val="visible"/>
                                      </p:to>
                                    </p:set>
                                    <p:animEffect transition="in" filter="fade">
                                      <p:cBhvr>
                                        <p:cTn id="189" dur="500"/>
                                        <p:tgtEl>
                                          <p:spTgt spid="292"/>
                                        </p:tgtEl>
                                      </p:cBhvr>
                                    </p:animEffect>
                                  </p:childTnLst>
                                </p:cTn>
                              </p:par>
                              <p:par>
                                <p:cTn id="190" presetID="10" presetClass="entr" presetSubtype="0" fill="hold" nodeType="withEffect">
                                  <p:stCondLst>
                                    <p:cond delay="0"/>
                                  </p:stCondLst>
                                  <p:childTnLst>
                                    <p:set>
                                      <p:cBhvr>
                                        <p:cTn id="191" dur="1" fill="hold">
                                          <p:stCondLst>
                                            <p:cond delay="0"/>
                                          </p:stCondLst>
                                        </p:cTn>
                                        <p:tgtEl>
                                          <p:spTgt spid="293"/>
                                        </p:tgtEl>
                                        <p:attrNameLst>
                                          <p:attrName>style.visibility</p:attrName>
                                        </p:attrNameLst>
                                      </p:cBhvr>
                                      <p:to>
                                        <p:strVal val="visible"/>
                                      </p:to>
                                    </p:set>
                                    <p:animEffect transition="in" filter="fade">
                                      <p:cBhvr>
                                        <p:cTn id="192" dur="500"/>
                                        <p:tgtEl>
                                          <p:spTgt spid="293"/>
                                        </p:tgtEl>
                                      </p:cBhvr>
                                    </p:animEffect>
                                  </p:childTnLst>
                                </p:cTn>
                              </p:par>
                              <p:par>
                                <p:cTn id="193" presetID="10" presetClass="entr" presetSubtype="0" fill="hold" nodeType="withEffect">
                                  <p:stCondLst>
                                    <p:cond delay="0"/>
                                  </p:stCondLst>
                                  <p:childTnLst>
                                    <p:set>
                                      <p:cBhvr>
                                        <p:cTn id="194" dur="1" fill="hold">
                                          <p:stCondLst>
                                            <p:cond delay="0"/>
                                          </p:stCondLst>
                                        </p:cTn>
                                        <p:tgtEl>
                                          <p:spTgt spid="294"/>
                                        </p:tgtEl>
                                        <p:attrNameLst>
                                          <p:attrName>style.visibility</p:attrName>
                                        </p:attrNameLst>
                                      </p:cBhvr>
                                      <p:to>
                                        <p:strVal val="visible"/>
                                      </p:to>
                                    </p:set>
                                    <p:animEffect transition="in" filter="fade">
                                      <p:cBhvr>
                                        <p:cTn id="195" dur="500"/>
                                        <p:tgtEl>
                                          <p:spTgt spid="294"/>
                                        </p:tgtEl>
                                      </p:cBhvr>
                                    </p:animEffect>
                                  </p:childTnLst>
                                </p:cTn>
                              </p:par>
                              <p:par>
                                <p:cTn id="196" presetID="10" presetClass="entr" presetSubtype="0" fill="hold" nodeType="withEffect">
                                  <p:stCondLst>
                                    <p:cond delay="0"/>
                                  </p:stCondLst>
                                  <p:childTnLst>
                                    <p:set>
                                      <p:cBhvr>
                                        <p:cTn id="197" dur="1" fill="hold">
                                          <p:stCondLst>
                                            <p:cond delay="0"/>
                                          </p:stCondLst>
                                        </p:cTn>
                                        <p:tgtEl>
                                          <p:spTgt spid="295"/>
                                        </p:tgtEl>
                                        <p:attrNameLst>
                                          <p:attrName>style.visibility</p:attrName>
                                        </p:attrNameLst>
                                      </p:cBhvr>
                                      <p:to>
                                        <p:strVal val="visible"/>
                                      </p:to>
                                    </p:set>
                                    <p:animEffect transition="in" filter="fade">
                                      <p:cBhvr>
                                        <p:cTn id="198" dur="500"/>
                                        <p:tgtEl>
                                          <p:spTgt spid="295"/>
                                        </p:tgtEl>
                                      </p:cBhvr>
                                    </p:animEffect>
                                  </p:childTnLst>
                                </p:cTn>
                              </p:par>
                              <p:par>
                                <p:cTn id="199" presetID="10" presetClass="entr" presetSubtype="0" fill="hold" nodeType="withEffect">
                                  <p:stCondLst>
                                    <p:cond delay="0"/>
                                  </p:stCondLst>
                                  <p:childTnLst>
                                    <p:set>
                                      <p:cBhvr>
                                        <p:cTn id="200" dur="1" fill="hold">
                                          <p:stCondLst>
                                            <p:cond delay="0"/>
                                          </p:stCondLst>
                                        </p:cTn>
                                        <p:tgtEl>
                                          <p:spTgt spid="296"/>
                                        </p:tgtEl>
                                        <p:attrNameLst>
                                          <p:attrName>style.visibility</p:attrName>
                                        </p:attrNameLst>
                                      </p:cBhvr>
                                      <p:to>
                                        <p:strVal val="visible"/>
                                      </p:to>
                                    </p:set>
                                    <p:animEffect transition="in" filter="fade">
                                      <p:cBhvr>
                                        <p:cTn id="201" dur="500"/>
                                        <p:tgtEl>
                                          <p:spTgt spid="296"/>
                                        </p:tgtEl>
                                      </p:cBhvr>
                                    </p:animEffect>
                                  </p:childTnLst>
                                </p:cTn>
                              </p:par>
                              <p:par>
                                <p:cTn id="202" presetID="10" presetClass="entr" presetSubtype="0" fill="hold" nodeType="withEffect">
                                  <p:stCondLst>
                                    <p:cond delay="0"/>
                                  </p:stCondLst>
                                  <p:childTnLst>
                                    <p:set>
                                      <p:cBhvr>
                                        <p:cTn id="203" dur="1" fill="hold">
                                          <p:stCondLst>
                                            <p:cond delay="0"/>
                                          </p:stCondLst>
                                        </p:cTn>
                                        <p:tgtEl>
                                          <p:spTgt spid="297"/>
                                        </p:tgtEl>
                                        <p:attrNameLst>
                                          <p:attrName>style.visibility</p:attrName>
                                        </p:attrNameLst>
                                      </p:cBhvr>
                                      <p:to>
                                        <p:strVal val="visible"/>
                                      </p:to>
                                    </p:set>
                                    <p:animEffect transition="in" filter="fade">
                                      <p:cBhvr>
                                        <p:cTn id="204" dur="500"/>
                                        <p:tgtEl>
                                          <p:spTgt spid="297"/>
                                        </p:tgtEl>
                                      </p:cBhvr>
                                    </p:animEffect>
                                  </p:childTnLst>
                                </p:cTn>
                              </p:par>
                              <p:par>
                                <p:cTn id="205" presetID="10" presetClass="entr" presetSubtype="0" fill="hold" nodeType="withEffect">
                                  <p:stCondLst>
                                    <p:cond delay="0"/>
                                  </p:stCondLst>
                                  <p:childTnLst>
                                    <p:set>
                                      <p:cBhvr>
                                        <p:cTn id="206" dur="1" fill="hold">
                                          <p:stCondLst>
                                            <p:cond delay="0"/>
                                          </p:stCondLst>
                                        </p:cTn>
                                        <p:tgtEl>
                                          <p:spTgt spid="298"/>
                                        </p:tgtEl>
                                        <p:attrNameLst>
                                          <p:attrName>style.visibility</p:attrName>
                                        </p:attrNameLst>
                                      </p:cBhvr>
                                      <p:to>
                                        <p:strVal val="visible"/>
                                      </p:to>
                                    </p:set>
                                    <p:animEffect transition="in" filter="fade">
                                      <p:cBhvr>
                                        <p:cTn id="207" dur="500"/>
                                        <p:tgtEl>
                                          <p:spTgt spid="298"/>
                                        </p:tgtEl>
                                      </p:cBhvr>
                                    </p:animEffect>
                                  </p:childTnLst>
                                </p:cTn>
                              </p:par>
                              <p:par>
                                <p:cTn id="208" presetID="10" presetClass="entr" presetSubtype="0" fill="hold" nodeType="withEffect">
                                  <p:stCondLst>
                                    <p:cond delay="0"/>
                                  </p:stCondLst>
                                  <p:childTnLst>
                                    <p:set>
                                      <p:cBhvr>
                                        <p:cTn id="209" dur="1" fill="hold">
                                          <p:stCondLst>
                                            <p:cond delay="0"/>
                                          </p:stCondLst>
                                        </p:cTn>
                                        <p:tgtEl>
                                          <p:spTgt spid="299"/>
                                        </p:tgtEl>
                                        <p:attrNameLst>
                                          <p:attrName>style.visibility</p:attrName>
                                        </p:attrNameLst>
                                      </p:cBhvr>
                                      <p:to>
                                        <p:strVal val="visible"/>
                                      </p:to>
                                    </p:set>
                                    <p:animEffect transition="in" filter="fade">
                                      <p:cBhvr>
                                        <p:cTn id="210" dur="500"/>
                                        <p:tgtEl>
                                          <p:spTgt spid="299"/>
                                        </p:tgtEl>
                                      </p:cBhvr>
                                    </p:animEffect>
                                  </p:childTnLst>
                                </p:cTn>
                              </p:par>
                              <p:par>
                                <p:cTn id="211" presetID="10" presetClass="entr" presetSubtype="0" fill="hold" nodeType="withEffect">
                                  <p:stCondLst>
                                    <p:cond delay="0"/>
                                  </p:stCondLst>
                                  <p:childTnLst>
                                    <p:set>
                                      <p:cBhvr>
                                        <p:cTn id="212" dur="1" fill="hold">
                                          <p:stCondLst>
                                            <p:cond delay="0"/>
                                          </p:stCondLst>
                                        </p:cTn>
                                        <p:tgtEl>
                                          <p:spTgt spid="300"/>
                                        </p:tgtEl>
                                        <p:attrNameLst>
                                          <p:attrName>style.visibility</p:attrName>
                                        </p:attrNameLst>
                                      </p:cBhvr>
                                      <p:to>
                                        <p:strVal val="visible"/>
                                      </p:to>
                                    </p:set>
                                    <p:animEffect transition="in" filter="fade">
                                      <p:cBhvr>
                                        <p:cTn id="213" dur="500"/>
                                        <p:tgtEl>
                                          <p:spTgt spid="300"/>
                                        </p:tgtEl>
                                      </p:cBhvr>
                                    </p:animEffect>
                                  </p:childTnLst>
                                </p:cTn>
                              </p:par>
                              <p:par>
                                <p:cTn id="214" presetID="10" presetClass="entr" presetSubtype="0" fill="hold" nodeType="withEffect">
                                  <p:stCondLst>
                                    <p:cond delay="0"/>
                                  </p:stCondLst>
                                  <p:childTnLst>
                                    <p:set>
                                      <p:cBhvr>
                                        <p:cTn id="215" dur="1" fill="hold">
                                          <p:stCondLst>
                                            <p:cond delay="0"/>
                                          </p:stCondLst>
                                        </p:cTn>
                                        <p:tgtEl>
                                          <p:spTgt spid="301"/>
                                        </p:tgtEl>
                                        <p:attrNameLst>
                                          <p:attrName>style.visibility</p:attrName>
                                        </p:attrNameLst>
                                      </p:cBhvr>
                                      <p:to>
                                        <p:strVal val="visible"/>
                                      </p:to>
                                    </p:set>
                                    <p:animEffect transition="in" filter="fade">
                                      <p:cBhvr>
                                        <p:cTn id="216" dur="500"/>
                                        <p:tgtEl>
                                          <p:spTgt spid="301"/>
                                        </p:tgtEl>
                                      </p:cBhvr>
                                    </p:animEffect>
                                  </p:childTnLst>
                                </p:cTn>
                              </p:par>
                              <p:par>
                                <p:cTn id="217" presetID="10" presetClass="entr" presetSubtype="0" fill="hold" nodeType="withEffect">
                                  <p:stCondLst>
                                    <p:cond delay="0"/>
                                  </p:stCondLst>
                                  <p:childTnLst>
                                    <p:set>
                                      <p:cBhvr>
                                        <p:cTn id="218" dur="1" fill="hold">
                                          <p:stCondLst>
                                            <p:cond delay="0"/>
                                          </p:stCondLst>
                                        </p:cTn>
                                        <p:tgtEl>
                                          <p:spTgt spid="302"/>
                                        </p:tgtEl>
                                        <p:attrNameLst>
                                          <p:attrName>style.visibility</p:attrName>
                                        </p:attrNameLst>
                                      </p:cBhvr>
                                      <p:to>
                                        <p:strVal val="visible"/>
                                      </p:to>
                                    </p:set>
                                    <p:animEffect transition="in" filter="fade">
                                      <p:cBhvr>
                                        <p:cTn id="219" dur="500"/>
                                        <p:tgtEl>
                                          <p:spTgt spid="302"/>
                                        </p:tgtEl>
                                      </p:cBhvr>
                                    </p:animEffect>
                                  </p:childTnLst>
                                </p:cTn>
                              </p:par>
                              <p:par>
                                <p:cTn id="220" presetID="10" presetClass="entr" presetSubtype="0" fill="hold" nodeType="withEffect">
                                  <p:stCondLst>
                                    <p:cond delay="0"/>
                                  </p:stCondLst>
                                  <p:childTnLst>
                                    <p:set>
                                      <p:cBhvr>
                                        <p:cTn id="221" dur="1" fill="hold">
                                          <p:stCondLst>
                                            <p:cond delay="0"/>
                                          </p:stCondLst>
                                        </p:cTn>
                                        <p:tgtEl>
                                          <p:spTgt spid="303"/>
                                        </p:tgtEl>
                                        <p:attrNameLst>
                                          <p:attrName>style.visibility</p:attrName>
                                        </p:attrNameLst>
                                      </p:cBhvr>
                                      <p:to>
                                        <p:strVal val="visible"/>
                                      </p:to>
                                    </p:set>
                                    <p:animEffect transition="in" filter="fade">
                                      <p:cBhvr>
                                        <p:cTn id="222" dur="500"/>
                                        <p:tgtEl>
                                          <p:spTgt spid="303"/>
                                        </p:tgtEl>
                                      </p:cBhvr>
                                    </p:animEffect>
                                  </p:childTnLst>
                                </p:cTn>
                              </p:par>
                              <p:par>
                                <p:cTn id="223" presetID="10" presetClass="entr" presetSubtype="0" fill="hold" nodeType="withEffect">
                                  <p:stCondLst>
                                    <p:cond delay="0"/>
                                  </p:stCondLst>
                                  <p:childTnLst>
                                    <p:set>
                                      <p:cBhvr>
                                        <p:cTn id="224" dur="1" fill="hold">
                                          <p:stCondLst>
                                            <p:cond delay="0"/>
                                          </p:stCondLst>
                                        </p:cTn>
                                        <p:tgtEl>
                                          <p:spTgt spid="304"/>
                                        </p:tgtEl>
                                        <p:attrNameLst>
                                          <p:attrName>style.visibility</p:attrName>
                                        </p:attrNameLst>
                                      </p:cBhvr>
                                      <p:to>
                                        <p:strVal val="visible"/>
                                      </p:to>
                                    </p:set>
                                    <p:animEffect transition="in" filter="fade">
                                      <p:cBhvr>
                                        <p:cTn id="225" dur="500"/>
                                        <p:tgtEl>
                                          <p:spTgt spid="304"/>
                                        </p:tgtEl>
                                      </p:cBhvr>
                                    </p:animEffect>
                                  </p:childTnLst>
                                </p:cTn>
                              </p:par>
                              <p:par>
                                <p:cTn id="226" presetID="10" presetClass="entr" presetSubtype="0" fill="hold" nodeType="withEffect">
                                  <p:stCondLst>
                                    <p:cond delay="0"/>
                                  </p:stCondLst>
                                  <p:childTnLst>
                                    <p:set>
                                      <p:cBhvr>
                                        <p:cTn id="227" dur="1" fill="hold">
                                          <p:stCondLst>
                                            <p:cond delay="0"/>
                                          </p:stCondLst>
                                        </p:cTn>
                                        <p:tgtEl>
                                          <p:spTgt spid="305"/>
                                        </p:tgtEl>
                                        <p:attrNameLst>
                                          <p:attrName>style.visibility</p:attrName>
                                        </p:attrNameLst>
                                      </p:cBhvr>
                                      <p:to>
                                        <p:strVal val="visible"/>
                                      </p:to>
                                    </p:set>
                                    <p:animEffect transition="in" filter="fade">
                                      <p:cBhvr>
                                        <p:cTn id="228" dur="500"/>
                                        <p:tgtEl>
                                          <p:spTgt spid="305"/>
                                        </p:tgtEl>
                                      </p:cBhvr>
                                    </p:animEffect>
                                  </p:childTnLst>
                                </p:cTn>
                              </p:par>
                              <p:par>
                                <p:cTn id="229" presetID="10" presetClass="entr" presetSubtype="0" fill="hold" nodeType="withEffect">
                                  <p:stCondLst>
                                    <p:cond delay="0"/>
                                  </p:stCondLst>
                                  <p:childTnLst>
                                    <p:set>
                                      <p:cBhvr>
                                        <p:cTn id="230" dur="1" fill="hold">
                                          <p:stCondLst>
                                            <p:cond delay="0"/>
                                          </p:stCondLst>
                                        </p:cTn>
                                        <p:tgtEl>
                                          <p:spTgt spid="306"/>
                                        </p:tgtEl>
                                        <p:attrNameLst>
                                          <p:attrName>style.visibility</p:attrName>
                                        </p:attrNameLst>
                                      </p:cBhvr>
                                      <p:to>
                                        <p:strVal val="visible"/>
                                      </p:to>
                                    </p:set>
                                    <p:animEffect transition="in" filter="fade">
                                      <p:cBhvr>
                                        <p:cTn id="231" dur="500"/>
                                        <p:tgtEl>
                                          <p:spTgt spid="306"/>
                                        </p:tgtEl>
                                      </p:cBhvr>
                                    </p:animEffect>
                                  </p:childTnLst>
                                </p:cTn>
                              </p:par>
                              <p:par>
                                <p:cTn id="232" presetID="10" presetClass="entr" presetSubtype="0" fill="hold" nodeType="withEffect">
                                  <p:stCondLst>
                                    <p:cond delay="0"/>
                                  </p:stCondLst>
                                  <p:childTnLst>
                                    <p:set>
                                      <p:cBhvr>
                                        <p:cTn id="233" dur="1" fill="hold">
                                          <p:stCondLst>
                                            <p:cond delay="0"/>
                                          </p:stCondLst>
                                        </p:cTn>
                                        <p:tgtEl>
                                          <p:spTgt spid="307"/>
                                        </p:tgtEl>
                                        <p:attrNameLst>
                                          <p:attrName>style.visibility</p:attrName>
                                        </p:attrNameLst>
                                      </p:cBhvr>
                                      <p:to>
                                        <p:strVal val="visible"/>
                                      </p:to>
                                    </p:set>
                                    <p:animEffect transition="in" filter="fade">
                                      <p:cBhvr>
                                        <p:cTn id="234" dur="500"/>
                                        <p:tgtEl>
                                          <p:spTgt spid="307"/>
                                        </p:tgtEl>
                                      </p:cBhvr>
                                    </p:animEffect>
                                  </p:childTnLst>
                                </p:cTn>
                              </p:par>
                              <p:par>
                                <p:cTn id="235" presetID="10" presetClass="entr" presetSubtype="0" fill="hold" nodeType="withEffect">
                                  <p:stCondLst>
                                    <p:cond delay="0"/>
                                  </p:stCondLst>
                                  <p:childTnLst>
                                    <p:set>
                                      <p:cBhvr>
                                        <p:cTn id="236" dur="1" fill="hold">
                                          <p:stCondLst>
                                            <p:cond delay="0"/>
                                          </p:stCondLst>
                                        </p:cTn>
                                        <p:tgtEl>
                                          <p:spTgt spid="308"/>
                                        </p:tgtEl>
                                        <p:attrNameLst>
                                          <p:attrName>style.visibility</p:attrName>
                                        </p:attrNameLst>
                                      </p:cBhvr>
                                      <p:to>
                                        <p:strVal val="visible"/>
                                      </p:to>
                                    </p:set>
                                    <p:animEffect transition="in" filter="fade">
                                      <p:cBhvr>
                                        <p:cTn id="237" dur="500"/>
                                        <p:tgtEl>
                                          <p:spTgt spid="308"/>
                                        </p:tgtEl>
                                      </p:cBhvr>
                                    </p:animEffect>
                                  </p:childTnLst>
                                </p:cTn>
                              </p:par>
                              <p:par>
                                <p:cTn id="238" presetID="10" presetClass="entr" presetSubtype="0" fill="hold" nodeType="withEffect">
                                  <p:stCondLst>
                                    <p:cond delay="0"/>
                                  </p:stCondLst>
                                  <p:childTnLst>
                                    <p:set>
                                      <p:cBhvr>
                                        <p:cTn id="239" dur="1" fill="hold">
                                          <p:stCondLst>
                                            <p:cond delay="0"/>
                                          </p:stCondLst>
                                        </p:cTn>
                                        <p:tgtEl>
                                          <p:spTgt spid="309"/>
                                        </p:tgtEl>
                                        <p:attrNameLst>
                                          <p:attrName>style.visibility</p:attrName>
                                        </p:attrNameLst>
                                      </p:cBhvr>
                                      <p:to>
                                        <p:strVal val="visible"/>
                                      </p:to>
                                    </p:set>
                                    <p:animEffect transition="in" filter="fade">
                                      <p:cBhvr>
                                        <p:cTn id="240" dur="500"/>
                                        <p:tgtEl>
                                          <p:spTgt spid="309"/>
                                        </p:tgtEl>
                                      </p:cBhvr>
                                    </p:animEffect>
                                  </p:childTnLst>
                                </p:cTn>
                              </p:par>
                              <p:par>
                                <p:cTn id="241" presetID="10" presetClass="entr" presetSubtype="0" fill="hold" nodeType="withEffect">
                                  <p:stCondLst>
                                    <p:cond delay="0"/>
                                  </p:stCondLst>
                                  <p:childTnLst>
                                    <p:set>
                                      <p:cBhvr>
                                        <p:cTn id="242" dur="1" fill="hold">
                                          <p:stCondLst>
                                            <p:cond delay="0"/>
                                          </p:stCondLst>
                                        </p:cTn>
                                        <p:tgtEl>
                                          <p:spTgt spid="310"/>
                                        </p:tgtEl>
                                        <p:attrNameLst>
                                          <p:attrName>style.visibility</p:attrName>
                                        </p:attrNameLst>
                                      </p:cBhvr>
                                      <p:to>
                                        <p:strVal val="visible"/>
                                      </p:to>
                                    </p:set>
                                    <p:animEffect transition="in" filter="fade">
                                      <p:cBhvr>
                                        <p:cTn id="243" dur="500"/>
                                        <p:tgtEl>
                                          <p:spTgt spid="310"/>
                                        </p:tgtEl>
                                      </p:cBhvr>
                                    </p:animEffect>
                                  </p:childTnLst>
                                </p:cTn>
                              </p:par>
                              <p:par>
                                <p:cTn id="244" presetID="10" presetClass="entr" presetSubtype="0" fill="hold" nodeType="withEffect">
                                  <p:stCondLst>
                                    <p:cond delay="0"/>
                                  </p:stCondLst>
                                  <p:childTnLst>
                                    <p:set>
                                      <p:cBhvr>
                                        <p:cTn id="245" dur="1" fill="hold">
                                          <p:stCondLst>
                                            <p:cond delay="0"/>
                                          </p:stCondLst>
                                        </p:cTn>
                                        <p:tgtEl>
                                          <p:spTgt spid="311"/>
                                        </p:tgtEl>
                                        <p:attrNameLst>
                                          <p:attrName>style.visibility</p:attrName>
                                        </p:attrNameLst>
                                      </p:cBhvr>
                                      <p:to>
                                        <p:strVal val="visible"/>
                                      </p:to>
                                    </p:set>
                                    <p:animEffect transition="in" filter="fade">
                                      <p:cBhvr>
                                        <p:cTn id="246" dur="5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5D33C-6929-0471-F27F-6686BBA2EFFC}"/>
              </a:ext>
            </a:extLst>
          </p:cNvPr>
          <p:cNvSpPr>
            <a:spLocks noGrp="1"/>
          </p:cNvSpPr>
          <p:nvPr>
            <p:ph type="title"/>
          </p:nvPr>
        </p:nvSpPr>
        <p:spPr/>
        <p:txBody>
          <a:bodyPr/>
          <a:lstStyle/>
          <a:p>
            <a:endParaRPr lang="pt-BR" dirty="0"/>
          </a:p>
        </p:txBody>
      </p:sp>
      <p:sp>
        <p:nvSpPr>
          <p:cNvPr id="3" name="Marcador de Posição de Conteúdo 2">
            <a:extLst>
              <a:ext uri="{FF2B5EF4-FFF2-40B4-BE49-F238E27FC236}">
                <a16:creationId xmlns:a16="http://schemas.microsoft.com/office/drawing/2014/main" id="{556B11DA-08CC-AA9C-422A-E0A91014641E}"/>
              </a:ext>
            </a:extLst>
          </p:cNvPr>
          <p:cNvSpPr>
            <a:spLocks noGrp="1"/>
          </p:cNvSpPr>
          <p:nvPr>
            <p:ph idx="1"/>
          </p:nvPr>
        </p:nvSpPr>
        <p:spPr/>
        <p:txBody>
          <a:bodyPr>
            <a:normAutofit fontScale="92500" lnSpcReduction="10000"/>
          </a:bodyPr>
          <a:lstStyle/>
          <a:p>
            <a:r>
              <a:rPr lang="pt-BR" b="1" dirty="0"/>
              <a:t>Exemplos e Problemas com Métodos Tradicionais</a:t>
            </a:r>
          </a:p>
          <a:p>
            <a:r>
              <a:rPr lang="pt-BR" dirty="0"/>
              <a:t>Agora, imagine duas situações, ilustradas na Figura 8.1:</a:t>
            </a:r>
          </a:p>
          <a:p>
            <a:pPr>
              <a:buFont typeface="+mj-lt"/>
              <a:buAutoNum type="arabicPeriod"/>
            </a:pPr>
            <a:r>
              <a:rPr lang="pt-BR" b="1" dirty="0"/>
              <a:t>Monitoramento de processos</a:t>
            </a:r>
            <a:r>
              <a:rPr lang="pt-BR" dirty="0"/>
              <a:t> (Figura 8.1a)</a:t>
            </a:r>
          </a:p>
          <a:p>
            <a:pPr marL="742950" lvl="1" indent="-285750">
              <a:buFont typeface="+mj-lt"/>
              <a:buAutoNum type="arabicPeriod"/>
            </a:pPr>
            <a:r>
              <a:rPr lang="pt-BR" dirty="0"/>
              <a:t>O gráfico mostra dois grupos distintos de operação.</a:t>
            </a:r>
          </a:p>
          <a:p>
            <a:pPr marL="742950" lvl="1" indent="-285750">
              <a:buFont typeface="+mj-lt"/>
              <a:buAutoNum type="arabicPeriod"/>
            </a:pPr>
            <a:r>
              <a:rPr lang="pt-BR" dirty="0"/>
              <a:t>Se usarmos um método adequado de agrupamento, podemos detectar anomalias, como um ponto vermelho que está fora dos padrões normais.</a:t>
            </a:r>
          </a:p>
          <a:p>
            <a:pPr marL="742950" lvl="1" indent="-285750">
              <a:buFont typeface="+mj-lt"/>
              <a:buAutoNum type="arabicPeriod"/>
            </a:pPr>
            <a:r>
              <a:rPr lang="pt-BR" dirty="0"/>
              <a:t>Porém, se usarmos uma técnica tradicional como </a:t>
            </a:r>
            <a:r>
              <a:rPr lang="pt-BR" b="1" dirty="0"/>
              <a:t>PCA (Análise de Componentes Principais)</a:t>
            </a:r>
            <a:r>
              <a:rPr lang="pt-BR" dirty="0"/>
              <a:t>, ela pode não detectar essa anomalia corretamente.</a:t>
            </a:r>
          </a:p>
          <a:p>
            <a:pPr>
              <a:buFont typeface="+mj-lt"/>
              <a:buAutoNum type="arabicPeriod"/>
            </a:pPr>
            <a:r>
              <a:rPr lang="pt-BR" b="1" dirty="0"/>
              <a:t>Modelagem de sensores virtuais (Soft Sensing)</a:t>
            </a:r>
            <a:r>
              <a:rPr lang="pt-BR" dirty="0"/>
              <a:t> (Figura 8.1b)</a:t>
            </a:r>
          </a:p>
          <a:p>
            <a:pPr marL="742950" lvl="1" indent="-285750">
              <a:buFont typeface="+mj-lt"/>
              <a:buAutoNum type="arabicPeriod"/>
            </a:pPr>
            <a:r>
              <a:rPr lang="pt-BR" dirty="0"/>
              <a:t>Aqui, cada cluster tem um </a:t>
            </a:r>
            <a:r>
              <a:rPr lang="pt-BR" b="1" dirty="0"/>
              <a:t>padrão diferente de correlação</a:t>
            </a:r>
            <a:r>
              <a:rPr lang="pt-BR" dirty="0"/>
              <a:t> entre as variáveis.</a:t>
            </a:r>
          </a:p>
          <a:p>
            <a:pPr marL="742950" lvl="1" indent="-285750">
              <a:buFont typeface="+mj-lt"/>
              <a:buAutoNum type="arabicPeriod"/>
            </a:pPr>
            <a:r>
              <a:rPr lang="pt-BR" dirty="0"/>
              <a:t>O ideal seria criar um modelo separado para cada cluster.</a:t>
            </a:r>
          </a:p>
          <a:p>
            <a:pPr marL="742950" lvl="1" indent="-285750">
              <a:buFont typeface="+mj-lt"/>
              <a:buAutoNum type="arabicPeriod"/>
            </a:pPr>
            <a:r>
              <a:rPr lang="pt-BR" dirty="0"/>
              <a:t>Se usarmos um modelo tradicional como </a:t>
            </a:r>
            <a:r>
              <a:rPr lang="pt-BR" b="1" dirty="0"/>
              <a:t>PLS (Mínimos Quadrados Parciais)</a:t>
            </a:r>
            <a:r>
              <a:rPr lang="pt-BR" dirty="0"/>
              <a:t> para todos os dados juntos, os resultados podem ser imprecisos.</a:t>
            </a:r>
          </a:p>
          <a:p>
            <a:endParaRPr lang="pt-BR" dirty="0"/>
          </a:p>
        </p:txBody>
      </p:sp>
    </p:spTree>
    <p:extLst>
      <p:ext uri="{BB962C8B-B14F-4D97-AF65-F5344CB8AC3E}">
        <p14:creationId xmlns:p14="http://schemas.microsoft.com/office/powerpoint/2010/main" val="4163651709"/>
      </p:ext>
    </p:extLst>
  </p:cSld>
  <p:clrMapOvr>
    <a:masterClrMapping/>
  </p:clrMapOvr>
  <mc:AlternateContent xmlns:mc="http://schemas.openxmlformats.org/markup-compatibility/2006" xmlns:p14="http://schemas.microsoft.com/office/powerpoint/2010/main">
    <mc:Choice Requires="p14">
      <p:transition spd="slow" p14:dur="2000" advTm="2340"/>
    </mc:Choice>
    <mc:Fallback xmlns="">
      <p:transition spd="slow" advTm="23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250CD28-9651-6D1C-4A84-FDE88B211BDC}"/>
              </a:ext>
            </a:extLst>
          </p:cNvPr>
          <p:cNvSpPr>
            <a:spLocks noGrp="1"/>
          </p:cNvSpPr>
          <p:nvPr>
            <p:ph type="title"/>
          </p:nvPr>
        </p:nvSpPr>
        <p:spPr/>
        <p:txBody>
          <a:bodyPr/>
          <a:lstStyle/>
          <a:p>
            <a:endParaRPr lang="pt-BR"/>
          </a:p>
        </p:txBody>
      </p:sp>
      <p:pic>
        <p:nvPicPr>
          <p:cNvPr id="7" name="Marcador de Posição de Conteúdo 6">
            <a:extLst>
              <a:ext uri="{FF2B5EF4-FFF2-40B4-BE49-F238E27FC236}">
                <a16:creationId xmlns:a16="http://schemas.microsoft.com/office/drawing/2014/main" id="{6F92991E-A268-7815-24C9-4797C5808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070" y="1846264"/>
            <a:ext cx="7394713" cy="3732902"/>
          </a:xfrm>
          <a:prstGeom prst="rect">
            <a:avLst/>
          </a:prstGeom>
          <a:ln>
            <a:noFill/>
          </a:ln>
          <a:effectLst>
            <a:softEdge rad="112500"/>
          </a:effectLst>
        </p:spPr>
      </p:pic>
    </p:spTree>
    <p:extLst>
      <p:ext uri="{BB962C8B-B14F-4D97-AF65-F5344CB8AC3E}">
        <p14:creationId xmlns:p14="http://schemas.microsoft.com/office/powerpoint/2010/main" val="3255555028"/>
      </p:ext>
    </p:extLst>
  </p:cSld>
  <p:clrMapOvr>
    <a:masterClrMapping/>
  </p:clrMapOvr>
  <mc:AlternateContent xmlns:mc="http://schemas.openxmlformats.org/markup-compatibility/2006" xmlns:p14="http://schemas.microsoft.com/office/powerpoint/2010/main">
    <mc:Choice Requires="p14">
      <p:transition spd="slow" p14:dur="2000" advTm="999"/>
    </mc:Choice>
    <mc:Fallback xmlns="">
      <p:transition spd="slow" advTm="9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44DF7-33C6-5D50-9C22-AF265103B38E}"/>
              </a:ext>
            </a:extLst>
          </p:cNvPr>
          <p:cNvSpPr>
            <a:spLocks noGrp="1"/>
          </p:cNvSpPr>
          <p:nvPr>
            <p:ph type="title"/>
          </p:nvPr>
        </p:nvSpPr>
        <p:spPr/>
        <p:txBody>
          <a:bodyPr/>
          <a:lstStyle/>
          <a:p>
            <a:endParaRPr lang="pt-BR"/>
          </a:p>
        </p:txBody>
      </p:sp>
      <p:sp>
        <p:nvSpPr>
          <p:cNvPr id="3" name="Marcador de Posição de Conteúdo 2">
            <a:extLst>
              <a:ext uri="{FF2B5EF4-FFF2-40B4-BE49-F238E27FC236}">
                <a16:creationId xmlns:a16="http://schemas.microsoft.com/office/drawing/2014/main" id="{6776E1F3-B29D-FE33-1BCD-AF2A0389A976}"/>
              </a:ext>
            </a:extLst>
          </p:cNvPr>
          <p:cNvSpPr>
            <a:spLocks noGrp="1"/>
          </p:cNvSpPr>
          <p:nvPr>
            <p:ph idx="1"/>
          </p:nvPr>
        </p:nvSpPr>
        <p:spPr/>
        <p:txBody>
          <a:bodyPr/>
          <a:lstStyle/>
          <a:p>
            <a:r>
              <a:rPr lang="pt-BR" dirty="0"/>
              <a:t>Após definir os </a:t>
            </a:r>
            <a:r>
              <a:rPr lang="pt-BR" b="1" dirty="0"/>
              <a:t>clusters</a:t>
            </a:r>
            <a:r>
              <a:rPr lang="pt-BR" dirty="0"/>
              <a:t> e treinar modelos específicos para cada um, a previsão para novos dados pode ser feita de duas formas:</a:t>
            </a:r>
          </a:p>
          <a:p>
            <a:pPr>
              <a:buFont typeface="+mj-lt"/>
              <a:buAutoNum type="arabicPeriod"/>
            </a:pPr>
            <a:r>
              <a:rPr lang="pt-BR" b="1" dirty="0"/>
              <a:t>Usando apenas o modelo do cluster mais adequado.</a:t>
            </a:r>
            <a:endParaRPr lang="pt-BR" dirty="0"/>
          </a:p>
          <a:p>
            <a:pPr>
              <a:buFont typeface="+mj-lt"/>
              <a:buAutoNum type="arabicPeriod"/>
            </a:pPr>
            <a:r>
              <a:rPr lang="pt-BR" b="1" dirty="0"/>
              <a:t>Combinando as previsões de todos os modelos.</a:t>
            </a:r>
            <a:endParaRPr lang="pt-BR" dirty="0"/>
          </a:p>
          <a:p>
            <a:r>
              <a:rPr lang="pt-BR" dirty="0"/>
              <a:t>A decisão pode seguir diferentes estratégias:</a:t>
            </a:r>
            <a:br>
              <a:rPr lang="pt-BR" dirty="0"/>
            </a:br>
            <a:r>
              <a:rPr lang="pt-BR" dirty="0"/>
              <a:t>✅ No </a:t>
            </a:r>
            <a:r>
              <a:rPr lang="pt-BR" b="1" dirty="0"/>
              <a:t>monitoramento de processos</a:t>
            </a:r>
            <a:r>
              <a:rPr lang="pt-BR" dirty="0"/>
              <a:t>, pode-se considerar um dado como normal se pelo menos um modelo indicar normalidade ou combinar métricas de anomalia para uma decisão mais precisa.</a:t>
            </a:r>
            <a:br>
              <a:rPr lang="pt-BR" dirty="0"/>
            </a:br>
            <a:r>
              <a:rPr lang="pt-BR" dirty="0"/>
              <a:t>✅ No </a:t>
            </a:r>
            <a:r>
              <a:rPr lang="pt-BR" b="1" dirty="0"/>
              <a:t>soft sensing</a:t>
            </a:r>
            <a:r>
              <a:rPr lang="pt-BR" dirty="0"/>
              <a:t>, as previsões dos modelos podem ser ponderadas e combinadas para um resultado final mais preciso.</a:t>
            </a:r>
          </a:p>
          <a:p>
            <a:endParaRPr lang="pt-BR" dirty="0"/>
          </a:p>
        </p:txBody>
      </p:sp>
    </p:spTree>
    <p:extLst>
      <p:ext uri="{BB962C8B-B14F-4D97-AF65-F5344CB8AC3E}">
        <p14:creationId xmlns:p14="http://schemas.microsoft.com/office/powerpoint/2010/main" val="286124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A45EC-044D-B6A4-0959-9530B8F2739A}"/>
              </a:ext>
            </a:extLst>
          </p:cNvPr>
          <p:cNvSpPr>
            <a:spLocks noGrp="1"/>
          </p:cNvSpPr>
          <p:nvPr>
            <p:ph type="title"/>
          </p:nvPr>
        </p:nvSpPr>
        <p:spPr/>
        <p:txBody>
          <a:bodyPr/>
          <a:lstStyle/>
          <a:p>
            <a:endParaRPr lang="pt-BR"/>
          </a:p>
        </p:txBody>
      </p:sp>
      <p:pic>
        <p:nvPicPr>
          <p:cNvPr id="7" name="Marcador de Posição de Conteúdo 6">
            <a:extLst>
              <a:ext uri="{FF2B5EF4-FFF2-40B4-BE49-F238E27FC236}">
                <a16:creationId xmlns:a16="http://schemas.microsoft.com/office/drawing/2014/main" id="{7B8BD043-4C13-9B48-BAE3-417AAB409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443" y="2045046"/>
            <a:ext cx="6466267" cy="3706398"/>
          </a:xfrm>
        </p:spPr>
      </p:pic>
      <p:sp>
        <p:nvSpPr>
          <p:cNvPr id="8" name="CaixaDeTexto 7">
            <a:extLst>
              <a:ext uri="{FF2B5EF4-FFF2-40B4-BE49-F238E27FC236}">
                <a16:creationId xmlns:a16="http://schemas.microsoft.com/office/drawing/2014/main" id="{3DCFA921-5030-6759-2D68-969EB347D739}"/>
              </a:ext>
            </a:extLst>
          </p:cNvPr>
          <p:cNvSpPr txBox="1"/>
          <p:nvPr/>
        </p:nvSpPr>
        <p:spPr>
          <a:xfrm>
            <a:off x="884597" y="3097697"/>
            <a:ext cx="1475084" cy="923330"/>
          </a:xfrm>
          <a:prstGeom prst="rect">
            <a:avLst/>
          </a:prstGeom>
          <a:noFill/>
        </p:spPr>
        <p:txBody>
          <a:bodyPr wrap="none" rtlCol="0">
            <a:spAutoFit/>
          </a:bodyPr>
          <a:lstStyle/>
          <a:p>
            <a:pPr algn="ctr"/>
            <a:r>
              <a:rPr lang="pt-BR" dirty="0"/>
              <a:t>X</a:t>
            </a:r>
          </a:p>
          <a:p>
            <a:pPr algn="ctr"/>
            <a:endParaRPr lang="pt-BR" dirty="0"/>
          </a:p>
          <a:p>
            <a:pPr algn="ctr"/>
            <a:r>
              <a:rPr lang="pt-BR" b="1" dirty="0"/>
              <a:t>Novo dado</a:t>
            </a:r>
          </a:p>
        </p:txBody>
      </p:sp>
      <p:cxnSp>
        <p:nvCxnSpPr>
          <p:cNvPr id="10" name="Conexão reta unidirecional 9">
            <a:extLst>
              <a:ext uri="{FF2B5EF4-FFF2-40B4-BE49-F238E27FC236}">
                <a16:creationId xmlns:a16="http://schemas.microsoft.com/office/drawing/2014/main" id="{9678E64F-D8A2-63DD-F33C-379A943AD833}"/>
              </a:ext>
            </a:extLst>
          </p:cNvPr>
          <p:cNvCxnSpPr>
            <a:cxnSpLocks/>
          </p:cNvCxnSpPr>
          <p:nvPr/>
        </p:nvCxnSpPr>
        <p:spPr>
          <a:xfrm>
            <a:off x="2068133" y="3429000"/>
            <a:ext cx="4513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201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D75AC-F574-E4E4-E3BE-F729EED19E48}"/>
              </a:ext>
            </a:extLst>
          </p:cNvPr>
          <p:cNvSpPr>
            <a:spLocks noGrp="1"/>
          </p:cNvSpPr>
          <p:nvPr>
            <p:ph type="title"/>
          </p:nvPr>
        </p:nvSpPr>
        <p:spPr/>
        <p:txBody>
          <a:bodyPr>
            <a:normAutofit/>
          </a:bodyPr>
          <a:lstStyle/>
          <a:p>
            <a:r>
              <a:rPr lang="pt-BR" b="1" dirty="0"/>
              <a:t>Categorias de Algoritmos de Clusterização</a:t>
            </a:r>
            <a:endParaRPr lang="pt-BR" dirty="0"/>
          </a:p>
        </p:txBody>
      </p:sp>
      <p:sp>
        <p:nvSpPr>
          <p:cNvPr id="3" name="Marcador de Posição de Conteúdo 2">
            <a:extLst>
              <a:ext uri="{FF2B5EF4-FFF2-40B4-BE49-F238E27FC236}">
                <a16:creationId xmlns:a16="http://schemas.microsoft.com/office/drawing/2014/main" id="{5885E6A6-D714-F4D4-E84B-C0B545673EC7}"/>
              </a:ext>
            </a:extLst>
          </p:cNvPr>
          <p:cNvSpPr>
            <a:spLocks noGrp="1"/>
          </p:cNvSpPr>
          <p:nvPr>
            <p:ph idx="1"/>
          </p:nvPr>
        </p:nvSpPr>
        <p:spPr/>
        <p:txBody>
          <a:bodyPr>
            <a:normAutofit fontScale="70000" lnSpcReduction="20000"/>
          </a:bodyPr>
          <a:lstStyle/>
          <a:p>
            <a:r>
              <a:rPr lang="pt-BR" dirty="0"/>
              <a:t>1️⃣ </a:t>
            </a:r>
            <a:r>
              <a:rPr lang="pt-BR" b="1" dirty="0"/>
              <a:t>Baseados em Centróides</a:t>
            </a:r>
            <a:r>
              <a:rPr lang="pt-BR" dirty="0"/>
              <a:t> 🏹</a:t>
            </a:r>
          </a:p>
          <a:p>
            <a:pPr>
              <a:buFont typeface="Arial" panose="020B0604020202020204" pitchFamily="34" charset="0"/>
              <a:buChar char="•"/>
            </a:pPr>
            <a:r>
              <a:rPr lang="pt-BR" dirty="0"/>
              <a:t>Medem a similaridade pela distância entre os pontos de dados e o </a:t>
            </a:r>
            <a:r>
              <a:rPr lang="pt-BR" b="1" dirty="0"/>
              <a:t>centróide</a:t>
            </a:r>
            <a:r>
              <a:rPr lang="pt-BR" dirty="0"/>
              <a:t> do cluster.</a:t>
            </a:r>
          </a:p>
          <a:p>
            <a:pPr>
              <a:buFont typeface="Arial" panose="020B0604020202020204" pitchFamily="34" charset="0"/>
              <a:buChar char="•"/>
            </a:pPr>
            <a:r>
              <a:rPr lang="pt-BR" b="1" dirty="0"/>
              <a:t>Exemplos:</a:t>
            </a:r>
            <a:r>
              <a:rPr lang="pt-BR" dirty="0"/>
              <a:t> </a:t>
            </a:r>
            <a:r>
              <a:rPr lang="pt-BR" b="1" dirty="0"/>
              <a:t>K-Means</a:t>
            </a:r>
            <a:r>
              <a:rPr lang="pt-BR" dirty="0"/>
              <a:t>, Fuzzy C-Means.</a:t>
            </a:r>
          </a:p>
          <a:p>
            <a:r>
              <a:rPr lang="pt-BR" dirty="0"/>
              <a:t>2️⃣ </a:t>
            </a:r>
            <a:r>
              <a:rPr lang="pt-BR" b="1" dirty="0"/>
              <a:t>Baseados em Densidade</a:t>
            </a:r>
            <a:r>
              <a:rPr lang="pt-BR" dirty="0"/>
              <a:t> 🔍</a:t>
            </a:r>
          </a:p>
          <a:p>
            <a:pPr>
              <a:buFont typeface="Arial" panose="020B0604020202020204" pitchFamily="34" charset="0"/>
              <a:buChar char="•"/>
            </a:pPr>
            <a:r>
              <a:rPr lang="pt-BR" dirty="0"/>
              <a:t>Identificam </a:t>
            </a:r>
            <a:r>
              <a:rPr lang="pt-BR" b="1" dirty="0"/>
              <a:t>regiões de alta densidade</a:t>
            </a:r>
            <a:r>
              <a:rPr lang="pt-BR" dirty="0"/>
              <a:t> no espaço de variáveis e agrupam os pontos com base nisso.</a:t>
            </a:r>
          </a:p>
          <a:p>
            <a:pPr>
              <a:buFont typeface="Arial" panose="020B0604020202020204" pitchFamily="34" charset="0"/>
              <a:buChar char="•"/>
            </a:pPr>
            <a:r>
              <a:rPr lang="pt-BR" b="1" dirty="0"/>
              <a:t>Exemplos:</a:t>
            </a:r>
            <a:r>
              <a:rPr lang="pt-BR" dirty="0"/>
              <a:t> </a:t>
            </a:r>
            <a:r>
              <a:rPr lang="pt-BR" b="1" dirty="0"/>
              <a:t>DBSCAN</a:t>
            </a:r>
            <a:r>
              <a:rPr lang="pt-BR" dirty="0"/>
              <a:t>, OPTICS.</a:t>
            </a:r>
          </a:p>
          <a:p>
            <a:r>
              <a:rPr lang="pt-BR" dirty="0"/>
              <a:t>3️⃣ </a:t>
            </a:r>
            <a:r>
              <a:rPr lang="pt-BR" b="1" dirty="0"/>
              <a:t>Baseados em Distribuição</a:t>
            </a:r>
            <a:r>
              <a:rPr lang="pt-BR" dirty="0"/>
              <a:t> 📊</a:t>
            </a:r>
          </a:p>
          <a:p>
            <a:pPr>
              <a:buFont typeface="Arial" panose="020B0604020202020204" pitchFamily="34" charset="0"/>
              <a:buChar char="•"/>
            </a:pPr>
            <a:r>
              <a:rPr lang="pt-BR" dirty="0"/>
              <a:t>Avaliam a similaridade calculando a </a:t>
            </a:r>
            <a:r>
              <a:rPr lang="pt-BR" b="1" dirty="0"/>
              <a:t>probabilidade</a:t>
            </a:r>
            <a:r>
              <a:rPr lang="pt-BR" dirty="0"/>
              <a:t> de os pontos pertencerem à mesma distribuição estatística.</a:t>
            </a:r>
          </a:p>
          <a:p>
            <a:pPr>
              <a:buFont typeface="Arial" panose="020B0604020202020204" pitchFamily="34" charset="0"/>
              <a:buChar char="•"/>
            </a:pPr>
            <a:r>
              <a:rPr lang="pt-BR" b="1" dirty="0"/>
              <a:t>Exemplo:</a:t>
            </a:r>
            <a:r>
              <a:rPr lang="pt-BR" dirty="0"/>
              <a:t> Gaussian Mixture Models (</a:t>
            </a:r>
            <a:r>
              <a:rPr lang="pt-BR" b="1" dirty="0"/>
              <a:t>GMM</a:t>
            </a:r>
            <a:r>
              <a:rPr lang="pt-BR" dirty="0"/>
              <a:t>).</a:t>
            </a:r>
          </a:p>
          <a:p>
            <a:r>
              <a:rPr lang="pt-BR" dirty="0"/>
              <a:t>4️⃣ </a:t>
            </a:r>
            <a:r>
              <a:rPr lang="pt-BR" b="1" dirty="0"/>
              <a:t>Baseados em Conectividade</a:t>
            </a:r>
            <a:r>
              <a:rPr lang="pt-BR" dirty="0"/>
              <a:t> 🔗</a:t>
            </a:r>
          </a:p>
          <a:p>
            <a:pPr>
              <a:buFont typeface="Arial" panose="020B0604020202020204" pitchFamily="34" charset="0"/>
              <a:buChar char="•"/>
            </a:pPr>
            <a:r>
              <a:rPr lang="pt-BR" dirty="0"/>
              <a:t>Medem a similaridade pela </a:t>
            </a:r>
            <a:r>
              <a:rPr lang="pt-BR" b="1" dirty="0"/>
              <a:t>proximidade direta</a:t>
            </a:r>
            <a:r>
              <a:rPr lang="pt-BR" dirty="0"/>
              <a:t> entre os pontos de dados, sem um centróide fixo.</a:t>
            </a:r>
          </a:p>
          <a:p>
            <a:pPr>
              <a:buFont typeface="Arial" panose="020B0604020202020204" pitchFamily="34" charset="0"/>
              <a:buChar char="•"/>
            </a:pPr>
            <a:r>
              <a:rPr lang="pt-BR" b="1" dirty="0"/>
              <a:t>Exemplo:</a:t>
            </a:r>
            <a:r>
              <a:rPr lang="pt-BR" dirty="0"/>
              <a:t> Hierarchical Clustering.</a:t>
            </a:r>
          </a:p>
          <a:p>
            <a:endParaRPr lang="pt-BR" dirty="0"/>
          </a:p>
        </p:txBody>
      </p:sp>
    </p:spTree>
    <p:extLst>
      <p:ext uri="{BB962C8B-B14F-4D97-AF65-F5344CB8AC3E}">
        <p14:creationId xmlns:p14="http://schemas.microsoft.com/office/powerpoint/2010/main" val="1166377001"/>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1840</TotalTime>
  <Words>2913</Words>
  <Application>Microsoft Office PowerPoint</Application>
  <PresentationFormat>Ecrã Panorâmico</PresentationFormat>
  <Paragraphs>205</Paragraphs>
  <Slides>36</Slides>
  <Notes>0</Notes>
  <HiddenSlides>0</HiddenSlides>
  <MMClips>0</MMClips>
  <ScaleCrop>false</ScaleCrop>
  <HeadingPairs>
    <vt:vector size="8" baseType="variant">
      <vt:variant>
        <vt:lpstr>Tipos de letra usados</vt:lpstr>
      </vt:variant>
      <vt:variant>
        <vt:i4>7</vt:i4>
      </vt:variant>
      <vt:variant>
        <vt:lpstr>Tema</vt:lpstr>
      </vt:variant>
      <vt:variant>
        <vt:i4>1</vt:i4>
      </vt:variant>
      <vt:variant>
        <vt:lpstr>Servidores OLE incorporados</vt:lpstr>
      </vt:variant>
      <vt:variant>
        <vt:i4>1</vt:i4>
      </vt:variant>
      <vt:variant>
        <vt:lpstr>Títulos dos diapositivos</vt:lpstr>
      </vt:variant>
      <vt:variant>
        <vt:i4>36</vt:i4>
      </vt:variant>
    </vt:vector>
  </HeadingPairs>
  <TitlesOfParts>
    <vt:vector size="45" baseType="lpstr">
      <vt:lpstr>Aptos</vt:lpstr>
      <vt:lpstr>Arial</vt:lpstr>
      <vt:lpstr>Arial-ItalicMT</vt:lpstr>
      <vt:lpstr>ArialMT</vt:lpstr>
      <vt:lpstr>Calibri</vt:lpstr>
      <vt:lpstr>Calibri Light</vt:lpstr>
      <vt:lpstr>CambriaMath</vt:lpstr>
      <vt:lpstr>Retrospetiva</vt:lpstr>
      <vt:lpstr>Equation</vt:lpstr>
      <vt:lpstr>Clustering em Machine Learning: Entendendo Agrupamento e Análise de Dados</vt:lpstr>
      <vt:lpstr>8.2 – Introdução a Clusterização de dados</vt:lpstr>
      <vt:lpstr>Clusterização</vt:lpstr>
      <vt:lpstr>Exemplo prático</vt:lpstr>
      <vt:lpstr>Apresentação do PowerPoint</vt:lpstr>
      <vt:lpstr>Apresentação do PowerPoint</vt:lpstr>
      <vt:lpstr>Apresentação do PowerPoint</vt:lpstr>
      <vt:lpstr>Apresentação do PowerPoint</vt:lpstr>
      <vt:lpstr>Categorias de Algoritmos de Clusterização</vt:lpstr>
      <vt:lpstr>Apresentação do PowerPoint</vt:lpstr>
      <vt:lpstr>Contexto: Processo de Fabricação de Semicondutores</vt:lpstr>
      <vt:lpstr>Aplicação - Análise de Componentes Principais</vt:lpstr>
      <vt:lpstr>8.2 - K-MEANS</vt:lpstr>
      <vt:lpstr>K-MEANS</vt:lpstr>
      <vt:lpstr>K-MEANS</vt:lpstr>
      <vt:lpstr>K-means apresenta boa performance na separação dos clusters. A escolha inicial dos centróides influencia fortemente os resultados. O parâmetro n_init (padrão = 10) repete o agrupamento várias vezes com diferentes centróides iniciais e seleciona o melhor (menor SSE). O método k-means++ melhora a escolha inicial dos centróides, acelerando a convergência e melhorando a qualidade do agrupamento.</vt:lpstr>
      <vt:lpstr>Método do cotovelo (M.C)</vt:lpstr>
      <vt:lpstr>Resultado visual para M.C</vt:lpstr>
      <vt:lpstr>Análise de silhueta</vt:lpstr>
      <vt:lpstr>Apresentação do PowerPoint</vt:lpstr>
      <vt:lpstr>Gráfico: Análise de silhueta</vt:lpstr>
      <vt:lpstr>Apresentação do PowerPoint</vt:lpstr>
      <vt:lpstr>DBSCAN</vt:lpstr>
      <vt:lpstr>DBSCAN</vt:lpstr>
      <vt:lpstr>Prós x contras DBSCAN</vt:lpstr>
      <vt:lpstr>GMM</vt:lpstr>
      <vt:lpstr>Gaussian  Mixture Model (GMM)</vt:lpstr>
      <vt:lpstr>Explicação qualititiva GMM</vt:lpstr>
      <vt:lpstr>Fundamento Matemático</vt:lpstr>
      <vt:lpstr>Apresentação do PowerPoint</vt:lpstr>
      <vt:lpstr>Apresentação do PowerPoint</vt:lpstr>
      <vt:lpstr>Iterações para atualização de componentes</vt:lpstr>
      <vt:lpstr>Determinando número de clusters</vt:lpstr>
      <vt:lpstr>Outro método</vt:lpstr>
      <vt:lpstr>Exemplo GMM</vt:lpstr>
      <vt:lpstr>GMM X K-MEANS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Leomário Guedes</dc:creator>
  <cp:lastModifiedBy>Leomário Guedes</cp:lastModifiedBy>
  <cp:revision>103</cp:revision>
  <dcterms:created xsi:type="dcterms:W3CDTF">2025-03-12T17:02:56Z</dcterms:created>
  <dcterms:modified xsi:type="dcterms:W3CDTF">2025-06-03T20:07:48Z</dcterms:modified>
</cp:coreProperties>
</file>