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6" r:id="rId5"/>
    <p:sldId id="259" r:id="rId6"/>
    <p:sldId id="277" r:id="rId7"/>
    <p:sldId id="260" r:id="rId8"/>
    <p:sldId id="261" r:id="rId9"/>
    <p:sldId id="262" r:id="rId10"/>
    <p:sldId id="278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59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5AF18-9CB4-32F1-6B39-5C108BBD9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D12841-7444-E4A7-B81A-629B36C59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B177B8-DADD-EADB-CDF0-07A1239483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A5CB5-60C5-9CB6-B9E5-D42234E7F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6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EEB02-DFFB-2B3A-E8AF-5D26DEF46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5CA5A0-3333-5F30-CCEA-1B7316B760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44D498-9EB8-59DF-ECD1-63DCD4407B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9953-1B8C-F155-2793-3B6CBB6BA8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30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3600" dirty="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endParaRPr lang="en-US" sz="3600" dirty="0"/>
          </a:p>
        </p:txBody>
      </p:sp>
      <p:sp>
        <p:nvSpPr>
          <p:cNvPr id="3" name="Text 0"/>
          <p:cNvSpPr/>
          <p:nvPr/>
        </p:nvSpPr>
        <p:spPr>
          <a:xfrm>
            <a:off x="457200" y="18288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2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2400" dirty="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800" dirty="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</a:rPr>
              <a:t>Aprendizado de Máquina para Engenharia de Sistemas de Processos: Pré-processamento de Dados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BF1517-A510-CE35-252D-A0D452A91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51" y="614484"/>
            <a:ext cx="6744073" cy="4133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770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Métodos Wrapper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Utilizam o modelo para quantificar o poder preditivo de subconjuntos de entrada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Técnicas comuns: Eliminação Recursiva de Características (RFE), Seleção Sequencial de Características (SFS)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Superam métodos de filtro, mas são computacionalmente intensivos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Consideram interações de entrada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CCE50-23BE-0022-4B43-CADA84B0D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29" y="3035105"/>
            <a:ext cx="6464248" cy="1846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Métodos Embutidos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 seleção de variáveis é parte do processo de ajuste do modelo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Exemplos: Regressão Lasso, Árvores de Decisão, Florestas Aleatórias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Computacionalmente menos caros que métodos wrapper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Funcionam melhor quando as amostras superam em muito as entradas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Tratamento de Outliers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Outliers: observações anormais inconsistentes com a maioria dos dados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Impactam negativamente a precisão do modelo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Métodos dependem da distribuição dos dados, dimensionalidade e nível de contaminação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Categorias: Métodos Univariados, Métodos Multivariados, Métodos de Mineração de Dados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Detecção Univariada de Outliers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Regra 3-sigma: Marca amostras além do intervalo \(\mu \pm 3\sigma\)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Identificador de Hampel: Usa mediana e MAD para detecção robusta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Fórmula: \(mediana(x) \pm 3\sigma_{MAD}\)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\(\sigma_{MAD} = 1.4826 * mediana(|x - mediana(x)|)\)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Mais eficaz para dados com contaminação severa de outliers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Detecção Multivariada de Outliers: Distância de Mahalanobis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Considera a forma da distribuição de dados multivariados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Fórmula: \(MD(x_n) = \sqrt{(x_n - \bar{x})^T \Sigma^{-1} (x_n - \bar{x})}\)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\(\bar{x}\) e \(\Sigma\) são média e covariâncias das observações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Converte problema multivariado em univariado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Assume distribuição de dados Gaussiana ou unimodal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Detecção Robusta Multivariada de Outliers: Estimador MCD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Estimador de Determinante de Covariância Mínima (MCD)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Encontra subconjunto de dados com menor determinante da matriz de covariância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Fornece estimativas robustas de localização e dispersão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Eficaz contra efeitos de mascaramento e inundação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Implementado como algoritmo FAST-MCD no Sklearn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Detecção de Outliers Baseada em PCA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Distingue entre diferentes tipos de outliers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Útil quando alguns outliers devem ser retidos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Baseado na covariância amostral dos dados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Pode usar covariância baseada em MCD para análise robusta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Métodos de Mineração de Dados para Detecção de Outliers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Para distribuições de dados complexas e não-Gaussianas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Métodos baseados em densidade (ex: KDE)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Métodos baseados em agrupamento (ex: GMM, K-means)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Métodos baseados em vizinhança (ex: KNN, LOF)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Requerem seleção cuidadosa de parâmetros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Detecção de Outliers em Séries Temporais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Modelar conjunto de dados usando técnicas de séries temporais (ex: ARIMA, ARX)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Calcular resíduos entre previsão do modelo e dados fornecidos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Aplicar métodos tradicionais de detecção de outliers nos resíduos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Resíduos grandes indicam potenciais outliers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Introdução ao Pré-processamento de Dados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Etapa essencial no aprendizado de máquina para engenharia de sistemas de processos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Aborda questões como ruído de medição, características irrelevantes, outliers e dados ausentes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Melhora a precisão e confiabilidade do modelo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Fluxo de trabalho típico: remoção de ruído, seleção de variáveis, remoção de outliers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Técnicas Robustas Resistentes a Outliers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Usam dados contaminados com outliers diretamente para ajuste do modelo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Diminuem o efeito dos outliers durante a estimação de parâmetros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Exemplos: Algoritmo RANSAC, PLS Iterativamente Reponderado (IRPLS)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Empregam algoritmos iterativos com ponderação de amostras baseada em resíduos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Tratamento de Dados Ausentes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Ocorre quando valores estão ausentes em uma ou mais observações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Abordagem simples: descartar amostras com dados ausentes se forem poucas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Alternativa: técnicas de imputação para preencher valores ausentes</a:t>
            </a: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Técnicas Simples de Imputação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Imputação pela média: Substituir valores ausentes pela média da variável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Imputação hot-deck: Substituir por valores de amostras 'similares'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Imputação KNN: Usar combinação ponderada dos k vizinhos mais próximos</a:t>
            </a:r>
            <a:endParaRPr 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Técnicas Avançadas de Imputação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Imputação por regressão: Usar variáveis correlacionadas como preditores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Imputação baseada em verossimilhança: Usar algoritmo EM em estrutura probabilística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Melhor abordagem depende do problema específico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Recomendado: Tentar múltiplos métodos e selecionar o de melhor desempenho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Remoção de Ruído do Sinal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Medições de processos frequentemente contaminadas com ruído de alta frequência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 ruído pode levar a erros na estimação de parâmetros do modelo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Pode causar características desfavoráveis em variáveis previstas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Métodos comuns de remoção de ruído: médias móveis e filtragem de Savitzky-Golay (SG)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7ABE-E011-90C9-9061-A3AFA7322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67F190C-3E31-C705-E34C-4DC9A895156C}"/>
              </a:ext>
            </a:extLst>
          </p:cNvPr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Remoção de Ruído do Sinal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230CF-0337-B06E-4507-B8269EE9F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356" y="1064627"/>
            <a:ext cx="5400040" cy="3759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897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Filtro de Média Móvel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Suaviza o valor de uma variável pela combinação ponderada de medições anteriores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Média Móvel Simples (SMA): variante mais comum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 err="1">
                <a:solidFill>
                  <a:srgbClr val="000000"/>
                </a:solidFill>
              </a:rPr>
              <a:t>Fórmula</a:t>
            </a:r>
            <a:r>
              <a:rPr lang="en-US" sz="1800" dirty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buSzPct val="100000"/>
              <a:buChar char="•"/>
            </a:pPr>
            <a:endParaRPr lang="en-US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W é o tamanho da janela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W maior alcança mais suavização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EA661-822E-F971-08AB-18A82DF7F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316" y="1964201"/>
            <a:ext cx="3208020" cy="7086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9CB8D-391F-238B-3D15-68250AAA0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5BEFCF3-C4B4-2ABE-D8A3-78E260F6BC2C}"/>
              </a:ext>
            </a:extLst>
          </p:cNvPr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Filtro de Média Móvel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3A177-A5B0-FEDD-EEE8-E5C5439BA083}"/>
              </a:ext>
            </a:extLst>
          </p:cNvPr>
          <p:cNvSpPr txBox="1"/>
          <p:nvPr/>
        </p:nvSpPr>
        <p:spPr>
          <a:xfrm>
            <a:off x="457199" y="1088720"/>
            <a:ext cx="8292905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Aft>
                <a:spcPts val="800"/>
              </a:spcAft>
            </a:pPr>
            <a:r>
              <a:rPr lang="en-US" sz="1800" kern="100" dirty="0">
                <a:solidFill>
                  <a:srgbClr val="47D45A"/>
                </a:solidFill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# read noisy flow data </a:t>
            </a:r>
            <a:endParaRPr lang="pt-BR" sz="18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</a:pPr>
            <a:r>
              <a:rPr lang="en-US" sz="1800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Import numpy as np noisy_signal = np.loadtxt('noisy_flow_signal.csv', delimiter=',') </a:t>
            </a:r>
            <a:endParaRPr lang="pt-BR" sz="18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</a:pPr>
            <a:r>
              <a:rPr lang="en-US" sz="1800" kern="100" dirty="0">
                <a:solidFill>
                  <a:srgbClr val="47D45A"/>
                </a:solidFill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# denoise using SMA filter </a:t>
            </a:r>
            <a:endParaRPr lang="pt-BR" sz="18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</a:pPr>
            <a:r>
              <a:rPr lang="en-US" sz="1800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import pandas as pd </a:t>
            </a:r>
          </a:p>
          <a:p>
            <a:pPr marL="0" marR="0">
              <a:spcAft>
                <a:spcPts val="800"/>
              </a:spcAft>
            </a:pPr>
            <a:r>
              <a:rPr lang="en-US" sz="1800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windowSize = 15 </a:t>
            </a:r>
            <a:endParaRPr lang="pt-BR" sz="18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</a:pPr>
            <a:r>
              <a:rPr lang="en-US" sz="1800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smoothed_signal_MA = pd.DataFrame(noisy_signal).rolling(windowSize).mean().values </a:t>
            </a:r>
          </a:p>
          <a:p>
            <a:pPr marL="0" marR="0">
              <a:spcAft>
                <a:spcPts val="800"/>
              </a:spcAft>
            </a:pPr>
            <a:r>
              <a:rPr lang="en-US" sz="1800" kern="100" dirty="0">
                <a:solidFill>
                  <a:srgbClr val="47D45A"/>
                </a:solidFill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# taking mean on a rolling window and converting back to numpy array</a:t>
            </a:r>
            <a:endParaRPr lang="pt-BR" sz="18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63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Filtro Savitzky-Golay (SG)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Aproxima valores em uma janela com um polinômio de tempo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Fórmula: </a:t>
            </a:r>
          </a:p>
          <a:p>
            <a:pPr marL="342900" indent="-342900">
              <a:buSzPct val="100000"/>
              <a:buChar char="•"/>
            </a:pPr>
            <a:endParaRPr lang="en-US" dirty="0"/>
          </a:p>
          <a:p>
            <a:pPr marL="342900" indent="-342900">
              <a:buSzPct val="100000"/>
              <a:buChar char="•"/>
            </a:pPr>
            <a:endParaRPr lang="en-US" sz="1800" dirty="0">
              <a:solidFill>
                <a:srgbClr val="000000"/>
              </a:solidFill>
            </a:endParaRPr>
          </a:p>
          <a:p>
            <a:pPr marL="342900" indent="-342900">
              <a:buSzPct val="100000"/>
              <a:buChar char="•"/>
            </a:pPr>
            <a:r>
              <a:rPr lang="en-US" sz="1800" dirty="0" err="1">
                <a:solidFill>
                  <a:srgbClr val="000000"/>
                </a:solidFill>
              </a:rPr>
              <a:t>são</a:t>
            </a:r>
            <a:r>
              <a:rPr lang="en-US" sz="1800" dirty="0">
                <a:solidFill>
                  <a:srgbClr val="000000"/>
                </a:solidFill>
              </a:rPr>
              <a:t> coeficientes polinomiais estimados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Preserva características importantes dos sinais brutos melhor que filtros de média móvel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Menos atraso/deslocamento de tempo durante mudanças bruscas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77778-CE83-65FA-1571-B7843DC42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214" y="1342292"/>
            <a:ext cx="2842260" cy="784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2653E1-6E77-9B45-FFDD-0B4B1AD6E95E}"/>
              </a:ext>
            </a:extLst>
          </p:cNvPr>
          <p:cNvSpPr txBox="1"/>
          <p:nvPr/>
        </p:nvSpPr>
        <p:spPr>
          <a:xfrm>
            <a:off x="548642" y="3611880"/>
            <a:ext cx="8243666" cy="1234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47D45A"/>
                </a:solidFill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# import savgol_filter from scipy </a:t>
            </a:r>
            <a:endParaRPr lang="pt-BR" sz="18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from scipy.signal import savgol_filter </a:t>
            </a:r>
            <a:endParaRPr lang="pt-BR" sz="18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110004020202020204"/>
                <a:ea typeface="Aptos" panose="02110004020202020204"/>
                <a:cs typeface="Times New Roman" panose="02020603050405020304" pitchFamily="18" charset="0"/>
              </a:rPr>
              <a:t>smoothed_signal_SG = savgol_filter(noisy_signal, window_length = 15, polyorder = 2)</a:t>
            </a:r>
            <a:endParaRPr lang="pt-BR" sz="1800" kern="100" dirty="0">
              <a:effectLst/>
              <a:latin typeface="Aptos" panose="02110004020202020204"/>
              <a:ea typeface="Aptos" panose="021100040202020202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Seleção de Variáveis / Seleção de Características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Seleciona o subconjunto mais relevante de entradas/características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Reduz o tempo de treinamento do modelo e o risco de overfitting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Melhora a interpretação do modelo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Três categorias principais: Métodos de Filtro, Métodos Wrapper, Métodos Embutidos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5C378-DABA-7345-044B-FA7C91DC4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0" y="2958246"/>
            <a:ext cx="7800940" cy="167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Métodos de Filtro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Usam medidas estatísticas para quantificar a relevância da entrada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Medidas comuns: coeficientes de correlação, informação mútua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Rápidos de executar, favorecidos para grandes conjuntos de entrada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Podem perder interações de entrada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Frequentemente usados como primeiro passo para remover variáveis de classificação muito baixa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27E05-0E79-A1A7-1E68-6D2D2C25B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50" y="3234056"/>
            <a:ext cx="6794786" cy="676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1051</Words>
  <Application>Microsoft Office PowerPoint</Application>
  <PresentationFormat>On-screen Show (16:9)</PresentationFormat>
  <Paragraphs>139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Aptos</vt:lpstr>
      <vt:lpstr>Arial</vt:lpstr>
      <vt:lpstr>Office Theme</vt:lpstr>
      <vt:lpstr>Aprendizado de Máquina para Engenharia de Sistemas de Processos: Pré-processamento de Dados</vt:lpstr>
      <vt:lpstr>Introdução ao Pré-processamento de Dados</vt:lpstr>
      <vt:lpstr>Remoção de Ruído do Sinal</vt:lpstr>
      <vt:lpstr>Remoção de Ruído do Sinal</vt:lpstr>
      <vt:lpstr>Filtro de Média Móvel</vt:lpstr>
      <vt:lpstr>Filtro de Média Móvel</vt:lpstr>
      <vt:lpstr>Filtro Savitzky-Golay (SG)</vt:lpstr>
      <vt:lpstr>Seleção de Variáveis / Seleção de Características</vt:lpstr>
      <vt:lpstr>Métodos de Filtro</vt:lpstr>
      <vt:lpstr>PowerPoint Presentation</vt:lpstr>
      <vt:lpstr>Métodos Wrapper</vt:lpstr>
      <vt:lpstr>Métodos Embutidos</vt:lpstr>
      <vt:lpstr>Tratamento de Outliers</vt:lpstr>
      <vt:lpstr>Detecção Univariada de Outliers</vt:lpstr>
      <vt:lpstr>Detecção Multivariada de Outliers: Distância de Mahalanobis</vt:lpstr>
      <vt:lpstr>Detecção Robusta Multivariada de Outliers: Estimador MCD</vt:lpstr>
      <vt:lpstr>Detecção de Outliers Baseada em PCA</vt:lpstr>
      <vt:lpstr>Métodos de Mineração de Dados para Detecção de Outliers</vt:lpstr>
      <vt:lpstr>Detecção de Outliers em Séries Temporais</vt:lpstr>
      <vt:lpstr>Técnicas Robustas Resistentes a Outliers</vt:lpstr>
      <vt:lpstr>Tratamento de Dados Ausentes</vt:lpstr>
      <vt:lpstr>Técnicas Simples de Imputação</vt:lpstr>
      <vt:lpstr>Técnicas Avançadas de Imputação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Aprendizado de Máquina para Engenharia de Sistemas de Processos: Pré-processamento de Dados</dc:title>
  <dc:subject>PptxGenJS Presentation</dc:subject>
  <dc:creator>PptxGenJS</dc:creator>
  <cp:lastModifiedBy>Luis Vasconcelos</cp:lastModifiedBy>
  <cp:revision>2</cp:revision>
  <dcterms:created xsi:type="dcterms:W3CDTF">2024-12-06T14:34:23Z</dcterms:created>
  <dcterms:modified xsi:type="dcterms:W3CDTF">2024-12-11T12:49:11Z</dcterms:modified>
</cp:coreProperties>
</file>