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6" r:id="rId4"/>
    <p:sldId id="258" r:id="rId5"/>
    <p:sldId id="259" r:id="rId6"/>
    <p:sldId id="277" r:id="rId7"/>
    <p:sldId id="260" r:id="rId8"/>
    <p:sldId id="278" r:id="rId9"/>
    <p:sldId id="261" r:id="rId10"/>
    <p:sldId id="262" r:id="rId11"/>
    <p:sldId id="279" r:id="rId12"/>
    <p:sldId id="280" r:id="rId13"/>
    <p:sldId id="263" r:id="rId14"/>
    <p:sldId id="281" r:id="rId15"/>
    <p:sldId id="264" r:id="rId16"/>
    <p:sldId id="265" r:id="rId17"/>
    <p:sldId id="282" r:id="rId18"/>
    <p:sldId id="266" r:id="rId19"/>
    <p:sldId id="283" r:id="rId20"/>
    <p:sldId id="285" r:id="rId21"/>
    <p:sldId id="267" r:id="rId22"/>
    <p:sldId id="268" r:id="rId23"/>
    <p:sldId id="269" r:id="rId24"/>
    <p:sldId id="284" r:id="rId25"/>
    <p:sldId id="289" r:id="rId26"/>
    <p:sldId id="270" r:id="rId27"/>
    <p:sldId id="271" r:id="rId28"/>
    <p:sldId id="286" r:id="rId29"/>
    <p:sldId id="287" r:id="rId30"/>
    <p:sldId id="272" r:id="rId31"/>
    <p:sldId id="273" r:id="rId32"/>
    <p:sldId id="274" r:id="rId33"/>
    <p:sldId id="275" r:id="rId34"/>
    <p:sldId id="288" r:id="rId3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07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BDF7C-C3F8-8BB1-23CE-AE873F350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442C5D-9402-56B7-F765-84E7E12E8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A9E642-7843-2D93-1F75-BFFD5552D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B2BD-04D4-03A3-BEF2-CDEEA507E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47617-3022-63AC-FAF8-5A4CE9AAE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8179DF-7332-A0AD-EE5D-11CE8D1A7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AB58D-8B63-612C-FD79-F9055519A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2B99-7BE6-413B-6B96-FB9B62E4C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4506B-BE82-3DC0-BBED-6DE210DF7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D3392E-2610-5FEB-ADD3-C08160C2B2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9F1A4-2812-21AF-6A2B-B96202B15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FA51E-1B96-4BDE-9D40-D6B3D0624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9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3001A-4826-2CF4-F18F-59C8E967F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695F02-B636-97EC-6CB5-E1F78F42F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A779B-7708-E881-7FF3-B28EE9D82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87ECE-A711-4831-5FF7-04AD1DAA3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32818-F63D-6281-9D5A-817B783AE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B744D2-78B6-360D-FD94-1AE257072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52F09-7A2F-31E4-A84B-C7C17A640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67E63-10D0-E2FF-87D1-315E2B16C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5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A5EA0-F939-FF28-85AE-8B2FB9827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C0B6C-2AF2-227F-C850-A78755CD7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1B17D0-5E49-E8A5-5283-A32AD071B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5B41-5326-E6B6-0BC4-04CDF2FD6E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DB298-2A79-7456-CDB9-A1E10C37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658EB-3076-95A0-1F83-A5D791C1AE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7CA72-1F31-D409-0BF1-759F0DB2C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DF12D-8C9A-79E9-0293-1A4B0FE5F1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8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A6DB6-DE0F-3582-2288-41BBE6488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0DAEE1-80E3-B558-DF7D-D66232FCF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BF2F5-FF02-4D53-29F0-CE3EA155C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FC0FB-90E1-F3B1-C8D6-8A233F118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15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B4018-FE8A-DFFE-D2BC-0DCBF3A3D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10BBD0-565E-81A0-E602-9EB547606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7C549-EFF6-7C78-13EE-CADDB2CDB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FA0D2-2737-5DAF-9881-7CF927C06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3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ED3D6-543F-B22D-5DD0-5218B2B3F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12362-E6A5-7A92-7A76-C8196EF2D7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50CA55-B41E-A4AE-5370-EA6E588D9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8250F-1E1E-DEFE-7C26-CDD7638E4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32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50DD5-AE6A-5CFE-B9BD-65EBF1D9B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E62BB-3DA2-8921-7C70-F599906CD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EC542-487A-607C-F074-2FCCC1301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DB46C-0DE6-8C80-4199-8170E858C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1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1C255-9015-605C-00DA-89004933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AB769-3456-596E-0592-DF9B40E83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BA1D72-056D-AA22-8ED8-6B7467BED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42C43-12DC-9B70-C440-94AA12D22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AE5E1-FABD-653F-3FA8-808E7E45E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1973A5-B363-198D-96B6-799AB9245B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CCD29-4C5F-C7CE-DE13-2ED5318F6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CDF1-2AD3-EA00-6D57-EF3EDA019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3" name="Text 0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Desenvolvimento de Modelos de Aprendizado de Máquina para Engenharia de Sistemas de Processos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Engenharia de Características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Cria novas características para melhorar a precisão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Técnicas: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Transformações matemáticas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Codificação one-hot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Requer conhecimento do domínio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Exemplo: Criação de características quadráticas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A319F-A891-BD9A-1F7C-D3A260147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053597E-9AC9-A2E3-2863-40E7B51F1EBB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Extração de Características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643B93-07DB-1C26-1013-EE012C34D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63" y="1010584"/>
            <a:ext cx="662997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7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E4FF3-64E0-66C8-7EB5-83D0F2C8A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706C40-2601-7BAD-200E-62F0BD9597E5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Extração de Características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FA1E1-08AD-8A03-C48D-9DC2DF77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19" y="1371600"/>
            <a:ext cx="4877223" cy="256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FE05C-C021-0695-790E-F084747E5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942" y="1493769"/>
            <a:ext cx="3400902" cy="25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7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Automação do Fluxo de Trabalho via Pipelines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6361611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Classe Pipeline do sklearn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Encadeia transformadores e estimadores sequencialmente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Simplifica o processo de: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Ajuste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Transformação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Previsão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785E7-CDB3-C3EA-FBF8-836902FBD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69" y="2500989"/>
            <a:ext cx="6280834" cy="24400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F6564-7C29-7A05-073D-979D39EDD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1C54BEA-69C8-4874-5A88-3096A8BE4C3A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Automação do Fluxo de Trabalho via Pipelines</a:t>
            </a:r>
            <a:endParaRPr lang="en-US" sz="240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C0FD44F9-80AD-A766-D6DD-6D247629965F}"/>
              </a:ext>
            </a:extLst>
          </p:cNvPr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6361611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Classe Pipeline do sklearn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Encadeia transformadores e estimadores sequencialmente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Simplifica o processo de: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Ajuste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Transformação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Previsão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C364A-90D9-A311-CD5E-3BD5A8B2B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75" y="368895"/>
            <a:ext cx="7986649" cy="42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4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Avaliação do Modelo: Métricas de Regressão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R-quadrado (R²)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Raiz do Erro Quadrático Médio (RMSE)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Erro Quadrático Médio (MSE)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Erro Absoluto Médio (MAE)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Implementação usando o módulo sklearn.metrics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3D9A2-12C2-9209-DBB6-45E755EEC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3" y="2571750"/>
            <a:ext cx="4307727" cy="1471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541A1-AD72-DE2D-BA15-DC67C4B7C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713" y="942296"/>
            <a:ext cx="2883921" cy="2258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AA48C-D90E-0335-1F29-8C788D761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065" y="2822840"/>
            <a:ext cx="6428935" cy="18634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Avaliação do Modelo: Métricas de Classificação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Matriz de Confusão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Acurácia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Precisão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Recall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Pontuação F1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Taxa de Falsos Positivos (FPR)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982D2-3634-EDFB-250C-ECC1AF1A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11" y="1122212"/>
            <a:ext cx="3239589" cy="24925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0F1CC-7EF7-8440-5AA9-C32436B56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D9491B-7C6D-36EA-A8D9-71114C37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63" y="2560765"/>
            <a:ext cx="8040189" cy="2422271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8BA01218-5B31-79C8-C260-A0287F14CC87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Avaliação do Modelo: Métricas de Classificação</a:t>
            </a:r>
            <a:endParaRPr lang="en-US" sz="240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2AB19237-5C22-5AF7-C789-3F8D65CA9ACC}"/>
              </a:ext>
            </a:extLst>
          </p:cNvPr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22860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Matriz de Confusão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Acurácia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Precisão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Recall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Pontuação F1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Taxa de Falsos Positivos (FPR)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D3B8C-4DBE-5441-FC6D-E8535CAFC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531" y="821208"/>
            <a:ext cx="2619103" cy="20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9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Método de Holdout / Validação Cruzada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1" y="914400"/>
            <a:ext cx="3135085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Propósito: Avaliação imparcial da generalização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Divisão treino-teste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 de holdout: 20% para conjunto de teste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</a:rPr>
              <a:t>Implementação</a:t>
            </a:r>
            <a:r>
              <a:rPr lang="en-US" sz="1800" dirty="0">
                <a:solidFill>
                  <a:srgbClr val="000000"/>
                </a:solidFill>
              </a:rPr>
              <a:t> usando a função train_test_split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FB035-7DB6-C78F-F858-3F7BFBD45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145" y="965892"/>
            <a:ext cx="3934836" cy="139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39A9A-95B0-C9BB-284A-44297E2AF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57200"/>
            <a:ext cx="7364438" cy="41515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57550-40E9-EA1A-9650-47389CC5C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D3AE1A-3A66-CD20-4F3C-B2A2EAFAAD14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Método de Holdout / Validação Cruzada</a:t>
            </a:r>
            <a:endParaRPr lang="en-US" sz="240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8415F204-359A-8D87-146C-55B8AEA15574}"/>
              </a:ext>
            </a:extLst>
          </p:cNvPr>
          <p:cNvSpPr>
            <a:spLocks noGrp="1"/>
          </p:cNvSpPr>
          <p:nvPr>
            <p:ph type="body" idx="101" hasCustomPrompt="1"/>
          </p:nvPr>
        </p:nvSpPr>
        <p:spPr>
          <a:xfrm>
            <a:off x="457201" y="914400"/>
            <a:ext cx="3135085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Propósito: Avaliação imparcial da generalização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Divisão treino-teste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 de holdout: 20% para conjunto de teste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</a:rPr>
              <a:t>Implementação</a:t>
            </a:r>
            <a:r>
              <a:rPr lang="en-US" sz="1800" dirty="0">
                <a:solidFill>
                  <a:srgbClr val="000000"/>
                </a:solidFill>
              </a:rPr>
              <a:t> usando a função train_test_split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9E353-6A84-0995-A696-62BE43AD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145" y="965892"/>
            <a:ext cx="3934836" cy="139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B44F3-5642-8EB8-091D-5BC91634F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36" y="496183"/>
            <a:ext cx="7222831" cy="45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0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Fluxo de Trabalho de Desenvolvimento de Modelos ML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Objetivo: Obter um modelo que generaliza bem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Quatro etapas principais: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Pré-processamento de dados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Seleção de modelo e estimação de parâmetros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Avaliação do modelo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Ajuste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Meta: Modelo tem bom desempenho em dados não vistos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2862B-1A70-901E-C9FD-D3D8354C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353E951-1EC7-CA55-7086-47F9BDA406F8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Método de 3-Way Holdout / Validação Cruzada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75F13-C87F-D5E1-A153-70B62AE0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2786087"/>
            <a:ext cx="3716382" cy="1971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6F06DA-6F58-B916-17D4-624CE569A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54" y="1100114"/>
            <a:ext cx="84314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4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Análise de Resíduos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Propósito: Validar adequação de modelos de regressão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Gráfico de resíduos ideal: Pequeno, centrado em zero, sem padrões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Tipos de gráficos de resíduos: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Gráficos de dispersão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Gráficos de autocorrelação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Gráficos de correlação cruzada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Histogramas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A56ED-89F1-54BB-086D-51DB8660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08" y="3326195"/>
            <a:ext cx="2751058" cy="1508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927CA-A5B3-1E48-015D-BFB8EAD74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57" y="1814429"/>
            <a:ext cx="3739451" cy="2771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1264D-96BA-143E-23F0-3562F794B0EA}"/>
              </a:ext>
            </a:extLst>
          </p:cNvPr>
          <p:cNvSpPr txBox="1"/>
          <p:nvPr/>
        </p:nvSpPr>
        <p:spPr>
          <a:xfrm>
            <a:off x="4807131" y="2736668"/>
            <a:ext cx="19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Residuo</a:t>
            </a:r>
            <a:r>
              <a:rPr lang="pt-BR" dirty="0">
                <a:solidFill>
                  <a:srgbClr val="FF0000"/>
                </a:solidFill>
              </a:rPr>
              <a:t> Não Linear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0EFCE-3F92-A4B2-8DC7-877369A24A0B}"/>
              </a:ext>
            </a:extLst>
          </p:cNvPr>
          <p:cNvSpPr txBox="1"/>
          <p:nvPr/>
        </p:nvSpPr>
        <p:spPr>
          <a:xfrm>
            <a:off x="6831623" y="2724780"/>
            <a:ext cx="220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Heterocesdasticidade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5E1BA-3C1A-E1D6-FB6F-141BF1186BBF}"/>
              </a:ext>
            </a:extLst>
          </p:cNvPr>
          <p:cNvSpPr txBox="1"/>
          <p:nvPr/>
        </p:nvSpPr>
        <p:spPr>
          <a:xfrm>
            <a:off x="4755008" y="4074501"/>
            <a:ext cx="220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Heterocesdasticidade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1021E-4C48-385C-7083-72CDE818837F}"/>
              </a:ext>
            </a:extLst>
          </p:cNvPr>
          <p:cNvSpPr txBox="1"/>
          <p:nvPr/>
        </p:nvSpPr>
        <p:spPr>
          <a:xfrm>
            <a:off x="7318083" y="4042235"/>
            <a:ext cx="92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Outliers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Ajuste do Modelo: Hiperparâmetros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Hiperparâmetros: Variáveis de configuração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Exemplos: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Grau do polinômio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Número de neurônios/camadas em RNA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Objetivo da otimização: Encontrar os melhores valores de hiperparâmetros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C0C0F-DEC5-54AB-B199-0B99F722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4" y="2571750"/>
            <a:ext cx="7978831" cy="22176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Overfitting e Underfitting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4839789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Underfitting: Modelo não captura relações sistemáticas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Overfitting: Modelo captura relações não sistemáticas (ruído)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Visualização: Curva de validação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Soluções: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Underfitting: Aumentar complexidade do modelo, adicionar características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Overfitting: Restringir flexibilidade do modelo, remover características irrelevantes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93FD9-BA48-812E-4D1E-BA104E59C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109" y="1122783"/>
            <a:ext cx="3990702" cy="305800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C18A0-163C-10C4-D6ED-3F305AEB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1C490CD-0E78-C474-0231-E6693BF3CD70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Overfitting e Underfitting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157E4-D6DA-51F4-3ECE-BDEEA1AD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4" y="1202051"/>
            <a:ext cx="4080222" cy="569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8CA752-DBC1-988B-3E65-7A80AE10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91" y="309808"/>
            <a:ext cx="6213335" cy="4523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7F1FC5-50B1-0D15-941A-C9FE09F0A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54" y="2530357"/>
            <a:ext cx="5387807" cy="16841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F8683C-9552-6A6A-1A35-30BE4136F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802" y="1012103"/>
            <a:ext cx="2618062" cy="17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35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31C39-4291-9659-4D57-B58C5D055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9694D9F-C4B2-593F-220D-FE6323B1CAA9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Overfitting e Underfitting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260DF-7844-A2FE-51ED-EB0103D5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4" y="1202051"/>
            <a:ext cx="4080222" cy="569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C9093-6A7E-6C70-FA4F-3093EA17B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54" y="2530357"/>
            <a:ext cx="5387807" cy="16841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DA82E-8ED7-F997-4132-247CC15EC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802" y="1012103"/>
            <a:ext cx="2618062" cy="17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50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339634" y="65314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Validação Cruzada K-fold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514350"/>
            <a:ext cx="7426234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Propósito: Ajuste do modelo e avaliação de desempenho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Processo:</a:t>
            </a:r>
            <a:endParaRPr lang="en-US" sz="1400" dirty="0"/>
          </a:p>
          <a:p>
            <a:pPr marL="685800" lvl="1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Dividir dados em k folds</a:t>
            </a:r>
            <a:endParaRPr lang="en-US" sz="1400" dirty="0"/>
          </a:p>
          <a:p>
            <a:pPr marL="685800" lvl="1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Treinar k modelos separados</a:t>
            </a:r>
            <a:endParaRPr lang="en-US" sz="1400" dirty="0"/>
          </a:p>
          <a:p>
            <a:pPr marL="685800" lvl="1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Usar um fold para validação, resto para treinamento</a:t>
            </a:r>
            <a:endParaRPr lang="en-US" sz="1400" dirty="0"/>
          </a:p>
          <a:p>
            <a:pPr marL="685800" lvl="1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Calcular média do desempenho em todos os folds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Implementação usando KFold do sklearn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E637B-3D32-1E00-3A02-05A49C2D4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62" y="2571750"/>
            <a:ext cx="7034349" cy="23127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Escolhendo o Número de Folds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Valor típico: k = 10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Para grandes conjuntos de dados: k = 3 ou 5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Validação cruzada leave-one-out: k = número de amostras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Trade-off: k maior aumenta a variância nas pontuações de validação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4D825-69B8-305D-7528-917A4831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06" y="2264813"/>
            <a:ext cx="5531296" cy="277944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27D4C-D203-C0B4-0F13-50016AF20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C660874-0E07-93A8-C129-2B55144D99CE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Escolhendo o Número de Folds</a:t>
            </a:r>
            <a:endParaRPr lang="en-US" sz="240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D44160C8-079B-5E54-D452-6119816A089E}"/>
              </a:ext>
            </a:extLst>
          </p:cNvPr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Valor típico: k = 10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Para grandes conjuntos de dados: k = 3 ou 5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Validação cruzada leave-one-out: k = número de amostras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Trade-off: k maior aumenta a variância nas pontuações de validação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3D07B-7BCC-A567-8704-2FCE6473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44" y="2394431"/>
            <a:ext cx="4803025" cy="25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7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F8AB-7920-8E9F-A5BF-C8A5EEAD4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D2D3104-9A03-F704-4923-BD5DADCF7F56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Escolhendo o Número de Folds</a:t>
            </a:r>
            <a:endParaRPr lang="en-US" sz="240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5A5A05A0-3C40-37CB-CDFE-B489FBADF7CF}"/>
              </a:ext>
            </a:extLst>
          </p:cNvPr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Valor típico: k = 10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Para grandes conjuntos de dados: k = 3 ou 5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Validação cruzada leave-one-out: k = número de amostras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Trade-off: k maior aumenta a variância nas pontuações de validação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84C2E-C483-D479-A5FC-797347E1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771" y="2416097"/>
            <a:ext cx="4175956" cy="2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3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3F8F0-613C-B3AD-833B-DAFE91A9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610"/>
            <a:ext cx="9144000" cy="37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02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Regularização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Propósito: Prevenir overfitting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Mecanismos comuns: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Regularização L2 (Ridge)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Regularização L1 (Lasso)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Elastic-net: Combinação de L1 e L2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Implementação usando modelos lineares regularizados do sklearn</a:t>
            </a:r>
            <a:endParaRPr 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241A5-A42D-9162-F7A9-8ED000C8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64" y="2087802"/>
            <a:ext cx="3833192" cy="883997"/>
          </a:xfrm>
          <a:prstGeom prst="rect">
            <a:avLst/>
          </a:prstGeom>
        </p:spPr>
      </p:pic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Regularização: Como Funciona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Adiciona termo de penalidade à função objetivo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L2: Penalidade proporcional à soma dos quadrados dos coeficientes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L1: Penalidade proporcional à soma dos valores absolutos dos coeficientes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Efeito: Mantém coeficientes do modelo pequenos ou zero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096D1-636E-F267-A9E1-B6D36ECEA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991" y="2866079"/>
            <a:ext cx="3947502" cy="746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CDCB36-E196-8F2E-90C2-770DC4CC4752}"/>
              </a:ext>
            </a:extLst>
          </p:cNvPr>
          <p:cNvSpPr txBox="1"/>
          <p:nvPr/>
        </p:nvSpPr>
        <p:spPr>
          <a:xfrm>
            <a:off x="1758251" y="238708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3A325-2338-DECB-326F-809427BC9D1F}"/>
              </a:ext>
            </a:extLst>
          </p:cNvPr>
          <p:cNvSpPr txBox="1"/>
          <p:nvPr/>
        </p:nvSpPr>
        <p:spPr>
          <a:xfrm>
            <a:off x="1808523" y="301573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A4A677-C44C-50D3-3628-B3573959A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62682"/>
            <a:ext cx="9144000" cy="11328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Escolhendo o Parâmetro de Regularização (α)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α: Hiperparâmetro controlando a força da regularização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α pequeno: Pode levar a overfitting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α grande: Pode causar underfitting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Valor ótimo: Encontrado via validação cruzada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Recomendação geral: Manter α baixo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D4DDF-C8CC-7409-0CA7-C5ABE84D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64" y="2479687"/>
            <a:ext cx="3833192" cy="883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12470-4B9C-E1CC-CC2A-CE899A83B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1" y="3195178"/>
            <a:ext cx="8353697" cy="183402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Otimização de Hiperparâmetros via GridSearchCV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6564086" cy="2769326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Utilitário GridSearchCV do sklearn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Realiza busca exaustiva sobre valores de parâmetros especificados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validação cruzada para selecionar os melhores parâmetros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Automaticamente reajusta o modelo usando os melhores parâmetros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Exemplo de implementação fornecido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86E29-7DBA-FA9B-66C1-7B23AA90A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97" y="3335872"/>
            <a:ext cx="7453006" cy="128027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9A633-0586-E672-CCE8-92C839CBE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A75781B-1FDC-9403-2090-C08149CCA322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Otimização de Hiperparâmetros via GridSearchCV</a:t>
            </a:r>
            <a:endParaRPr lang="en-US" sz="240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7600AD66-1FB2-78B9-173E-92E9DE8D597D}"/>
              </a:ext>
            </a:extLst>
          </p:cNvPr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6564086" cy="2769326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Utilitário GridSearchCV do sklearn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Realiza busca exaustiva sobre valores de parâmetros especificados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Usa validação cruzada para selecionar os melhores parâmetros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Automaticamente reajusta o modelo usando os melhores parâmetros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Exemplo de implementação fornecido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E8291-09B3-0E71-C938-24E16B80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18" y="2497180"/>
            <a:ext cx="6233876" cy="24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3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Pré-processamento de Dados: Transformação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Dados brutos geralmente não estão em formato 'pronto para modelar'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Objetivo: Melhorar o treinamento e a precisão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Técnicas comuns: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Centralização e escalonamento de dados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Extração de características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Engenharia de características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Centralização e Escalonamento de Dados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Propósito: Trazer variáveis para uma base igual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Escalonamento padrão (padronização)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Escalonamento min-max (normalização)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Implementação usando StandardScaler e MinMaxScaler do sklearn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4D032-3FFE-3E33-E49F-0D7BD98B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3" y="682283"/>
            <a:ext cx="8725144" cy="28416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32C09-C0F8-0361-90D8-D1C030B66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0BD1538-93A1-A807-BC4E-9787921E97CE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Centralização e Escalonamento de Dados</a:t>
            </a:r>
            <a:endParaRPr lang="en-US" sz="240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D91AD9E9-2DF4-69AB-1790-583001D21446}"/>
              </a:ext>
            </a:extLst>
          </p:cNvPr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Propósito: Trazer variáveis para uma base igual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Escalonamento padrão (padronização)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Escalonamento min-max (normalização)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Implementação usando StandardScaler e MinMaxScaler do sklearn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E6043-BFD7-B702-C1F0-CE8B7DCD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6" y="1184695"/>
            <a:ext cx="8536308" cy="27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2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Centralização e Escalonamento Robusto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Usado quando o conjunto de dados tem </a:t>
            </a:r>
            <a:r>
              <a:rPr lang="en-US" sz="1800" dirty="0" err="1">
                <a:solidFill>
                  <a:srgbClr val="000000"/>
                </a:solidFill>
              </a:rPr>
              <a:t>muitos</a:t>
            </a:r>
            <a:r>
              <a:rPr lang="en-US" sz="1800" dirty="0">
                <a:solidFill>
                  <a:srgbClr val="000000"/>
                </a:solidFill>
              </a:rPr>
              <a:t> outliers</a:t>
            </a:r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</a:rPr>
              <a:t>sklearn</a:t>
            </a:r>
            <a:r>
              <a:rPr lang="en-US" sz="1800" dirty="0">
                <a:solidFill>
                  <a:srgbClr val="000000"/>
                </a:solidFill>
              </a:rPr>
              <a:t> fornece a classe RobustScaler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C6056-376D-CAF2-B0C0-D88A6ABE7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22" y="1268688"/>
            <a:ext cx="3825572" cy="960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7F77B-F35A-3CE5-4E99-09719352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" y="2686091"/>
            <a:ext cx="6564085" cy="23264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E10A5-48F8-9150-BF99-9309517B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B8199AC-0514-6513-900D-227A5286F554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Centralização e Escalonamento Robusto</a:t>
            </a:r>
            <a:endParaRPr lang="en-US" sz="240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265FEB3F-F902-8731-35AA-9D357594383E}"/>
              </a:ext>
            </a:extLst>
          </p:cNvPr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Usado quando o conjunto de dados tem </a:t>
            </a:r>
            <a:r>
              <a:rPr lang="en-US" sz="1800" dirty="0" err="1">
                <a:solidFill>
                  <a:srgbClr val="000000"/>
                </a:solidFill>
              </a:rPr>
              <a:t>muitos</a:t>
            </a:r>
            <a:r>
              <a:rPr lang="en-US" sz="1800" dirty="0">
                <a:solidFill>
                  <a:srgbClr val="000000"/>
                </a:solidFill>
              </a:rPr>
              <a:t> outliers</a:t>
            </a:r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A42C8-2F2E-6228-4CBB-9CF66B09E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22" y="1268688"/>
            <a:ext cx="3825572" cy="960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66C67D-7F78-2636-303F-A6F15B3B0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07" y="344658"/>
            <a:ext cx="8077893" cy="41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Extração de Características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3507377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Reduz a dimensionalidade mantendo a informação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Análise de Componentes Principais (PCA)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Análise de Componentes Independentes (ICA)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Análise Discriminante de Fisher (FDA)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Implementação usando PCA do sklearn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14060-248A-DFE1-55EE-562AEAC6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25" y="1371600"/>
            <a:ext cx="5200376" cy="2956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005F6-7245-3F68-49C1-A50538475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24" y="4341978"/>
            <a:ext cx="8733277" cy="541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29284</TotalTime>
  <Words>996</Words>
  <Application>Microsoft Office PowerPoint</Application>
  <PresentationFormat>On-screen Show (16:9)</PresentationFormat>
  <Paragraphs>220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Office Theme</vt:lpstr>
      <vt:lpstr>Desenvolvimento de Modelos de Aprendizado de Máquina para Engenharia de Sistemas de Processos</vt:lpstr>
      <vt:lpstr>Fluxo de Trabalho de Desenvolvimento de Modelos ML</vt:lpstr>
      <vt:lpstr>PowerPoint Presentation</vt:lpstr>
      <vt:lpstr>Pré-processamento de Dados: Transformação</vt:lpstr>
      <vt:lpstr>Centralização e Escalonamento de Dados</vt:lpstr>
      <vt:lpstr>Centralização e Escalonamento de Dados</vt:lpstr>
      <vt:lpstr>Centralização e Escalonamento Robusto</vt:lpstr>
      <vt:lpstr>Centralização e Escalonamento Robusto</vt:lpstr>
      <vt:lpstr>Extração de Características</vt:lpstr>
      <vt:lpstr>Engenharia de Características</vt:lpstr>
      <vt:lpstr>Extração de Características</vt:lpstr>
      <vt:lpstr>Extração de Características</vt:lpstr>
      <vt:lpstr>Automação do Fluxo de Trabalho via Pipelines</vt:lpstr>
      <vt:lpstr>Automação do Fluxo de Trabalho via Pipelines</vt:lpstr>
      <vt:lpstr>Avaliação do Modelo: Métricas de Regressão</vt:lpstr>
      <vt:lpstr>Avaliação do Modelo: Métricas de Classificação</vt:lpstr>
      <vt:lpstr>Avaliação do Modelo: Métricas de Classificação</vt:lpstr>
      <vt:lpstr>Método de Holdout / Validação Cruzada</vt:lpstr>
      <vt:lpstr>Método de Holdout / Validação Cruzada</vt:lpstr>
      <vt:lpstr>Método de 3-Way Holdout / Validação Cruzada</vt:lpstr>
      <vt:lpstr>Análise de Resíduos</vt:lpstr>
      <vt:lpstr>Ajuste do Modelo: Hiperparâmetros</vt:lpstr>
      <vt:lpstr>Overfitting e Underfitting</vt:lpstr>
      <vt:lpstr>Overfitting e Underfitting</vt:lpstr>
      <vt:lpstr>Overfitting e Underfitting</vt:lpstr>
      <vt:lpstr>Validação Cruzada K-fold</vt:lpstr>
      <vt:lpstr>Escolhendo o Número de Folds</vt:lpstr>
      <vt:lpstr>Escolhendo o Número de Folds</vt:lpstr>
      <vt:lpstr>Escolhendo o Número de Folds</vt:lpstr>
      <vt:lpstr>Regularização</vt:lpstr>
      <vt:lpstr>Regularização: Como Funciona</vt:lpstr>
      <vt:lpstr>Escolhendo o Parâmetro de Regularização (α)</vt:lpstr>
      <vt:lpstr>Otimização de Hiperparâmetros via GridSearchCV</vt:lpstr>
      <vt:lpstr>Otimização de Hiperparâmetros via GridSearchCV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Modelos de Aprendizado de Máquina para Engenharia de Sistemas de Processos</dc:title>
  <dc:subject>PptxGenJS Presentation</dc:subject>
  <dc:creator>PptxGenJS</dc:creator>
  <cp:lastModifiedBy>Luis Vasconcelos</cp:lastModifiedBy>
  <cp:revision>6</cp:revision>
  <dcterms:created xsi:type="dcterms:W3CDTF">2024-11-28T17:49:36Z</dcterms:created>
  <dcterms:modified xsi:type="dcterms:W3CDTF">2024-12-26T12:42:53Z</dcterms:modified>
</cp:coreProperties>
</file>