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6" r:id="rId5"/>
    <p:sldId id="259" r:id="rId6"/>
    <p:sldId id="277" r:id="rId7"/>
    <p:sldId id="260" r:id="rId8"/>
    <p:sldId id="261" r:id="rId9"/>
    <p:sldId id="279" r:id="rId10"/>
    <p:sldId id="278" r:id="rId11"/>
    <p:sldId id="262" r:id="rId12"/>
    <p:sldId id="280" r:id="rId13"/>
    <p:sldId id="28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9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C3BD0-3610-999E-7480-ACE56CC7B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2F5DB-8D29-4CA3-90EA-8FB82CFBC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64E2E-CA28-7A7F-C063-14EEE99B0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1DCB-BC56-3AAE-232D-BB045734A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6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09F47-FE03-C45F-740E-31C9B9764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83B59-E719-3D91-E83F-7AF7A9BD4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E9852E-A85E-E2E1-678D-78E0A0654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02DB-A60F-79F3-5943-53BD18636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AF18-9CB4-32F1-6B39-5C108BBD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12841-7444-E4A7-B81A-629B36C59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177B8-DADD-EADB-CDF0-07A123948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A5CB5-60C5-9CB6-B9E5-D42234E7F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EEB02-DFFB-2B3A-E8AF-5D26DEF4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CA5A0-3333-5F30-CCEA-1B7316B76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4D498-9EB8-59DF-ECD1-63DCD440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9953-1B8C-F155-2793-3B6CBB6BA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3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Aprendizado de Máquina para Engenharia de Sistemas de Processos: Pré-processamento de Dados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BF1517-A510-CE35-252D-A0D452A91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0" y="614484"/>
            <a:ext cx="6744073" cy="41333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84C1F1-8004-FB04-A3A2-1D66A97F931C}"/>
              </a:ext>
            </a:extLst>
          </p:cNvPr>
          <p:cNvSpPr txBox="1"/>
          <p:nvPr/>
        </p:nvSpPr>
        <p:spPr>
          <a:xfrm>
            <a:off x="7388189" y="737203"/>
            <a:ext cx="1269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Regressão </a:t>
            </a:r>
          </a:p>
          <a:p>
            <a:r>
              <a:rPr lang="pt-BR" sz="1600" dirty="0"/>
              <a:t>linear </a:t>
            </a:r>
          </a:p>
          <a:p>
            <a:r>
              <a:rPr lang="pt-BR" sz="1600" dirty="0" err="1"/>
              <a:t>Multivariavel</a:t>
            </a:r>
            <a:endParaRPr lang="pt-B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E8FE0-83DE-044C-2199-D30587149613}"/>
              </a:ext>
            </a:extLst>
          </p:cNvPr>
          <p:cNvSpPr txBox="1"/>
          <p:nvPr/>
        </p:nvSpPr>
        <p:spPr>
          <a:xfrm>
            <a:off x="7470017" y="1727563"/>
            <a:ext cx="1215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40 variáveis:</a:t>
            </a:r>
          </a:p>
          <a:p>
            <a:endParaRPr lang="pt-BR" sz="1600" dirty="0"/>
          </a:p>
          <a:p>
            <a:r>
              <a:rPr lang="pt-BR" sz="1600" dirty="0"/>
              <a:t>R2 = 0.614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40F0F-852F-5CBD-04B3-15EE3578C294}"/>
              </a:ext>
            </a:extLst>
          </p:cNvPr>
          <p:cNvSpPr txBox="1"/>
          <p:nvPr/>
        </p:nvSpPr>
        <p:spPr>
          <a:xfrm>
            <a:off x="7470017" y="2717923"/>
            <a:ext cx="11605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10 variáveis</a:t>
            </a:r>
          </a:p>
          <a:p>
            <a:r>
              <a:rPr lang="pt-BR" sz="1600" dirty="0"/>
              <a:t>Relevantes:</a:t>
            </a:r>
          </a:p>
          <a:p>
            <a:endParaRPr lang="pt-BR" sz="1600" dirty="0"/>
          </a:p>
          <a:p>
            <a:r>
              <a:rPr lang="pt-BR" sz="1600" dirty="0"/>
              <a:t>R2 = 0.634</a:t>
            </a:r>
          </a:p>
        </p:txBody>
      </p:sp>
    </p:spTree>
    <p:extLst>
      <p:ext uri="{BB962C8B-B14F-4D97-AF65-F5344CB8AC3E}">
        <p14:creationId xmlns:p14="http://schemas.microsoft.com/office/powerpoint/2010/main" val="288770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de Filtro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Usam medidas estatísticas para quantificar a relevância da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Medidas comuns: coeficientes de correlação, informação mútua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Rápidos de executar, favorecidos para grandes conjuntos de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Podem perder interações de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Frequentemente usados como primeiro passo para remover variáveis de classificação muito baixa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7E05-0E79-A1A7-1E68-6D2D2C25B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50" y="3234056"/>
            <a:ext cx="6794786" cy="67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70A8D-1428-21FD-0D54-98DC1DADF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6E916E8-756F-DE83-50BB-EF480FE5DC16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de </a:t>
            </a:r>
            <a:r>
              <a:rPr lang="en-US" sz="2400" dirty="0" err="1">
                <a:solidFill>
                  <a:srgbClr val="000000"/>
                </a:solidFill>
              </a:rPr>
              <a:t>Filtro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 err="1">
                <a:solidFill>
                  <a:srgbClr val="000000"/>
                </a:solidFill>
              </a:rPr>
              <a:t>Coeficiente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correlação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357B83CA-1D9E-2867-B556-A1286AF48BBF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 err="1"/>
              <a:t>Coeficiente</a:t>
            </a:r>
            <a:r>
              <a:rPr lang="en-US" sz="1800" dirty="0"/>
              <a:t> de Pearson</a:t>
            </a:r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r>
              <a:rPr lang="en-US" sz="1800" dirty="0" err="1"/>
              <a:t>Informação</a:t>
            </a:r>
            <a:r>
              <a:rPr lang="en-US" sz="1800" dirty="0"/>
              <a:t> mutual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0A91E-8A47-8EE6-2A1B-8B2C2769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85" y="1532127"/>
            <a:ext cx="3215919" cy="838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EF731-5E17-C9B5-4F6F-A6F3D9A0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610" y="3640149"/>
            <a:ext cx="3749365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1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DDB93-C424-1A74-AF3D-3BFADD5B4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E16761E-1D4F-C23F-CFA1-3D53B952362D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de </a:t>
            </a:r>
            <a:r>
              <a:rPr lang="en-US" sz="2400" dirty="0" err="1">
                <a:solidFill>
                  <a:srgbClr val="000000"/>
                </a:solidFill>
              </a:rPr>
              <a:t>Filtro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 err="1">
                <a:solidFill>
                  <a:srgbClr val="000000"/>
                </a:solidFill>
              </a:rPr>
              <a:t>Coeficiente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correlação</a:t>
            </a:r>
            <a:endParaRPr lang="en-US" sz="2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CDD086C3-7F7E-AAF3-6173-9A43F0DC60D8}"/>
              </a:ext>
            </a:extLst>
          </p:cNvPr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 err="1"/>
              <a:t>Coeficiente</a:t>
            </a:r>
            <a:r>
              <a:rPr lang="en-US" sz="1800" dirty="0"/>
              <a:t> de Pearson</a:t>
            </a:r>
          </a:p>
          <a:p>
            <a:pPr marL="342900" indent="-342900">
              <a:buSzPct val="100000"/>
              <a:buChar char="•"/>
            </a:pPr>
            <a:r>
              <a:rPr lang="en-US" sz="1800" dirty="0" err="1"/>
              <a:t>Informação</a:t>
            </a:r>
            <a:r>
              <a:rPr lang="en-US" sz="1800" dirty="0"/>
              <a:t> mutual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F72DD-3796-B096-0B71-BC5AA7581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43" y="1946941"/>
            <a:ext cx="6417129" cy="23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2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Wrapper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Utilizam o modelo para quantificar o poder preditivo de subconjuntos de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Técnicas comuns: Eliminação Recursiva de Características (RFE), Seleção Sequencial de Características (SFS)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Superam métodos de filtro, mas são computacionalmente intensivos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Consideram interações de entrada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CCE50-23BE-0022-4B43-CADA84B0D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29" y="3035105"/>
            <a:ext cx="6464248" cy="184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Métodos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Wraper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 seleção de variáveis é parte do processo de ajuste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Exemplos: Regressão Lasso, Árvores de Decisão, Florestas Aleatórias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Computacionalmente menos caros que métodos wrapper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Funcionam melhor quando as amostras superam em muito as entradas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Tratamento de Outliers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Outliers: observações anormais inconsistentes com a maioria dos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Impactam negativamente a precisão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dependem da distribuição dos dados, dimensionalidade e nível de contaminação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Categorias: Métodos Univariados, Métodos Multivariados, Métodos de Mineração de Dados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Univariada de Outliers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Regra 3-sigma: Marca amostras além do intervalo \(\mu \pm 3\sigma\)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Identificador de Hampel: Usa mediana e MAD para detecção robusta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Fórmula: \(mediana(x) \pm 3\sigma_{MAD}\)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\(\sigma_{MAD} = 1.4826 * mediana(|x - mediana(x)|)\)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Mais eficaz para dados com contaminação severa de outliers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Multivariada de Outliers: Distância de Mahalanobis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 a forma da distribuição de dados multivariados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Fórmula: \(MD(x_n) = \sqrt{(x_n - \bar{x})^T \Sigma^{-1} (x_n - \bar{x})}\)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\(\bar{x}\) e \(\Sigma\) são média e covariâncias das observações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Converte problema multivariado em univariado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Assume distribuição de dados Gaussiana ou unimodal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Robusta Multivariada de Outliers: Estimador MCD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Estimador de Determinante de Covariância Mínima (MCD)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Encontra subconjunto de dados com menor determinante da matriz de covariância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Fornece estimativas robustas de localização e dispersão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Eficaz contra efeitos de mascaramento e inundação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Implementado como algoritmo FAST-MCD no Sklearn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ao Pré-processamento de Dados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Etapa essencial no aprendizado de máquina para engenharia de sistemas de processos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 questões como ruído de medição, características irrelevantes, outliers e dados ausentes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Melhora a precisão e confiabilidade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Fluxo de trabalho típico: remoção de ruído, seleção de variáveis, remoção de outliers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de Outliers Baseada em PCA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Distingue entre diferentes tipos de outliers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Útil quando alguns outliers devem ser retidos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Baseado na covariância amostral dos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 usar covariância baseada em MCD para análise robusta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de Mineração de Dados para Detecção de Outliers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distribuições de dados complexas e não-Gaussianas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baseados em densidade (ex: KDE)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baseados em agrupamento (ex: GMM, K-means)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baseados em vizinhança (ex: KNN, LOF)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Requerem seleção cuidadosa de parâmetros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de Outliers em Séries Temporais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Modelar conjunto de dados usando técnicas de séries temporais (ex: ARIMA, ARX)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Calcular resíduos entre previsão do modelo e dados fornecidos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Aplicar métodos tradicionais de detecção de outliers nos resíduos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Resíduos grandes indicam potenciais outliers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Técnicas Robustas Resistentes a Outliers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Usam dados contaminados com outliers diretamente para ajuste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Diminuem o efeito dos outliers durante a estimação de 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Exemplos: Algoritmo RANSAC, PLS Iterativamente Reponderado (IRPLS)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Empregam algoritmos iterativos com ponderação de amostras baseada em resíduos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Tratamento de Dados Ausentes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Ocorre quando valores estão ausentes em uma ou mais observações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simples: descartar amostras com dados ausentes se forem poucas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Alternativa: técnicas de imputação para preencher valores ausentes</a:t>
            </a: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Técnicas Simples de Imputação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pela média: Substituir valores ausentes pela média da variável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hot-deck: Substituir por valores de amostras 'similares'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KNN: Usar combinação ponderada dos k vizinhos mais próximos</a:t>
            </a: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Técnicas Avançadas de Imputação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por regressão: Usar variáveis correlacionadas como preditores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baseada em verossimilhança: Usar algoritmo EM em estrutura probabilística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 abordagem depende do problema específico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Recomendado: Tentar múltiplos métodos e selecionar o de melhor desempenho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Remoção de Ruído do Sinal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Medições de processos frequentemente contaminadas com ruído de alta frequência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 ruído pode levar a erros na estimação de parâmetros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 causar características desfavoráveis em variáveis previstas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comuns de remoção de ruído: médias móveis e filtragem de Savitzky-Golay (SG)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7ABE-E011-90C9-9061-A3AFA7322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7F190C-3E31-C705-E34C-4DC9A895156C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Remoção de Ruído do Sinal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230CF-0337-B06E-4507-B8269EE9F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56" y="1064627"/>
            <a:ext cx="5400040" cy="375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97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Filtro de Média Móvel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Suaviza o valor de uma variável pela combinação ponderada de medições anteriores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Média Móvel Simples (SMA): variante mais comum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Fórmula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 é o tamanho da janela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 maior alcança mais suavização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A661-822E-F971-08AB-18A82DF7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16" y="1964201"/>
            <a:ext cx="320802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CB8D-391F-238B-3D15-68250AAA0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5BEFCF3-C4B4-2ABE-D8A3-78E260F6BC2C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Filtro de Média Móvel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3A177-A5B0-FEDD-EEE8-E5C5439BA083}"/>
              </a:ext>
            </a:extLst>
          </p:cNvPr>
          <p:cNvSpPr txBox="1"/>
          <p:nvPr/>
        </p:nvSpPr>
        <p:spPr>
          <a:xfrm>
            <a:off x="457199" y="1088720"/>
            <a:ext cx="829290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800"/>
              </a:spcAft>
            </a:pPr>
            <a:r>
              <a:rPr lang="en-US" sz="1800" kern="100" dirty="0">
                <a:solidFill>
                  <a:srgbClr val="47D45A"/>
                </a:solidFill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# read noisy flow data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Import numpy as np noisy_signal = np.loadtxt('noisy_flow_signal.csv', delimiter=',')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solidFill>
                  <a:srgbClr val="47D45A"/>
                </a:solidFill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# denoise using SMA filter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import pandas as pd </a:t>
            </a: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windowSize = 15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smoothed_signal_MA = pd.DataFrame(noisy_signal).rolling(windowSize).mean().values </a:t>
            </a: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solidFill>
                  <a:srgbClr val="47D45A"/>
                </a:solidFill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# taking mean on a rolling window and converting back to numpy array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3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Filtro Savitzky-Golay (SG)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Aproxima valores em uma janela com um polinômio de tempo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Fórmula: </a:t>
            </a:r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são</a:t>
            </a:r>
            <a:r>
              <a:rPr lang="en-US" sz="1800" dirty="0">
                <a:solidFill>
                  <a:srgbClr val="000000"/>
                </a:solidFill>
              </a:rPr>
              <a:t> coeficientes polinomiais estimados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Preserva características importantes dos sinais brutos melhor que filtros de média móvel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Menos atraso/deslocamento de tempo durante mudanças bruscas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77778-CE83-65FA-1571-B7843DC4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14" y="1342292"/>
            <a:ext cx="2842260" cy="784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653E1-6E77-9B45-FFDD-0B4B1AD6E95E}"/>
              </a:ext>
            </a:extLst>
          </p:cNvPr>
          <p:cNvSpPr txBox="1"/>
          <p:nvPr/>
        </p:nvSpPr>
        <p:spPr>
          <a:xfrm>
            <a:off x="548642" y="3611880"/>
            <a:ext cx="8243666" cy="12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47D45A"/>
                </a:solidFill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# import savgol_filter from scipy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from scipy.signal import savgol_filter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smoothed_signal_SG = savgol_filter(noisy_signal, window_length = 15, polyorder = 2)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Seleção de Variáveis / Seleção de Características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Seleciona o subconjunto mais relevante de entradas/características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o tempo de treinamento do modelo e o risco de overfitting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Melhora a interpretação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Três categorias principais: Métodos de Filtro, Métodos Wrapper, Métodos Embutidos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5C378-DABA-7345-044B-FA7C91DC4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0" y="2481451"/>
            <a:ext cx="7800940" cy="16713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8D6C95-957A-59C5-8E02-2E07E748C42D}"/>
              </a:ext>
            </a:extLst>
          </p:cNvPr>
          <p:cNvSpPr txBox="1"/>
          <p:nvPr/>
        </p:nvSpPr>
        <p:spPr>
          <a:xfrm>
            <a:off x="1025434" y="4323574"/>
            <a:ext cx="140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Usa coeficientes </a:t>
            </a:r>
          </a:p>
          <a:p>
            <a:r>
              <a:rPr lang="pt-BR" sz="1400" dirty="0">
                <a:solidFill>
                  <a:srgbClr val="00B050"/>
                </a:solidFill>
              </a:rPr>
              <a:t>de correlação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320E9-8FEF-48E0-CCE8-B5769F7D0C9E}"/>
              </a:ext>
            </a:extLst>
          </p:cNvPr>
          <p:cNvSpPr txBox="1"/>
          <p:nvPr/>
        </p:nvSpPr>
        <p:spPr>
          <a:xfrm>
            <a:off x="3310868" y="4323574"/>
            <a:ext cx="228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Usa modelos na predição de </a:t>
            </a:r>
          </a:p>
          <a:p>
            <a:r>
              <a:rPr lang="pt-BR" sz="1400" dirty="0">
                <a:solidFill>
                  <a:srgbClr val="00B050"/>
                </a:solidFill>
              </a:rPr>
              <a:t>Métricas de desempenho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D13E0-7254-EDCB-1BB2-764707737F5F}"/>
              </a:ext>
            </a:extLst>
          </p:cNvPr>
          <p:cNvSpPr txBox="1"/>
          <p:nvPr/>
        </p:nvSpPr>
        <p:spPr>
          <a:xfrm>
            <a:off x="6063870" y="4323574"/>
            <a:ext cx="183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Usa ajuste de modelos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04B4-F570-D375-CBCE-2ADA1939EEE0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r>
              <a:rPr lang="pt-BR" dirty="0"/>
              <a:t>Exemplo ilustrativo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92C60-3FF4-7025-2554-5913057B9C54}"/>
              </a:ext>
            </a:extLst>
          </p:cNvPr>
          <p:cNvSpPr>
            <a:spLocks noGrp="1"/>
          </p:cNvSpPr>
          <p:nvPr>
            <p:ph type="body" idx="10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Dados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obtido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</a:rPr>
              <a:t> de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Chong &amp; Jun14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Ching &amp; Jun, Performance of some variable selection methods when multicollinearity is present, Chemometrics and intelligent laboratory systems, 2005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Processo</a:t>
            </a:r>
            <a:r>
              <a:rPr lang="en-US" dirty="0">
                <a:latin typeface="Calibri" panose="020F0502020204030204" pitchFamily="34" charset="0"/>
              </a:rPr>
              <a:t>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40 </a:t>
            </a:r>
            <a:r>
              <a:rPr lang="en-US" dirty="0" err="1">
                <a:latin typeface="Calibri" panose="020F0502020204030204" pitchFamily="34" charset="0"/>
              </a:rPr>
              <a:t>variaveis</a:t>
            </a:r>
            <a:r>
              <a:rPr lang="en-US" dirty="0">
                <a:latin typeface="Calibri" panose="020F0502020204030204" pitchFamily="34" charset="0"/>
              </a:rPr>
              <a:t>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Entrada 17 a 26 </a:t>
            </a:r>
            <a:r>
              <a:rPr lang="en-US" dirty="0" err="1">
                <a:latin typeface="Calibri" panose="020F0502020204030204" pitchFamily="34" charset="0"/>
              </a:rPr>
              <a:t>são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conhecida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como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relevantes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Dados de </a:t>
            </a:r>
            <a:r>
              <a:rPr lang="en-US" dirty="0" err="1">
                <a:latin typeface="Calibri" panose="020F0502020204030204" pitchFamily="34" charset="0"/>
              </a:rPr>
              <a:t>ajuste</a:t>
            </a:r>
            <a:r>
              <a:rPr lang="en-US" dirty="0">
                <a:latin typeface="Calibri" panose="020F0502020204030204" pitchFamily="34" charset="0"/>
              </a:rPr>
              <a:t>: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Dados de </a:t>
            </a:r>
            <a:r>
              <a:rPr lang="en-US" dirty="0" err="1">
                <a:latin typeface="Calibri" panose="020F0502020204030204" pitchFamily="34" charset="0"/>
              </a:rPr>
              <a:t>validação</a:t>
            </a:r>
            <a:r>
              <a:rPr lang="en-US" dirty="0">
                <a:latin typeface="Calibri" panose="020F0502020204030204" pitchFamily="34" charset="0"/>
              </a:rPr>
              <a:t>: 250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21B38-8455-5B2F-C64D-75149765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47" y="3870889"/>
            <a:ext cx="3063505" cy="81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2A83-B30D-1973-93FC-60A92A31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75" y="3969997"/>
            <a:ext cx="317781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9136</TotalTime>
  <Words>1163</Words>
  <Application>Microsoft Office PowerPoint</Application>
  <PresentationFormat>On-screen Show (16:9)</PresentationFormat>
  <Paragraphs>175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Arial</vt:lpstr>
      <vt:lpstr>Calibri</vt:lpstr>
      <vt:lpstr>Office Theme</vt:lpstr>
      <vt:lpstr>Aprendizado de Máquina para Engenharia de Sistemas de Processos: Pré-processamento de Dados</vt:lpstr>
      <vt:lpstr>Introdução ao Pré-processamento de Dados</vt:lpstr>
      <vt:lpstr>Remoção de Ruído do Sinal</vt:lpstr>
      <vt:lpstr>Remoção de Ruído do Sinal</vt:lpstr>
      <vt:lpstr>Filtro de Média Móvel</vt:lpstr>
      <vt:lpstr>Filtro de Média Móvel</vt:lpstr>
      <vt:lpstr>Filtro Savitzky-Golay (SG)</vt:lpstr>
      <vt:lpstr>Seleção de Variáveis / Seleção de Características</vt:lpstr>
      <vt:lpstr>Exemplo ilustrativo</vt:lpstr>
      <vt:lpstr>PowerPoint Presentation</vt:lpstr>
      <vt:lpstr>Métodos de Filtro</vt:lpstr>
      <vt:lpstr>Métodos de Filtro: Coeficiente de correlação</vt:lpstr>
      <vt:lpstr>Métodos de Filtro: Coeficiente de correlação</vt:lpstr>
      <vt:lpstr>Métodos Wrapper</vt:lpstr>
      <vt:lpstr>Métodos Wraper</vt:lpstr>
      <vt:lpstr>Tratamento de Outliers</vt:lpstr>
      <vt:lpstr>Detecção Univariada de Outliers</vt:lpstr>
      <vt:lpstr>Detecção Multivariada de Outliers: Distância de Mahalanobis</vt:lpstr>
      <vt:lpstr>Detecção Robusta Multivariada de Outliers: Estimador MCD</vt:lpstr>
      <vt:lpstr>Detecção de Outliers Baseada em PCA</vt:lpstr>
      <vt:lpstr>Métodos de Mineração de Dados para Detecção de Outliers</vt:lpstr>
      <vt:lpstr>Detecção de Outliers em Séries Temporais</vt:lpstr>
      <vt:lpstr>Técnicas Robustas Resistentes a Outliers</vt:lpstr>
      <vt:lpstr>Tratamento de Dados Ausentes</vt:lpstr>
      <vt:lpstr>Técnicas Simples de Imputação</vt:lpstr>
      <vt:lpstr>Técnicas Avançadas de Imputação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 para Engenharia de Sistemas de Processos: Pré-processamento de Dados</dc:title>
  <dc:subject>PptxGenJS Presentation</dc:subject>
  <dc:creator>PptxGenJS</dc:creator>
  <cp:lastModifiedBy>Luis Vasconcelos</cp:lastModifiedBy>
  <cp:revision>4</cp:revision>
  <dcterms:created xsi:type="dcterms:W3CDTF">2024-12-06T14:34:23Z</dcterms:created>
  <dcterms:modified xsi:type="dcterms:W3CDTF">2025-02-09T22:15:09Z</dcterms:modified>
</cp:coreProperties>
</file>