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2" r:id="rId9"/>
    <p:sldId id="263" r:id="rId10"/>
    <p:sldId id="264" r:id="rId11"/>
    <p:sldId id="265" r:id="rId12"/>
    <p:sldId id="278" r:id="rId13"/>
    <p:sldId id="279" r:id="rId14"/>
    <p:sldId id="280" r:id="rId15"/>
    <p:sldId id="281" r:id="rId16"/>
    <p:sldId id="266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91" r:id="rId34"/>
    <p:sldId id="292" r:id="rId35"/>
    <p:sldId id="293" r:id="rId36"/>
    <p:sldId id="294" r:id="rId37"/>
    <p:sldId id="295" r:id="rId38"/>
    <p:sldId id="296" r:id="rId39"/>
    <p:sldId id="274" r:id="rId40"/>
    <p:sldId id="275" r:id="rId41"/>
    <p:sldId id="276" r:id="rId4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932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3600" dirty="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endParaRPr lang="en-US" sz="3600" dirty="0"/>
          </a:p>
        </p:txBody>
      </p:sp>
      <p:sp>
        <p:nvSpPr>
          <p:cNvPr id="3" name="Text 0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2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2400" dirty="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>
              <a:buNone/>
              <a:defRPr lang="en-US" sz="1800" dirty="0">
                <a:solidFill>
                  <a:srgbClr val="000000"/>
                </a:solidFill>
              </a:defRPr>
            </a:lvl1pPr>
          </a:lstStyle>
          <a:p>
            <a:pPr marL="0" indent="0">
              <a:buNone/>
            </a:pPr>
            <a:endParaRPr lang="en-US" sz="1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emf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2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9144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</a:rPr>
              <a:t>Redução de Dimensionalidade e Métodos de Variáveis Latentes em Aprendizado de Máquina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PLS vs Outros Métodos de Regressão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Regressão Linear Multivariada (MLR)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Ajuste direto por mínimos quadrados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Regressão por Componentes Principais (PCR)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PCA seguido de regressão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Vantagens do PLS: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Lida com colinearidade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Considera X e Y na transformação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Estrutura Matemática do PLS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Calcula matrizes de score T e U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Maximiza covariância entre T e U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Realiza três tarefas simultâneas: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Maximizar captura de variância X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Maximizar captura de variância Y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Maximizar correlação X-Y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946A02-DF4D-B701-B983-785FEEF55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40" y="425579"/>
            <a:ext cx="6858878" cy="1337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389ACF-2DC7-DEA9-EDD3-09A1C5BE7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80" y="1887465"/>
            <a:ext cx="6403611" cy="298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94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F3596-751F-F640-375C-042C479C29A4}"/>
              </a:ext>
            </a:extLst>
          </p:cNvPr>
          <p:cNvSpPr>
            <a:spLocks noGrp="1"/>
          </p:cNvSpPr>
          <p:nvPr>
            <p:ph type="title" idx="100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F059B-BB7A-11F4-72CC-C418D0DF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1300007"/>
            <a:ext cx="8301446" cy="283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69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46B37C-E55F-1E29-AF18-D63AC2B53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35" y="928469"/>
            <a:ext cx="7538919" cy="314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91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6CAA-F134-C006-287F-6A05F9D86C48}"/>
              </a:ext>
            </a:extLst>
          </p:cNvPr>
          <p:cNvSpPr>
            <a:spLocks noGrp="1"/>
          </p:cNvSpPr>
          <p:nvPr>
            <p:ph type="title" idx="100"/>
          </p:nvPr>
        </p:nvSpPr>
        <p:spPr/>
        <p:txBody>
          <a:bodyPr/>
          <a:lstStyle/>
          <a:p>
            <a:r>
              <a:rPr lang="pt-BR" sz="2000" dirty="0"/>
              <a:t>Monitoramento de Processo de Fabricação de </a:t>
            </a:r>
            <a:r>
              <a:rPr lang="pt-BR" sz="2000" dirty="0" err="1"/>
              <a:t>Polimero</a:t>
            </a:r>
            <a:r>
              <a:rPr lang="pt-BR" sz="2000" dirty="0"/>
              <a:t> via PCA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A3F1DC-98E7-BEDD-3B0C-B08BFFD72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749" y="1052971"/>
            <a:ext cx="6564086" cy="363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334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Monitoramento de Processo via PCA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Dois índices principais de monitoramento: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Estatística T² de Hotelling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Estatística SPE (Q) (</a:t>
            </a:r>
            <a:r>
              <a:rPr lang="en-US" sz="1800" dirty="0" err="1">
                <a:solidFill>
                  <a:srgbClr val="000000"/>
                </a:solidFill>
              </a:rPr>
              <a:t>Erro</a:t>
            </a:r>
            <a:r>
              <a:rPr lang="en-US" sz="1800" dirty="0">
                <a:solidFill>
                  <a:srgbClr val="000000"/>
                </a:solidFill>
              </a:rPr>
              <a:t> de  </a:t>
            </a:r>
            <a:r>
              <a:rPr lang="en-US" sz="1800" dirty="0" err="1">
                <a:solidFill>
                  <a:srgbClr val="000000"/>
                </a:solidFill>
              </a:rPr>
              <a:t>predição</a:t>
            </a:r>
            <a:r>
              <a:rPr lang="en-US" sz="1800" dirty="0">
                <a:solidFill>
                  <a:srgbClr val="000000"/>
                </a:solidFill>
              </a:rPr>
              <a:t> </a:t>
            </a:r>
            <a:r>
              <a:rPr lang="en-US" sz="1800" dirty="0" err="1">
                <a:solidFill>
                  <a:srgbClr val="000000"/>
                </a:solidFill>
              </a:rPr>
              <a:t>quadrática</a:t>
            </a:r>
            <a:r>
              <a:rPr lang="en-US" sz="1800" dirty="0">
                <a:solidFill>
                  <a:srgbClr val="000000"/>
                </a:solidFill>
              </a:rPr>
              <a:t>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Limiares estatísticos determinam condições anormais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Ambos índices necessários para monitoramento abrangente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034F0-59B5-9344-28DF-1A19BB007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487" y="2794880"/>
            <a:ext cx="4846740" cy="624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118FDA-4352-E043-CCA9-BAEB2A1C0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020" y="3419735"/>
            <a:ext cx="1806097" cy="304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12D958-20CD-56E4-1443-71279ABBC2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8341" y="4116986"/>
            <a:ext cx="1539373" cy="4648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77E2FD-271A-F9F3-734F-356B4B430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9" y="850650"/>
            <a:ext cx="8352014" cy="29054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3BC77A-4D16-EBC1-5EEB-7EFE9E480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136" y="225756"/>
            <a:ext cx="4846740" cy="6248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AC420B-7B01-F2B0-04B5-B1CBBFDD5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2392" y="4228556"/>
            <a:ext cx="1806097" cy="304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210C2A-F684-3006-EFEA-00890C3B9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4840" y="3927699"/>
            <a:ext cx="1539373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62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901DEC-D86D-284E-CB1A-6E95B484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037" y="2724614"/>
            <a:ext cx="4656223" cy="1836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BC0B5D-D8B2-60F4-2192-7AAA31570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02" y="541486"/>
            <a:ext cx="2377646" cy="579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97D114-05B5-5DF7-48EA-8855D3F29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037" y="1541601"/>
            <a:ext cx="960203" cy="3810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912DD7-D3D8-2284-2C79-D93A8BE6ECE1}"/>
              </a:ext>
            </a:extLst>
          </p:cNvPr>
          <p:cNvSpPr txBox="1"/>
          <p:nvPr/>
        </p:nvSpPr>
        <p:spPr>
          <a:xfrm>
            <a:off x="3357154" y="1553302"/>
            <a:ext cx="2605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Percentil de distribuição F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C95940-685D-6087-703E-F6831277B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7329" y="2098818"/>
            <a:ext cx="891617" cy="3200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AD8199-9ECF-DF65-909C-176A759BF091}"/>
              </a:ext>
            </a:extLst>
          </p:cNvPr>
          <p:cNvSpPr txBox="1"/>
          <p:nvPr/>
        </p:nvSpPr>
        <p:spPr>
          <a:xfrm>
            <a:off x="3357153" y="1997051"/>
            <a:ext cx="3664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Limite das fronteira de uma elipsoide</a:t>
            </a:r>
          </a:p>
        </p:txBody>
      </p:sp>
    </p:spTree>
    <p:extLst>
      <p:ext uri="{BB962C8B-B14F-4D97-AF65-F5344CB8AC3E}">
        <p14:creationId xmlns:p14="http://schemas.microsoft.com/office/powerpoint/2010/main" val="2397640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E0367B-55DF-8011-CF07-D167B88AF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952" y="423944"/>
            <a:ext cx="4625741" cy="1265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5957D-A16A-C584-7606-8039DAC0A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70" y="1835834"/>
            <a:ext cx="8183672" cy="298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4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Introdução aos Desafios de Dimensionalidade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Dados de alta dimensão apresentam desafios únicos: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Questões algorítmicas devido à colinearidade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Dificuldades de visualização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Altos custos computacionais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Treinamento lento do modelo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Conhecido como "maldição da dimensionalidade"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9984D9-65A0-51D8-3CC2-8F19091C3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145" y="204267"/>
            <a:ext cx="4534293" cy="2514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D1C601-61C4-5361-5F12-66D45DDD8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03" y="2940505"/>
            <a:ext cx="6018297" cy="199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69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884C-4675-D250-D968-B9D466EF4715}"/>
              </a:ext>
            </a:extLst>
          </p:cNvPr>
          <p:cNvSpPr>
            <a:spLocks noGrp="1"/>
          </p:cNvSpPr>
          <p:nvPr>
            <p:ph type="title" idx="100"/>
          </p:nvPr>
        </p:nvSpPr>
        <p:spPr/>
        <p:txBody>
          <a:bodyPr/>
          <a:lstStyle/>
          <a:p>
            <a:r>
              <a:rPr lang="pt-BR" dirty="0" err="1"/>
              <a:t>Importancia</a:t>
            </a:r>
            <a:r>
              <a:rPr lang="pt-BR" dirty="0"/>
              <a:t> das estatísticas         e  Q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55A9C-1C51-9928-1705-DFD6F1F0E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35" y="499104"/>
            <a:ext cx="265306" cy="3733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0F9738-C02B-4348-3D29-3A9C92BE2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5501" y="1197323"/>
            <a:ext cx="5975797" cy="1952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28EA3-3CDD-07A6-8D39-98F6B9D0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93" y="3474166"/>
            <a:ext cx="265306" cy="373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B0A7DC-031D-2D03-883D-6C8336C0EAE4}"/>
              </a:ext>
            </a:extLst>
          </p:cNvPr>
          <p:cNvSpPr txBox="1"/>
          <p:nvPr/>
        </p:nvSpPr>
        <p:spPr>
          <a:xfrm>
            <a:off x="1600200" y="3478227"/>
            <a:ext cx="5171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Mede a distancia dos dados em relação ao espaço PC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22DEFC-B84F-339B-3CDC-6A7F984A069C}"/>
              </a:ext>
            </a:extLst>
          </p:cNvPr>
          <p:cNvSpPr txBox="1"/>
          <p:nvPr/>
        </p:nvSpPr>
        <p:spPr>
          <a:xfrm>
            <a:off x="1121993" y="3946177"/>
            <a:ext cx="6273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Q    Mede a quantidade de dados que não são explicados pelo PC</a:t>
            </a:r>
          </a:p>
        </p:txBody>
      </p:sp>
    </p:spTree>
    <p:extLst>
      <p:ext uri="{BB962C8B-B14F-4D97-AF65-F5344CB8AC3E}">
        <p14:creationId xmlns:p14="http://schemas.microsoft.com/office/powerpoint/2010/main" val="3658781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329CC-3EDE-BF47-6B38-8F605E7413F2}"/>
              </a:ext>
            </a:extLst>
          </p:cNvPr>
          <p:cNvSpPr>
            <a:spLocks noGrp="1"/>
          </p:cNvSpPr>
          <p:nvPr>
            <p:ph type="title" idx="100"/>
          </p:nvPr>
        </p:nvSpPr>
        <p:spPr/>
        <p:txBody>
          <a:bodyPr/>
          <a:lstStyle/>
          <a:p>
            <a:r>
              <a:rPr lang="pt-BR" dirty="0"/>
              <a:t>Detecção de falhas</a:t>
            </a:r>
            <a:br>
              <a:rPr lang="pt-BR" dirty="0"/>
            </a:b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2DEC6-F22C-6A15-989B-7089BC2BA839}"/>
              </a:ext>
            </a:extLst>
          </p:cNvPr>
          <p:cNvSpPr>
            <a:spLocks noGrp="1"/>
          </p:cNvSpPr>
          <p:nvPr>
            <p:ph type="body" idx="101"/>
          </p:nvPr>
        </p:nvSpPr>
        <p:spPr/>
        <p:txBody>
          <a:bodyPr/>
          <a:lstStyle/>
          <a:p>
            <a:r>
              <a:rPr lang="pt-BR" dirty="0"/>
              <a:t>Verificar se nossos gráficos T2 e Q podem nos ajudar a detectar a presença de anormalidades de processo </a:t>
            </a:r>
          </a:p>
          <a:p>
            <a:r>
              <a:rPr lang="pt-BR" dirty="0"/>
              <a:t>Em dados de teste (amostras 70 em diante). </a:t>
            </a:r>
          </a:p>
          <a:p>
            <a:r>
              <a:rPr lang="pt-BR" dirty="0"/>
              <a:t>Para isso, calcularemos as estatísticas de monitoramento para os dados de teste.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8DB0A-7539-85EE-F9B1-D717B80F1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17" y="2519419"/>
            <a:ext cx="6873836" cy="18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734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840E3F-EA05-104F-9075-AAF785BF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05" y="500661"/>
            <a:ext cx="6896698" cy="1882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406439-B49D-6462-FDE3-ADAACD689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652" y="2571750"/>
            <a:ext cx="6825803" cy="228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54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966C-72E0-BEBE-4AA0-C36138455FF2}"/>
              </a:ext>
            </a:extLst>
          </p:cNvPr>
          <p:cNvSpPr>
            <a:spLocks noGrp="1"/>
          </p:cNvSpPr>
          <p:nvPr>
            <p:ph type="title" idx="100"/>
          </p:nvPr>
        </p:nvSpPr>
        <p:spPr/>
        <p:txBody>
          <a:bodyPr/>
          <a:lstStyle/>
          <a:p>
            <a:r>
              <a:rPr lang="pt-BR" dirty="0"/>
              <a:t>Diagnóstico de falhas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0F40D8-B233-499B-F929-99413F48F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339" y="1087971"/>
            <a:ext cx="4473328" cy="777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C9EECB-F0E3-DF1B-B50D-8C0296EB7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24" y="2091100"/>
            <a:ext cx="6370872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402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242F6-0902-965A-F6FE-BD16EC8E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B499-8038-A9DE-A7E8-A10B5335D910}"/>
              </a:ext>
            </a:extLst>
          </p:cNvPr>
          <p:cNvSpPr>
            <a:spLocks noGrp="1"/>
          </p:cNvSpPr>
          <p:nvPr>
            <p:ph type="title" idx="100"/>
          </p:nvPr>
        </p:nvSpPr>
        <p:spPr/>
        <p:txBody>
          <a:bodyPr/>
          <a:lstStyle/>
          <a:p>
            <a:r>
              <a:rPr lang="pt-BR" dirty="0"/>
              <a:t>Diagnóstico de falhas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F57C5-2D09-84F8-69A0-F32D4A63B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76" y="1039019"/>
            <a:ext cx="2415749" cy="5182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4D8CD7D-CF07-2D4F-DA60-306551DFF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20" y="1661119"/>
            <a:ext cx="6408975" cy="9297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A2A66BB-531F-DAF4-F70F-29A373E0B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620" y="2459080"/>
            <a:ext cx="4176122" cy="6629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94B4FF-BC1F-788D-1B2C-D0AD01008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904" y="3268678"/>
            <a:ext cx="6614406" cy="17713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F5373F-47C0-8D6E-7099-346CCF6D46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8983" y="320096"/>
            <a:ext cx="2797817" cy="167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00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PCA Dinâmico (DPCA)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Lida com dados autocorrelacionados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Incorpora relações de séries temporais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Aumenta matriz de dados com valores defasados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Mais adequado para dados sequenciais temporais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Captura relações dinâmicas no processo</a:t>
            </a:r>
            <a:endParaRPr 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PCA Multiway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Projetado para processos em lote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Lida com dados tridimensionais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Desdobra dados para duas dimensões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Captura variabilidade entre lotes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Útil em aplicações de manufatura</a:t>
            </a:r>
            <a:endParaRPr lang="en-US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PCA Kernel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Lida com relações não lineares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Mapeia dados para espaço de maior dimensão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Torna relações não lineares em lineares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 truque do kernel para computação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Efetivo para relações complexas de processo</a:t>
            </a:r>
            <a:endParaRPr lang="en-US"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Aplicações do PLS na Indústria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Sensoriamento virtual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Monitoramento de processo em tempo real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Classificação de falhas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Previsão de </a:t>
            </a:r>
            <a:r>
              <a:rPr lang="en-US" sz="1800" dirty="0" err="1">
                <a:solidFill>
                  <a:srgbClr val="000000"/>
                </a:solidFill>
              </a:rPr>
              <a:t>qualidade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Controle de processo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Otimização de desempenho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BE22E4-6AC9-7DAE-292A-0CAD46AC8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588" y="1895047"/>
            <a:ext cx="3425780" cy="23735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82BBAD-52C1-5294-33E6-0556FB324D0F}"/>
              </a:ext>
            </a:extLst>
          </p:cNvPr>
          <p:cNvSpPr txBox="1"/>
          <p:nvPr/>
        </p:nvSpPr>
        <p:spPr>
          <a:xfrm>
            <a:off x="385354" y="3540034"/>
            <a:ext cx="2988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PLS: </a:t>
            </a:r>
            <a:r>
              <a:rPr lang="pt-BR" dirty="0" err="1"/>
              <a:t>Minimo</a:t>
            </a:r>
            <a:r>
              <a:rPr lang="pt-BR" dirty="0"/>
              <a:t> quadrado parcial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D89D9-EBAA-98A6-BD1D-E7E7D4F8D944}"/>
              </a:ext>
            </a:extLst>
          </p:cNvPr>
          <p:cNvSpPr txBox="1"/>
          <p:nvPr/>
        </p:nvSpPr>
        <p:spPr>
          <a:xfrm>
            <a:off x="385354" y="3899264"/>
            <a:ext cx="4140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PCR: Regressão de componente principal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A44E10-0677-E699-B1D0-47C6AC66ED65}"/>
              </a:ext>
            </a:extLst>
          </p:cNvPr>
          <p:cNvSpPr txBox="1"/>
          <p:nvPr/>
        </p:nvSpPr>
        <p:spPr>
          <a:xfrm>
            <a:off x="385354" y="4268596"/>
            <a:ext cx="35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MLR: Regressão linear </a:t>
            </a:r>
            <a:r>
              <a:rPr lang="pt-BR" dirty="0" err="1"/>
              <a:t>multivariavel</a:t>
            </a:r>
            <a:endParaRPr lang="pt-B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6CE4F8-1255-A8E9-3517-1C406E0510A1}"/>
              </a:ext>
            </a:extLst>
          </p:cNvPr>
          <p:cNvSpPr txBox="1"/>
          <p:nvPr/>
        </p:nvSpPr>
        <p:spPr>
          <a:xfrm>
            <a:off x="4323806" y="2086485"/>
            <a:ext cx="911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Entrada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BFD57-06E9-E5D8-E75F-0FD396B52133}"/>
              </a:ext>
            </a:extLst>
          </p:cNvPr>
          <p:cNvSpPr txBox="1"/>
          <p:nvPr/>
        </p:nvSpPr>
        <p:spPr>
          <a:xfrm>
            <a:off x="7654229" y="2787134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Saida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4AD079-B8C7-CC03-24A8-795570455372}"/>
              </a:ext>
            </a:extLst>
          </p:cNvPr>
          <p:cNvSpPr txBox="1"/>
          <p:nvPr/>
        </p:nvSpPr>
        <p:spPr>
          <a:xfrm>
            <a:off x="6829310" y="338735"/>
            <a:ext cx="19636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PCR:</a:t>
            </a:r>
          </a:p>
          <a:p>
            <a:r>
              <a:rPr lang="pt-BR" dirty="0"/>
              <a:t>Colinearidade, </a:t>
            </a:r>
          </a:p>
          <a:p>
            <a:r>
              <a:rPr lang="pt-BR" dirty="0"/>
              <a:t>Alta correlação</a:t>
            </a:r>
          </a:p>
          <a:p>
            <a:r>
              <a:rPr lang="pt-BR" dirty="0" err="1"/>
              <a:t>Ruidos</a:t>
            </a:r>
            <a:r>
              <a:rPr lang="pt-BR" dirty="0"/>
              <a:t> de medição</a:t>
            </a:r>
          </a:p>
          <a:p>
            <a:r>
              <a:rPr lang="pt-BR" dirty="0" err="1"/>
              <a:t>Dataset</a:t>
            </a:r>
            <a:r>
              <a:rPr lang="pt-BR" dirty="0"/>
              <a:t> reduzido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C7BEF4-FFE7-2F35-2CA4-4479FFBB59E5}"/>
              </a:ext>
            </a:extLst>
          </p:cNvPr>
          <p:cNvSpPr txBox="1"/>
          <p:nvPr/>
        </p:nvSpPr>
        <p:spPr>
          <a:xfrm>
            <a:off x="4779796" y="4363134"/>
            <a:ext cx="3558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PCR: </a:t>
            </a:r>
            <a:r>
              <a:rPr lang="pt-BR" dirty="0" err="1"/>
              <a:t>Variaveis</a:t>
            </a:r>
            <a:r>
              <a:rPr lang="pt-BR" dirty="0"/>
              <a:t> latentes computadas </a:t>
            </a:r>
          </a:p>
          <a:p>
            <a:r>
              <a:rPr lang="pt-BR" dirty="0"/>
              <a:t>Independentes da </a:t>
            </a:r>
            <a:r>
              <a:rPr lang="pt-BR" dirty="0" err="1"/>
              <a:t>saida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Compreendendo Variáveis Latentes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Variáveis de processo frequentemente mostram correlações devido a: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Leis de conservação de massa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Restrições termodinâmicas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Especificações do produto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Restrições operacionais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Essas correlações sugerem variáveis ocultas (latentes)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Métodos de variáveis latentes reduzem dimensionalidade preservando informação</a:t>
            </a:r>
            <a:endParaRPr lang="en-US"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PLS Dinâmico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Incorpora valores defasados no tempo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Duas abordagens principais: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FIR (Resposta ao Impulso Finito)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ARX (Autoregressivo com variáveis Exógenas)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Melhor para processos dependentes do tempo</a:t>
            </a:r>
            <a:endParaRPr lang="en-US" sz="1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Manutenção do Modelo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Modelos degradam com o tempo devido a: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Envelhecimento do equipamento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Mudança nas condições do processo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Duas abordagens de atualização: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Atualização recursiva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Atualização por janela móvel</a:t>
            </a:r>
            <a:endParaRPr lang="en-US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Seleção do Número de Componentes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Métodos incluem: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Limiar de variância explicada (90-95%)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Validação cruzada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Testes scree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Critério AIC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Equilíbrio entre complexidade e precisão</a:t>
            </a:r>
            <a:endParaRPr lang="en-US"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B3BE-1A99-DFC2-0A82-3A21D9C443E3}"/>
              </a:ext>
            </a:extLst>
          </p:cNvPr>
          <p:cNvSpPr>
            <a:spLocks noGrp="1"/>
          </p:cNvSpPr>
          <p:nvPr>
            <p:ph type="body" idx="101"/>
          </p:nvPr>
        </p:nvSpPr>
        <p:spPr>
          <a:xfrm>
            <a:off x="457200" y="1365069"/>
            <a:ext cx="7772400" cy="41148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Conjunto de dados ‘</a:t>
            </a:r>
            <a:r>
              <a:rPr lang="pt-BR" dirty="0" err="1"/>
              <a:t>Kamyr</a:t>
            </a:r>
            <a:r>
              <a:rPr lang="pt-BR" dirty="0"/>
              <a:t> </a:t>
            </a:r>
            <a:r>
              <a:rPr lang="pt-BR" dirty="0" err="1"/>
              <a:t>digester</a:t>
            </a:r>
            <a:r>
              <a:rPr lang="pt-BR" dirty="0"/>
              <a:t>’ de um processo de fabricação de celulose e papel.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Cavacos de madeira são processados ​​em celulose cuja qualidade é quantificada pelo número Kappa.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No conjunto de dados, 301 amostras horárias do número Kappa e 21 outras variáveis ​​de processo são fornecidas.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3D3219-A3AD-924A-B6F1-1619F12EAFBB}"/>
              </a:ext>
            </a:extLst>
          </p:cNvPr>
          <p:cNvSpPr>
            <a:spLocks noGrp="1"/>
          </p:cNvSpPr>
          <p:nvPr>
            <p:ph type="title" idx="100"/>
          </p:nvPr>
        </p:nvSpPr>
        <p:spPr/>
        <p:txBody>
          <a:bodyPr/>
          <a:lstStyle/>
          <a:p>
            <a:r>
              <a:rPr lang="pt-BR" dirty="0"/>
              <a:t>Soft </a:t>
            </a:r>
            <a:r>
              <a:rPr lang="pt-BR" dirty="0" err="1"/>
              <a:t>Sensing</a:t>
            </a:r>
            <a:r>
              <a:rPr lang="pt-BR" dirty="0"/>
              <a:t> via PLS para processo de fabricação de celulose e papel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58A8FD-E3AF-95B2-C459-3D1C010C2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708" y="3253706"/>
            <a:ext cx="2472744" cy="166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00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A3420B-8254-4DAD-DEC5-FAB42A2B4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966" y="261121"/>
            <a:ext cx="5395428" cy="31320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2CC3E0-1CA6-6AA2-7E24-2E9BD461A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966" y="3524198"/>
            <a:ext cx="6043184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4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D9EA29-E7BE-3EE1-454A-85ECF714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798" y="396130"/>
            <a:ext cx="6881456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956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A1858F-F922-39B0-CFF1-46D9FF4C6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07" y="247001"/>
            <a:ext cx="6073666" cy="24157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E754BB-497B-61F4-3963-EFB60543E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90" y="3655932"/>
            <a:ext cx="2918713" cy="4724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BD63B5-8D4F-6C23-B7A1-097C2355C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720" y="3006587"/>
            <a:ext cx="5412990" cy="17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0142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9020-B466-BD4C-AB50-FFFAD600FD1F}"/>
              </a:ext>
            </a:extLst>
          </p:cNvPr>
          <p:cNvSpPr>
            <a:spLocks noGrp="1"/>
          </p:cNvSpPr>
          <p:nvPr>
            <p:ph type="title" idx="100"/>
          </p:nvPr>
        </p:nvSpPr>
        <p:spPr/>
        <p:txBody>
          <a:bodyPr/>
          <a:lstStyle/>
          <a:p>
            <a:r>
              <a:rPr lang="pt-BR" dirty="0"/>
              <a:t>Numero de variáveis latentes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A0272-0FEB-985F-C618-986F99A55138}"/>
              </a:ext>
            </a:extLst>
          </p:cNvPr>
          <p:cNvSpPr>
            <a:spLocks noGrp="1"/>
          </p:cNvSpPr>
          <p:nvPr>
            <p:ph type="body" idx="101"/>
          </p:nvPr>
        </p:nvSpPr>
        <p:spPr/>
        <p:txBody>
          <a:bodyPr/>
          <a:lstStyle/>
          <a:p>
            <a:r>
              <a:rPr lang="pt-BR" dirty="0"/>
              <a:t>Usamos 9 componentes latentes em nosso modelo PLS. </a:t>
            </a:r>
          </a:p>
          <a:p>
            <a:r>
              <a:rPr lang="pt-BR" dirty="0"/>
              <a:t>Isso foi determinado por meio do procedimento de validação cruzada K-</a:t>
            </a:r>
            <a:r>
              <a:rPr lang="pt-BR" dirty="0" err="1"/>
              <a:t>fold</a:t>
            </a:r>
            <a:r>
              <a:rPr lang="pt-BR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35075-C8B1-D2A4-4C34-451452B00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01" y="2018685"/>
            <a:ext cx="3673158" cy="1615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D3B02A-C3D8-3077-2766-AC616EDBF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116" y="948549"/>
            <a:ext cx="6553768" cy="324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376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E93237-E896-E099-781A-96120442B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78" y="517475"/>
            <a:ext cx="6553768" cy="32464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1A9465-C2FF-6B5B-1428-7E303801F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24" y="3821218"/>
            <a:ext cx="3977985" cy="6172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7C7297-8798-1AA1-4E9F-A0777D0BC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7048" y="667351"/>
            <a:ext cx="3107704" cy="2062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2905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Considerações de Implementação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Requisitos de pré-processamento de dados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Tratamento de valores ausentes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Detecção de outliers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Escalonamento e normalização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Abordagens de validação do modelo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Análise de Componentes Principais (PCA): Fundamentos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Transforma variáveis correlacionadas de alta dimensão em variáveis não correlacionadas de baixa dimensão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Preserva o máximo de informação possível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Cria novas variáveis chamadas Componentes Principais (CPs)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CP1 corresponde à direção de máxima variância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CPs subsequentes são ortogonais aos anteriores</a:t>
            </a:r>
            <a:endParaRPr lang="en-US" sz="1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Melhores Práticas e Diretrizes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Escolher modelo mais simples efetivo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Atualizar modelos regularmente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Validar suposições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Monitorar desempenho do modelo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Considerar conhecimento do processo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Documentar parâmetros do modelo</a:t>
            </a:r>
            <a:endParaRPr lang="en-US" sz="1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Resumo e Direções Futuras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Ferramentas poderosas para monitoramento de processo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Essencial para dados de alta dimensão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Desenvolvimentos contínuos em: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Métodos não lineares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Aplicações dinâmicas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Monitoramento em tempo real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Algoritmos adaptativos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41ABF5-F7AC-8DB6-AA03-8D4493BAD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91" y="787740"/>
            <a:ext cx="6636233" cy="356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87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Fundamento Matemático do PCA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Para matriz de dados X ∈ ℝN×m: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Cada coluna normalizada para média zero e variância unitária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Vetor de carga v ∈ ℝm projeta dados ao longo do CP1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Problema de otimização: maximizar variância projetada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Usa decomposição de autovalores da matriz de covariância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Etapas de Implementação do PCA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Normalizar dados (média zero, variância unitária)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Calcular matriz de covariância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Realizar decomposição de autovalores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Selecionar número de componentes a reter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Transformar dados para espaço CP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Reconstruir dados se necessário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Aplicações do PCA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Monitoramento de processo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Detecção de falhas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Visualização de dados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Redução de dimensionalidade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Regressão por Componentes Principais (PCR)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Reconhecimento de padrões em dados de processo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4572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Mínimos Quadrados Parciais (PLS): Introdução</a:t>
            </a:r>
            <a:endParaRPr lang="en-US" sz="2400" dirty="0"/>
          </a:p>
        </p:txBody>
      </p:sp>
      <p:sp>
        <p:nvSpPr>
          <p:cNvPr id="3" name="Text 0"/>
          <p:cNvSpPr>
            <a:spLocks noGrp="1"/>
          </p:cNvSpPr>
          <p:nvPr>
            <p:ph type="body" idx="101" hasCustomPrompt="1"/>
          </p:nvPr>
        </p:nvSpPr>
        <p:spPr>
          <a:xfrm>
            <a:off x="457200" y="914400"/>
            <a:ext cx="7772400" cy="4114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Técnica de regressão supervisionada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Estima relações lineares entre: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Variáveis de entrada (X)</a:t>
            </a:r>
            <a:endParaRPr lang="en-US" sz="1800" dirty="0"/>
          </a:p>
          <a:p>
            <a:pPr marL="685800" lvl="1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Variáveis de saída (Y)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Transforma X e Y em componentes latentes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Maximiza covariância entre entrada e saída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4847</TotalTime>
  <Words>934</Words>
  <Application>Microsoft Office PowerPoint</Application>
  <PresentationFormat>On-screen Show (16:9)</PresentationFormat>
  <Paragraphs>188</Paragraphs>
  <Slides>41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Arial</vt:lpstr>
      <vt:lpstr>Office Theme</vt:lpstr>
      <vt:lpstr>Redução de Dimensionalidade e Métodos de Variáveis Latentes em Aprendizado de Máquina</vt:lpstr>
      <vt:lpstr>Introdução aos Desafios de Dimensionalidade</vt:lpstr>
      <vt:lpstr>Compreendendo Variáveis Latentes</vt:lpstr>
      <vt:lpstr>Análise de Componentes Principais (PCA): Fundamentos</vt:lpstr>
      <vt:lpstr>PowerPoint Presentation</vt:lpstr>
      <vt:lpstr>Fundamento Matemático do PCA</vt:lpstr>
      <vt:lpstr>Etapas de Implementação do PCA</vt:lpstr>
      <vt:lpstr>Aplicações do PCA</vt:lpstr>
      <vt:lpstr>Mínimos Quadrados Parciais (PLS): Introdução</vt:lpstr>
      <vt:lpstr>PLS vs Outros Métodos de Regressão</vt:lpstr>
      <vt:lpstr>Estrutura Matemática do PLS</vt:lpstr>
      <vt:lpstr>PowerPoint Presentation</vt:lpstr>
      <vt:lpstr>PowerPoint Presentation</vt:lpstr>
      <vt:lpstr>PowerPoint Presentation</vt:lpstr>
      <vt:lpstr>Monitoramento de Processo de Fabricação de Polimero via PCA </vt:lpstr>
      <vt:lpstr>Monitoramento de Processo via PCA</vt:lpstr>
      <vt:lpstr>PowerPoint Presentation</vt:lpstr>
      <vt:lpstr>PowerPoint Presentation</vt:lpstr>
      <vt:lpstr>PowerPoint Presentation</vt:lpstr>
      <vt:lpstr>PowerPoint Presentation</vt:lpstr>
      <vt:lpstr>Importancia das estatísticas         e  Q </vt:lpstr>
      <vt:lpstr>Detecção de falhas </vt:lpstr>
      <vt:lpstr>PowerPoint Presentation</vt:lpstr>
      <vt:lpstr>Diagnóstico de falhas</vt:lpstr>
      <vt:lpstr>Diagnóstico de falhas</vt:lpstr>
      <vt:lpstr>PCA Dinâmico (DPCA)</vt:lpstr>
      <vt:lpstr>PCA Multiway</vt:lpstr>
      <vt:lpstr>PCA Kernel</vt:lpstr>
      <vt:lpstr>Aplicações do PLS na Indústria</vt:lpstr>
      <vt:lpstr>PLS Dinâmico</vt:lpstr>
      <vt:lpstr>Manutenção do Modelo</vt:lpstr>
      <vt:lpstr>Seleção do Número de Componentes</vt:lpstr>
      <vt:lpstr>Soft Sensing via PLS para processo de fabricação de celulose e papel</vt:lpstr>
      <vt:lpstr>PowerPoint Presentation</vt:lpstr>
      <vt:lpstr>PowerPoint Presentation</vt:lpstr>
      <vt:lpstr>PowerPoint Presentation</vt:lpstr>
      <vt:lpstr>Numero de variáveis latentes</vt:lpstr>
      <vt:lpstr>PowerPoint Presentation</vt:lpstr>
      <vt:lpstr>Considerações de Implementação</vt:lpstr>
      <vt:lpstr>Melhores Práticas e Diretrizes</vt:lpstr>
      <vt:lpstr>Resumo e Direções Futuras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Redução de Dimensionalidade e Métodos de Variáveis Latentes em Aprendizado de Máquina</dc:title>
  <dc:subject>PptxGenJS Presentation</dc:subject>
  <dc:creator>PptxGenJS</dc:creator>
  <cp:lastModifiedBy>Luis Vasconcelos</cp:lastModifiedBy>
  <cp:revision>4</cp:revision>
  <dcterms:created xsi:type="dcterms:W3CDTF">2025-01-31T20:06:39Z</dcterms:created>
  <dcterms:modified xsi:type="dcterms:W3CDTF">2025-02-22T00:18:05Z</dcterms:modified>
</cp:coreProperties>
</file>