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ourier Prime"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a:off x="981075" y="-102870"/>
            <a:ext cx="0" cy="9650362"/>
          </a:xfrm>
          <a:prstGeom prst="line">
            <a:avLst/>
          </a:prstGeom>
          <a:ln w="95250" cap="flat">
            <a:solidFill>
              <a:srgbClr val="2D2D35"/>
            </a:solidFill>
            <a:prstDash val="solid"/>
            <a:headEnd type="none" w="sm" len="sm"/>
            <a:tailEnd type="none" w="sm" len="sm"/>
          </a:ln>
        </p:spPr>
        <p:txBody>
          <a:bodyPr/>
          <a:lstStyle/>
          <a:p>
            <a:endParaRPr lang="es-CO"/>
          </a:p>
        </p:txBody>
      </p:sp>
      <p:sp>
        <p:nvSpPr>
          <p:cNvPr id="3" name="TextBox 3"/>
          <p:cNvSpPr txBox="1"/>
          <p:nvPr/>
        </p:nvSpPr>
        <p:spPr>
          <a:xfrm>
            <a:off x="2537186" y="2704575"/>
            <a:ext cx="10718760" cy="2636003"/>
          </a:xfrm>
          <a:prstGeom prst="rect">
            <a:avLst/>
          </a:prstGeom>
        </p:spPr>
        <p:txBody>
          <a:bodyPr lIns="0" tIns="0" rIns="0" bIns="0" rtlCol="0" anchor="t">
            <a:spAutoFit/>
          </a:bodyPr>
          <a:lstStyle/>
          <a:p>
            <a:pPr algn="l">
              <a:lnSpc>
                <a:spcPts val="10397"/>
              </a:lnSpc>
            </a:pPr>
            <a:r>
              <a:rPr lang="en-US" sz="9120">
                <a:solidFill>
                  <a:srgbClr val="FFFFFF"/>
                </a:solidFill>
                <a:latin typeface="Courier Prime"/>
              </a:rPr>
              <a:t>Proyecto Final</a:t>
            </a:r>
          </a:p>
          <a:p>
            <a:pPr algn="l">
              <a:lnSpc>
                <a:spcPts val="10397"/>
              </a:lnSpc>
            </a:pPr>
            <a:r>
              <a:rPr lang="en-US" sz="9120">
                <a:solidFill>
                  <a:srgbClr val="FFFFFF"/>
                </a:solidFill>
                <a:latin typeface="Courier Prime"/>
              </a:rPr>
              <a:t>Fundamentos. {</a:t>
            </a:r>
          </a:p>
        </p:txBody>
      </p:sp>
      <p:sp>
        <p:nvSpPr>
          <p:cNvPr id="4" name="TextBox 4"/>
          <p:cNvSpPr txBox="1"/>
          <p:nvPr/>
        </p:nvSpPr>
        <p:spPr>
          <a:xfrm>
            <a:off x="2278912" y="5790868"/>
            <a:ext cx="10747189" cy="4019145"/>
          </a:xfrm>
          <a:prstGeom prst="rect">
            <a:avLst/>
          </a:prstGeom>
        </p:spPr>
        <p:txBody>
          <a:bodyPr lIns="0" tIns="0" rIns="0" bIns="0" rtlCol="0" anchor="t">
            <a:spAutoFit/>
          </a:bodyPr>
          <a:lstStyle/>
          <a:p>
            <a:pPr algn="l">
              <a:lnSpc>
                <a:spcPts val="6384"/>
              </a:lnSpc>
            </a:pPr>
            <a:r>
              <a:rPr lang="en-US" sz="4560">
                <a:solidFill>
                  <a:srgbClr val="FF914D"/>
                </a:solidFill>
                <a:latin typeface="Courier Prime"/>
              </a:rPr>
              <a:t>&lt;Por="Luis Carlos Gamboa"/&gt;</a:t>
            </a:r>
          </a:p>
          <a:p>
            <a:pPr algn="l">
              <a:lnSpc>
                <a:spcPts val="6384"/>
              </a:lnSpc>
            </a:pPr>
            <a:r>
              <a:rPr lang="en-US" sz="4560">
                <a:solidFill>
                  <a:srgbClr val="FF914D"/>
                </a:solidFill>
                <a:latin typeface="Courier Prime"/>
              </a:rPr>
              <a:t>     &lt;"Oscar Felipe Ariza"/&gt;</a:t>
            </a:r>
          </a:p>
          <a:p>
            <a:pPr algn="l">
              <a:lnSpc>
                <a:spcPts val="6384"/>
              </a:lnSpc>
            </a:pPr>
            <a:r>
              <a:rPr lang="en-US" sz="4560">
                <a:solidFill>
                  <a:srgbClr val="FF914D"/>
                </a:solidFill>
                <a:latin typeface="Courier Prime"/>
              </a:rPr>
              <a:t>     &lt;"Andres Camilo Pineda"/&gt;</a:t>
            </a:r>
          </a:p>
          <a:p>
            <a:pPr algn="l">
              <a:lnSpc>
                <a:spcPts val="6384"/>
              </a:lnSpc>
            </a:pPr>
            <a:endParaRPr lang="en-US" sz="4560">
              <a:solidFill>
                <a:srgbClr val="FF914D"/>
              </a:solidFill>
              <a:latin typeface="Courier Prime"/>
            </a:endParaRPr>
          </a:p>
          <a:p>
            <a:pPr algn="l">
              <a:lnSpc>
                <a:spcPts val="6384"/>
              </a:lnSpc>
            </a:pPr>
            <a:endParaRPr lang="en-US" sz="4560">
              <a:solidFill>
                <a:srgbClr val="FF914D"/>
              </a:solidFill>
              <a:latin typeface="Courier Prime"/>
            </a:endParaRPr>
          </a:p>
        </p:txBody>
      </p:sp>
      <p:sp>
        <p:nvSpPr>
          <p:cNvPr id="5" name="TextBox 5"/>
          <p:cNvSpPr txBox="1"/>
          <p:nvPr/>
        </p:nvSpPr>
        <p:spPr>
          <a:xfrm>
            <a:off x="1727112" y="7650908"/>
            <a:ext cx="2471972" cy="1607392"/>
          </a:xfrm>
          <a:prstGeom prst="rect">
            <a:avLst/>
          </a:prstGeom>
        </p:spPr>
        <p:txBody>
          <a:bodyPr lIns="0" tIns="0" rIns="0" bIns="0" rtlCol="0" anchor="t">
            <a:spAutoFit/>
          </a:bodyPr>
          <a:lstStyle/>
          <a:p>
            <a:pPr algn="l">
              <a:lnSpc>
                <a:spcPts val="12477"/>
              </a:lnSpc>
            </a:pPr>
            <a:r>
              <a:rPr lang="en-US" sz="10944">
                <a:solidFill>
                  <a:srgbClr val="FFFFFF"/>
                </a:solidFill>
                <a:latin typeface="Courier Prime"/>
              </a:rPr>
              <a:t>}</a:t>
            </a:r>
          </a:p>
        </p:txBody>
      </p:sp>
      <p:sp>
        <p:nvSpPr>
          <p:cNvPr id="6" name="TextBox 6"/>
          <p:cNvSpPr txBox="1"/>
          <p:nvPr/>
        </p:nvSpPr>
        <p:spPr>
          <a:xfrm>
            <a:off x="2194891" y="1687047"/>
            <a:ext cx="11259224" cy="474154"/>
          </a:xfrm>
          <a:prstGeom prst="rect">
            <a:avLst/>
          </a:prstGeom>
        </p:spPr>
        <p:txBody>
          <a:bodyPr lIns="0" tIns="0" rIns="0" bIns="0" rtlCol="0" anchor="t">
            <a:spAutoFit/>
          </a:bodyPr>
          <a:lstStyle/>
          <a:p>
            <a:pPr algn="l">
              <a:lnSpc>
                <a:spcPts val="3830"/>
              </a:lnSpc>
            </a:pPr>
            <a:r>
              <a:rPr lang="en-US" sz="2736">
                <a:solidFill>
                  <a:srgbClr val="737373"/>
                </a:solidFill>
                <a:latin typeface="Courier Prime"/>
              </a:rPr>
              <a:t>&lt;!--Universidad Industrial de Santander.--&gt;</a:t>
            </a:r>
          </a:p>
        </p:txBody>
      </p:sp>
      <p:grpSp>
        <p:nvGrpSpPr>
          <p:cNvPr id="7" name="Group 7"/>
          <p:cNvGrpSpPr/>
          <p:nvPr/>
        </p:nvGrpSpPr>
        <p:grpSpPr>
          <a:xfrm>
            <a:off x="14762002" y="-102870"/>
            <a:ext cx="4230823" cy="10389870"/>
            <a:chOff x="0" y="0"/>
            <a:chExt cx="1543416" cy="3790253"/>
          </a:xfrm>
        </p:grpSpPr>
        <p:sp>
          <p:nvSpPr>
            <p:cNvPr id="8" name="Freeform 8"/>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txBody>
            <a:bodyPr/>
            <a:lstStyle/>
            <a:p>
              <a:endParaRPr lang="es-CO"/>
            </a:p>
          </p:txBody>
        </p:sp>
      </p:grpSp>
      <p:sp>
        <p:nvSpPr>
          <p:cNvPr id="9" name="AutoShape 9"/>
          <p:cNvSpPr/>
          <p:nvPr/>
        </p:nvSpPr>
        <p:spPr>
          <a:xfrm>
            <a:off x="14666595" y="9210675"/>
            <a:ext cx="1539000" cy="0"/>
          </a:xfrm>
          <a:prstGeom prst="line">
            <a:avLst/>
          </a:prstGeom>
          <a:ln w="47625" cap="flat">
            <a:solidFill>
              <a:srgbClr val="FFFFFF"/>
            </a:solidFill>
            <a:prstDash val="solid"/>
            <a:headEnd type="diamond" w="lg" len="lg"/>
            <a:tailEnd type="arrow" w="med" len="sm"/>
          </a:ln>
        </p:spPr>
        <p:txBody>
          <a:bodyPr/>
          <a:lstStyle/>
          <a:p>
            <a:endParaRPr lang="es-CO"/>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CO"/>
            </a:p>
          </p:txBody>
        </p:sp>
      </p:grpSp>
      <p:sp>
        <p:nvSpPr>
          <p:cNvPr id="4" name="TextBox 4"/>
          <p:cNvSpPr txBox="1"/>
          <p:nvPr/>
        </p:nvSpPr>
        <p:spPr>
          <a:xfrm>
            <a:off x="2156332" y="4706303"/>
            <a:ext cx="5179073" cy="893445"/>
          </a:xfrm>
          <a:prstGeom prst="rect">
            <a:avLst/>
          </a:prstGeom>
        </p:spPr>
        <p:txBody>
          <a:bodyPr lIns="0" tIns="0" rIns="0" bIns="0" rtlCol="0" anchor="t">
            <a:spAutoFit/>
          </a:bodyPr>
          <a:lstStyle/>
          <a:p>
            <a:pPr algn="l">
              <a:lnSpc>
                <a:spcPts val="6839"/>
              </a:lnSpc>
            </a:pPr>
            <a:r>
              <a:rPr lang="en-US" sz="6000">
                <a:solidFill>
                  <a:srgbClr val="FFFFFF"/>
                </a:solidFill>
                <a:latin typeface="Courier Prime"/>
              </a:rPr>
              <a:t>Contenidos</a:t>
            </a:r>
          </a:p>
        </p:txBody>
      </p:sp>
      <p:sp>
        <p:nvSpPr>
          <p:cNvPr id="5" name="TextBox 5"/>
          <p:cNvSpPr txBox="1"/>
          <p:nvPr/>
        </p:nvSpPr>
        <p:spPr>
          <a:xfrm>
            <a:off x="11564785" y="2673032"/>
            <a:ext cx="7118046" cy="3609807"/>
          </a:xfrm>
          <a:prstGeom prst="rect">
            <a:avLst/>
          </a:prstGeom>
        </p:spPr>
        <p:txBody>
          <a:bodyPr lIns="0" tIns="0" rIns="0" bIns="0" rtlCol="0" anchor="t">
            <a:spAutoFit/>
          </a:bodyPr>
          <a:lstStyle/>
          <a:p>
            <a:pPr algn="l">
              <a:lnSpc>
                <a:spcPts val="9736"/>
              </a:lnSpc>
            </a:pPr>
            <a:r>
              <a:rPr lang="en-US" sz="5349">
                <a:solidFill>
                  <a:srgbClr val="FFFFFF"/>
                </a:solidFill>
                <a:latin typeface="Courier Prime"/>
              </a:rPr>
              <a:t>Introducción</a:t>
            </a:r>
          </a:p>
          <a:p>
            <a:pPr algn="l">
              <a:lnSpc>
                <a:spcPts val="9736"/>
              </a:lnSpc>
            </a:pPr>
            <a:r>
              <a:rPr lang="en-US" sz="5349">
                <a:solidFill>
                  <a:srgbClr val="FFFFFF"/>
                </a:solidFill>
                <a:latin typeface="Courier Prime"/>
              </a:rPr>
              <a:t>Objetivo</a:t>
            </a:r>
          </a:p>
          <a:p>
            <a:pPr algn="l">
              <a:lnSpc>
                <a:spcPts val="9736"/>
              </a:lnSpc>
            </a:pPr>
            <a:r>
              <a:rPr lang="en-US" sz="5349">
                <a:solidFill>
                  <a:srgbClr val="FFFFFF"/>
                </a:solidFill>
                <a:latin typeface="Courier Prime"/>
              </a:rPr>
              <a:t>Funciones</a:t>
            </a:r>
          </a:p>
        </p:txBody>
      </p:sp>
      <p:sp>
        <p:nvSpPr>
          <p:cNvPr id="6" name="TextBox 6"/>
          <p:cNvSpPr txBox="1"/>
          <p:nvPr/>
        </p:nvSpPr>
        <p:spPr>
          <a:xfrm>
            <a:off x="8347328" y="2673032"/>
            <a:ext cx="1580390" cy="4901404"/>
          </a:xfrm>
          <a:prstGeom prst="rect">
            <a:avLst/>
          </a:prstGeom>
        </p:spPr>
        <p:txBody>
          <a:bodyPr lIns="0" tIns="0" rIns="0" bIns="0" rtlCol="0" anchor="t">
            <a:spAutoFit/>
          </a:bodyPr>
          <a:lstStyle/>
          <a:p>
            <a:pPr algn="r">
              <a:lnSpc>
                <a:spcPts val="9857"/>
              </a:lnSpc>
            </a:pPr>
            <a:r>
              <a:rPr lang="en-US" sz="5416">
                <a:solidFill>
                  <a:srgbClr val="FF914D"/>
                </a:solidFill>
                <a:latin typeface="Courier Prime"/>
              </a:rPr>
              <a:t>01</a:t>
            </a:r>
          </a:p>
          <a:p>
            <a:pPr algn="r">
              <a:lnSpc>
                <a:spcPts val="9857"/>
              </a:lnSpc>
            </a:pPr>
            <a:r>
              <a:rPr lang="en-US" sz="5416">
                <a:solidFill>
                  <a:srgbClr val="FF914D"/>
                </a:solidFill>
                <a:latin typeface="Courier Prime"/>
              </a:rPr>
              <a:t>02</a:t>
            </a:r>
          </a:p>
          <a:p>
            <a:pPr algn="r">
              <a:lnSpc>
                <a:spcPts val="9857"/>
              </a:lnSpc>
            </a:pPr>
            <a:r>
              <a:rPr lang="en-US" sz="5416">
                <a:solidFill>
                  <a:srgbClr val="FF914D"/>
                </a:solidFill>
                <a:latin typeface="Courier Prime"/>
              </a:rPr>
              <a:t>03</a:t>
            </a:r>
          </a:p>
          <a:p>
            <a:pPr algn="r">
              <a:lnSpc>
                <a:spcPts val="9857"/>
              </a:lnSpc>
            </a:pPr>
            <a:endParaRPr lang="en-US" sz="5416">
              <a:solidFill>
                <a:srgbClr val="FF914D"/>
              </a:solidFill>
              <a:latin typeface="Courier Prime"/>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70578" y="-102870"/>
            <a:ext cx="10648894" cy="10389870"/>
            <a:chOff x="0" y="0"/>
            <a:chExt cx="3884745" cy="3790253"/>
          </a:xfrm>
        </p:grpSpPr>
        <p:sp>
          <p:nvSpPr>
            <p:cNvPr id="3" name="Freeform 3"/>
            <p:cNvSpPr/>
            <p:nvPr/>
          </p:nvSpPr>
          <p:spPr>
            <a:xfrm>
              <a:off x="0" y="0"/>
              <a:ext cx="3884745" cy="3790253"/>
            </a:xfrm>
            <a:custGeom>
              <a:avLst/>
              <a:gdLst/>
              <a:ahLst/>
              <a:cxnLst/>
              <a:rect l="l" t="t" r="r" b="b"/>
              <a:pathLst>
                <a:path w="3884745" h="3790253">
                  <a:moveTo>
                    <a:pt x="0" y="0"/>
                  </a:moveTo>
                  <a:lnTo>
                    <a:pt x="3884745" y="0"/>
                  </a:lnTo>
                  <a:lnTo>
                    <a:pt x="3884745" y="3790253"/>
                  </a:lnTo>
                  <a:lnTo>
                    <a:pt x="0" y="3790253"/>
                  </a:lnTo>
                  <a:close/>
                </a:path>
              </a:pathLst>
            </a:custGeom>
            <a:solidFill>
              <a:srgbClr val="2D2D35"/>
            </a:solidFill>
          </p:spPr>
          <p:txBody>
            <a:bodyPr/>
            <a:lstStyle/>
            <a:p>
              <a:endParaRPr lang="es-CO"/>
            </a:p>
          </p:txBody>
        </p:sp>
      </p:grpSp>
      <p:sp>
        <p:nvSpPr>
          <p:cNvPr id="4" name="TextBox 4"/>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rPr>
              <a:t>Introducción {</a:t>
            </a:r>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6" name="TextBox 6"/>
          <p:cNvSpPr txBox="1"/>
          <p:nvPr/>
        </p:nvSpPr>
        <p:spPr>
          <a:xfrm>
            <a:off x="291020" y="1782938"/>
            <a:ext cx="10190633" cy="6530625"/>
          </a:xfrm>
          <a:prstGeom prst="rect">
            <a:avLst/>
          </a:prstGeom>
        </p:spPr>
        <p:txBody>
          <a:bodyPr lIns="0" tIns="0" rIns="0" bIns="0" rtlCol="0" anchor="t">
            <a:spAutoFit/>
          </a:bodyPr>
          <a:lstStyle/>
          <a:p>
            <a:pPr algn="l">
              <a:lnSpc>
                <a:spcPts val="5202"/>
              </a:lnSpc>
            </a:pPr>
            <a:endParaRPr/>
          </a:p>
          <a:p>
            <a:pPr algn="l">
              <a:lnSpc>
                <a:spcPts val="5202"/>
              </a:lnSpc>
            </a:pPr>
            <a:r>
              <a:rPr lang="en-US" sz="2811">
                <a:solidFill>
                  <a:srgbClr val="FF914D"/>
                </a:solidFill>
                <a:latin typeface="Courier Prime"/>
              </a:rPr>
              <a:t>cout &lt;&lt; </a:t>
            </a:r>
            <a:r>
              <a:rPr lang="en-US" sz="2811">
                <a:solidFill>
                  <a:srgbClr val="FFFFFF"/>
                </a:solidFill>
                <a:latin typeface="Courier Prime"/>
              </a:rPr>
              <a:t>Éste proyecto se concibió con el propósito de diseñar un sistema en C++ que simula la gestión de un negocio con múltiples sucursales, cada una con su propio inventario de productos con un total de cinco sucursales, La meta  principal fué desarrollar un conjunto de funciones que permitan administrar eficazmente las ventas, el stock y la recaudación en cada ubicación. </a:t>
            </a:r>
            <a:r>
              <a:rPr lang="en-US" sz="2811">
                <a:solidFill>
                  <a:srgbClr val="FF914D"/>
                </a:solidFill>
                <a:latin typeface="Courier Prime"/>
              </a:rPr>
              <a:t>&lt;&lt; endl;</a:t>
            </a:r>
          </a:p>
        </p:txBody>
      </p:sp>
      <p:sp>
        <p:nvSpPr>
          <p:cNvPr id="7" name="AutoShape 7"/>
          <p:cNvSpPr/>
          <p:nvPr/>
        </p:nvSpPr>
        <p:spPr>
          <a:xfrm rot="5400000">
            <a:off x="6783951" y="3553290"/>
            <a:ext cx="7985953" cy="0"/>
          </a:xfrm>
          <a:prstGeom prst="line">
            <a:avLst/>
          </a:prstGeom>
          <a:ln w="95250" cap="flat">
            <a:solidFill>
              <a:srgbClr val="2D2D35"/>
            </a:solidFill>
            <a:prstDash val="solid"/>
            <a:headEnd type="none" w="sm" len="sm"/>
            <a:tailEnd type="none" w="sm" len="sm"/>
          </a:ln>
        </p:spPr>
        <p:txBody>
          <a:bodyPr/>
          <a:lstStyle/>
          <a:p>
            <a:endParaRPr lang="es-CO"/>
          </a:p>
        </p:txBody>
      </p:sp>
      <p:sp>
        <p:nvSpPr>
          <p:cNvPr id="8" name="Freeform 8"/>
          <p:cNvSpPr/>
          <p:nvPr/>
        </p:nvSpPr>
        <p:spPr>
          <a:xfrm>
            <a:off x="10776928" y="1578438"/>
            <a:ext cx="6919912" cy="7027254"/>
          </a:xfrm>
          <a:custGeom>
            <a:avLst/>
            <a:gdLst/>
            <a:ahLst/>
            <a:cxnLst/>
            <a:rect l="l" t="t" r="r" b="b"/>
            <a:pathLst>
              <a:path w="6919912" h="7027254">
                <a:moveTo>
                  <a:pt x="0" y="0"/>
                </a:moveTo>
                <a:lnTo>
                  <a:pt x="6919912" y="0"/>
                </a:lnTo>
                <a:lnTo>
                  <a:pt x="6919912" y="7027254"/>
                </a:lnTo>
                <a:lnTo>
                  <a:pt x="0" y="7027254"/>
                </a:lnTo>
                <a:lnTo>
                  <a:pt x="0" y="0"/>
                </a:lnTo>
                <a:close/>
              </a:path>
            </a:pathLst>
          </a:custGeom>
          <a:blipFill>
            <a:blip r:embed="rId2"/>
            <a:stretch>
              <a:fillRect r="-8023"/>
            </a:stretch>
          </a:blipFill>
        </p:spPr>
        <p:txBody>
          <a:bodyPr/>
          <a:lstStyle/>
          <a:p>
            <a:endParaRPr lang="es-CO"/>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70578" y="-102870"/>
            <a:ext cx="17277432" cy="10389870"/>
            <a:chOff x="0" y="0"/>
            <a:chExt cx="6302854" cy="3790253"/>
          </a:xfrm>
        </p:grpSpPr>
        <p:sp>
          <p:nvSpPr>
            <p:cNvPr id="3" name="Freeform 3"/>
            <p:cNvSpPr/>
            <p:nvPr/>
          </p:nvSpPr>
          <p:spPr>
            <a:xfrm>
              <a:off x="0" y="0"/>
              <a:ext cx="6302854" cy="3790253"/>
            </a:xfrm>
            <a:custGeom>
              <a:avLst/>
              <a:gdLst/>
              <a:ahLst/>
              <a:cxnLst/>
              <a:rect l="l" t="t" r="r" b="b"/>
              <a:pathLst>
                <a:path w="6302854" h="3790253">
                  <a:moveTo>
                    <a:pt x="0" y="0"/>
                  </a:moveTo>
                  <a:lnTo>
                    <a:pt x="6302854" y="0"/>
                  </a:lnTo>
                  <a:lnTo>
                    <a:pt x="6302854" y="3790253"/>
                  </a:lnTo>
                  <a:lnTo>
                    <a:pt x="0" y="3790253"/>
                  </a:lnTo>
                  <a:close/>
                </a:path>
              </a:pathLst>
            </a:custGeom>
            <a:solidFill>
              <a:srgbClr val="2D2D35"/>
            </a:solidFill>
          </p:spPr>
          <p:txBody>
            <a:bodyPr/>
            <a:lstStyle/>
            <a:p>
              <a:endParaRPr lang="es-CO"/>
            </a:p>
          </p:txBody>
        </p:sp>
      </p:grpSp>
      <p:sp>
        <p:nvSpPr>
          <p:cNvPr id="4" name="TextBox 4"/>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5" name="TextBox 5"/>
          <p:cNvSpPr txBox="1"/>
          <p:nvPr/>
        </p:nvSpPr>
        <p:spPr>
          <a:xfrm>
            <a:off x="752618" y="1440180"/>
            <a:ext cx="9377303" cy="8502300"/>
          </a:xfrm>
          <a:prstGeom prst="rect">
            <a:avLst/>
          </a:prstGeom>
        </p:spPr>
        <p:txBody>
          <a:bodyPr lIns="0" tIns="0" rIns="0" bIns="0" rtlCol="0" anchor="t">
            <a:spAutoFit/>
          </a:bodyPr>
          <a:lstStyle/>
          <a:p>
            <a:pPr algn="l">
              <a:lnSpc>
                <a:spcPts val="5202"/>
              </a:lnSpc>
            </a:pPr>
            <a:endParaRPr/>
          </a:p>
          <a:p>
            <a:pPr algn="l">
              <a:lnSpc>
                <a:spcPts val="5202"/>
              </a:lnSpc>
            </a:pPr>
            <a:r>
              <a:rPr lang="en-US" sz="2811">
                <a:solidFill>
                  <a:srgbClr val="FF914D"/>
                </a:solidFill>
                <a:latin typeface="Courier Prime"/>
              </a:rPr>
              <a:t>cout &lt;&lt;</a:t>
            </a:r>
            <a:r>
              <a:rPr lang="en-US" sz="2811">
                <a:solidFill>
                  <a:srgbClr val="FFFFFF"/>
                </a:solidFill>
                <a:latin typeface="Courier Prime"/>
              </a:rPr>
              <a:t> Entre los objetivos, el proyecto se realizó con opciones como:</a:t>
            </a:r>
          </a:p>
          <a:p>
            <a:pPr algn="l">
              <a:lnSpc>
                <a:spcPts val="5202"/>
              </a:lnSpc>
            </a:pPr>
            <a:r>
              <a:rPr lang="en-US" sz="2811">
                <a:solidFill>
                  <a:srgbClr val="FF914D"/>
                </a:solidFill>
                <a:latin typeface="Courier Prime"/>
              </a:rPr>
              <a:t>&gt;</a:t>
            </a:r>
            <a:r>
              <a:rPr lang="en-US" sz="2811">
                <a:solidFill>
                  <a:srgbClr val="FFFFFF"/>
                </a:solidFill>
                <a:latin typeface="Courier Prime"/>
              </a:rPr>
              <a:t> Mostrar todas las ventas realizadas.</a:t>
            </a:r>
          </a:p>
          <a:p>
            <a:pPr algn="l">
              <a:lnSpc>
                <a:spcPts val="5202"/>
              </a:lnSpc>
            </a:pPr>
            <a:r>
              <a:rPr lang="en-US" sz="2811">
                <a:solidFill>
                  <a:srgbClr val="FF914D"/>
                </a:solidFill>
                <a:latin typeface="Courier Prime"/>
              </a:rPr>
              <a:t>&gt;</a:t>
            </a:r>
            <a:r>
              <a:rPr lang="en-US" sz="2811">
                <a:solidFill>
                  <a:srgbClr val="FFFFFF"/>
                </a:solidFill>
                <a:latin typeface="Courier Prime"/>
              </a:rPr>
              <a:t> Mostrar todo el stock.</a:t>
            </a:r>
          </a:p>
          <a:p>
            <a:pPr algn="l">
              <a:lnSpc>
                <a:spcPts val="5202"/>
              </a:lnSpc>
            </a:pPr>
            <a:r>
              <a:rPr lang="en-US" sz="2811">
                <a:solidFill>
                  <a:srgbClr val="FF914D"/>
                </a:solidFill>
                <a:latin typeface="Courier Prime"/>
              </a:rPr>
              <a:t>&gt;</a:t>
            </a:r>
            <a:r>
              <a:rPr lang="en-US" sz="2811">
                <a:solidFill>
                  <a:srgbClr val="FFFFFF"/>
                </a:solidFill>
                <a:latin typeface="Courier Prime"/>
              </a:rPr>
              <a:t> Ventas por una sucursal dada.</a:t>
            </a:r>
          </a:p>
          <a:p>
            <a:pPr algn="l">
              <a:lnSpc>
                <a:spcPts val="5202"/>
              </a:lnSpc>
            </a:pPr>
            <a:r>
              <a:rPr lang="en-US" sz="2811">
                <a:solidFill>
                  <a:srgbClr val="FF914D"/>
                </a:solidFill>
                <a:latin typeface="Courier Prime"/>
              </a:rPr>
              <a:t>&gt;</a:t>
            </a:r>
            <a:r>
              <a:rPr lang="en-US" sz="2811">
                <a:solidFill>
                  <a:srgbClr val="FFFFFF"/>
                </a:solidFill>
                <a:latin typeface="Courier Prime"/>
              </a:rPr>
              <a:t> Stock por una sucursal dada.</a:t>
            </a:r>
          </a:p>
          <a:p>
            <a:pPr algn="l">
              <a:lnSpc>
                <a:spcPts val="5202"/>
              </a:lnSpc>
            </a:pPr>
            <a:r>
              <a:rPr lang="en-US" sz="2811">
                <a:solidFill>
                  <a:srgbClr val="FF914D"/>
                </a:solidFill>
                <a:latin typeface="Courier Prime"/>
              </a:rPr>
              <a:t>&gt;</a:t>
            </a:r>
            <a:r>
              <a:rPr lang="en-US" sz="2811">
                <a:solidFill>
                  <a:srgbClr val="FFFFFF"/>
                </a:solidFill>
                <a:latin typeface="Courier Prime"/>
              </a:rPr>
              <a:t> Ventas del producto en una sucursal dada.</a:t>
            </a:r>
          </a:p>
          <a:p>
            <a:pPr algn="l">
              <a:lnSpc>
                <a:spcPts val="5202"/>
              </a:lnSpc>
            </a:pPr>
            <a:r>
              <a:rPr lang="en-US" sz="2811">
                <a:solidFill>
                  <a:srgbClr val="FF914D"/>
                </a:solidFill>
                <a:latin typeface="Courier Prime"/>
              </a:rPr>
              <a:t>&gt;</a:t>
            </a:r>
            <a:r>
              <a:rPr lang="en-US" sz="2811">
                <a:solidFill>
                  <a:srgbClr val="FFFFFF"/>
                </a:solidFill>
                <a:latin typeface="Courier Prime"/>
              </a:rPr>
              <a:t> Recaudación por sucursal.</a:t>
            </a:r>
          </a:p>
          <a:p>
            <a:pPr algn="l">
              <a:lnSpc>
                <a:spcPts val="5202"/>
              </a:lnSpc>
            </a:pPr>
            <a:r>
              <a:rPr lang="en-US" sz="2811">
                <a:solidFill>
                  <a:srgbClr val="FF914D"/>
                </a:solidFill>
                <a:latin typeface="Courier Prime"/>
              </a:rPr>
              <a:t>&gt;</a:t>
            </a:r>
            <a:r>
              <a:rPr lang="en-US" sz="2811">
                <a:solidFill>
                  <a:srgbClr val="FFFFFF"/>
                </a:solidFill>
                <a:latin typeface="Courier Prime"/>
              </a:rPr>
              <a:t> Sucursal con mas ventas.</a:t>
            </a:r>
          </a:p>
          <a:p>
            <a:pPr algn="l">
              <a:lnSpc>
                <a:spcPts val="5202"/>
              </a:lnSpc>
            </a:pPr>
            <a:r>
              <a:rPr lang="en-US" sz="2811">
                <a:solidFill>
                  <a:srgbClr val="FF914D"/>
                </a:solidFill>
                <a:latin typeface="Courier Prime"/>
              </a:rPr>
              <a:t>&gt; </a:t>
            </a:r>
            <a:r>
              <a:rPr lang="en-US" sz="2811">
                <a:solidFill>
                  <a:srgbClr val="FFFFFF"/>
                </a:solidFill>
                <a:latin typeface="Courier Prime"/>
              </a:rPr>
              <a:t>Sucursal de Mayor Recaudación.</a:t>
            </a:r>
          </a:p>
          <a:p>
            <a:pPr algn="l">
              <a:lnSpc>
                <a:spcPts val="5202"/>
              </a:lnSpc>
            </a:pPr>
            <a:r>
              <a:rPr lang="en-US" sz="2811">
                <a:solidFill>
                  <a:srgbClr val="FF914D"/>
                </a:solidFill>
                <a:latin typeface="Courier Prime"/>
              </a:rPr>
              <a:t>&gt;</a:t>
            </a:r>
            <a:r>
              <a:rPr lang="en-US" sz="2811">
                <a:solidFill>
                  <a:srgbClr val="FFFFFF"/>
                </a:solidFill>
                <a:latin typeface="Courier Prime"/>
              </a:rPr>
              <a:t> Recaudación Total.</a:t>
            </a:r>
          </a:p>
          <a:p>
            <a:pPr algn="l">
              <a:lnSpc>
                <a:spcPts val="5202"/>
              </a:lnSpc>
            </a:pPr>
            <a:r>
              <a:rPr lang="en-US" sz="2811">
                <a:solidFill>
                  <a:srgbClr val="FFFFFF"/>
                </a:solidFill>
                <a:latin typeface="Courier Prime"/>
              </a:rPr>
              <a:t> </a:t>
            </a:r>
            <a:r>
              <a:rPr lang="en-US" sz="2811">
                <a:solidFill>
                  <a:srgbClr val="FF914D"/>
                </a:solidFill>
                <a:latin typeface="Courier Prime"/>
              </a:rPr>
              <a:t>&lt;&lt; endl;</a:t>
            </a:r>
          </a:p>
        </p:txBody>
      </p:sp>
      <p:sp>
        <p:nvSpPr>
          <p:cNvPr id="6" name="Freeform 6"/>
          <p:cNvSpPr/>
          <p:nvPr/>
        </p:nvSpPr>
        <p:spPr>
          <a:xfrm>
            <a:off x="10524046" y="3163522"/>
            <a:ext cx="7341038" cy="4894026"/>
          </a:xfrm>
          <a:custGeom>
            <a:avLst/>
            <a:gdLst/>
            <a:ahLst/>
            <a:cxnLst/>
            <a:rect l="l" t="t" r="r" b="b"/>
            <a:pathLst>
              <a:path w="7341038" h="4894026">
                <a:moveTo>
                  <a:pt x="0" y="0"/>
                </a:moveTo>
                <a:lnTo>
                  <a:pt x="7341039" y="0"/>
                </a:lnTo>
                <a:lnTo>
                  <a:pt x="7341039" y="4894025"/>
                </a:lnTo>
                <a:lnTo>
                  <a:pt x="0" y="4894025"/>
                </a:lnTo>
                <a:lnTo>
                  <a:pt x="0" y="0"/>
                </a:lnTo>
                <a:close/>
              </a:path>
            </a:pathLst>
          </a:custGeom>
          <a:blipFill>
            <a:blip r:embed="rId2"/>
            <a:stretch>
              <a:fillRect/>
            </a:stretch>
          </a:blipFill>
        </p:spPr>
        <p:txBody>
          <a:bodyPr/>
          <a:lstStyle/>
          <a:p>
            <a:endParaRPr lang="es-CO"/>
          </a:p>
        </p:txBody>
      </p:sp>
      <p:sp>
        <p:nvSpPr>
          <p:cNvPr id="7" name="TextBox 7"/>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rPr>
              <a:t>Objetivos.</a:t>
            </a: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383063" y="2799613"/>
            <a:ext cx="6718655" cy="5788880"/>
            <a:chOff x="0" y="0"/>
            <a:chExt cx="2450983" cy="2111799"/>
          </a:xfrm>
        </p:grpSpPr>
        <p:sp>
          <p:nvSpPr>
            <p:cNvPr id="3" name="Freeform 3"/>
            <p:cNvSpPr/>
            <p:nvPr/>
          </p:nvSpPr>
          <p:spPr>
            <a:xfrm>
              <a:off x="0" y="0"/>
              <a:ext cx="2450983" cy="2111799"/>
            </a:xfrm>
            <a:custGeom>
              <a:avLst/>
              <a:gdLst/>
              <a:ahLst/>
              <a:cxnLst/>
              <a:rect l="l" t="t" r="r" b="b"/>
              <a:pathLst>
                <a:path w="2450983" h="2111799">
                  <a:moveTo>
                    <a:pt x="0" y="0"/>
                  </a:moveTo>
                  <a:lnTo>
                    <a:pt x="2450983" y="0"/>
                  </a:lnTo>
                  <a:lnTo>
                    <a:pt x="2450983" y="2111799"/>
                  </a:lnTo>
                  <a:lnTo>
                    <a:pt x="0" y="2111799"/>
                  </a:lnTo>
                  <a:close/>
                </a:path>
              </a:pathLst>
            </a:custGeom>
            <a:solidFill>
              <a:srgbClr val="2D2D35"/>
            </a:solidFill>
          </p:spPr>
          <p:txBody>
            <a:bodyPr/>
            <a:lstStyle/>
            <a:p>
              <a:endParaRPr lang="es-CO"/>
            </a:p>
          </p:txBody>
        </p:sp>
      </p:grpSp>
      <p:sp>
        <p:nvSpPr>
          <p:cNvPr id="4" name="AutoShape 4"/>
          <p:cNvSpPr/>
          <p:nvPr/>
        </p:nvSpPr>
        <p:spPr>
          <a:xfrm>
            <a:off x="421163" y="2799613"/>
            <a:ext cx="0" cy="2598034"/>
          </a:xfrm>
          <a:prstGeom prst="line">
            <a:avLst/>
          </a:prstGeom>
          <a:ln w="76200" cap="flat">
            <a:solidFill>
              <a:srgbClr val="737373"/>
            </a:solidFill>
            <a:prstDash val="solid"/>
            <a:headEnd type="none" w="sm" len="sm"/>
            <a:tailEnd type="none" w="sm" len="sm"/>
          </a:ln>
        </p:spPr>
        <p:txBody>
          <a:bodyPr/>
          <a:lstStyle/>
          <a:p>
            <a:endParaRPr lang="es-CO"/>
          </a:p>
        </p:txBody>
      </p:sp>
      <p:sp>
        <p:nvSpPr>
          <p:cNvPr id="5" name="TextBox 5"/>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rPr>
              <a:t>Cuerpo del proyecto {</a:t>
            </a:r>
          </a:p>
        </p:txBody>
      </p:sp>
      <p:sp>
        <p:nvSpPr>
          <p:cNvPr id="6" name="TextBox 6"/>
          <p:cNvSpPr txBox="1"/>
          <p:nvPr/>
        </p:nvSpPr>
        <p:spPr>
          <a:xfrm>
            <a:off x="863393" y="3263816"/>
            <a:ext cx="3232911" cy="821881"/>
          </a:xfrm>
          <a:prstGeom prst="rect">
            <a:avLst/>
          </a:prstGeom>
        </p:spPr>
        <p:txBody>
          <a:bodyPr lIns="0" tIns="0" rIns="0" bIns="0" rtlCol="0" anchor="t">
            <a:spAutoFit/>
          </a:bodyPr>
          <a:lstStyle/>
          <a:p>
            <a:pPr algn="l">
              <a:lnSpc>
                <a:spcPts val="6473"/>
              </a:lnSpc>
            </a:pPr>
            <a:r>
              <a:rPr lang="en-US" sz="5349">
                <a:solidFill>
                  <a:srgbClr val="FF914D"/>
                </a:solidFill>
                <a:latin typeface="Courier Prime"/>
              </a:rPr>
              <a:t>Login.</a:t>
            </a:r>
          </a:p>
        </p:txBody>
      </p:sp>
      <p:sp>
        <p:nvSpPr>
          <p:cNvPr id="7" name="TextBox 7"/>
          <p:cNvSpPr txBox="1"/>
          <p:nvPr/>
        </p:nvSpPr>
        <p:spPr>
          <a:xfrm>
            <a:off x="943276" y="4764851"/>
            <a:ext cx="5598228" cy="3029630"/>
          </a:xfrm>
          <a:prstGeom prst="rect">
            <a:avLst/>
          </a:prstGeom>
        </p:spPr>
        <p:txBody>
          <a:bodyPr lIns="0" tIns="0" rIns="0" bIns="0" rtlCol="0" anchor="t">
            <a:spAutoFit/>
          </a:bodyPr>
          <a:lstStyle/>
          <a:p>
            <a:pPr algn="l">
              <a:lnSpc>
                <a:spcPts val="3465"/>
              </a:lnSpc>
            </a:pPr>
            <a:r>
              <a:rPr lang="en-US" sz="2864">
                <a:solidFill>
                  <a:srgbClr val="FFFFFF"/>
                </a:solidFill>
                <a:latin typeface="Courier Prime"/>
              </a:rPr>
              <a:t>Al abrir el código nos vamos a encontrar con un login hecho para identificar cada usuario; Así mismo con un espacio de salida en caso ya no se quiera usar el código</a:t>
            </a:r>
          </a:p>
        </p:txBody>
      </p:sp>
      <p:sp>
        <p:nvSpPr>
          <p:cNvPr id="8" name="TextBox 8"/>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9" name="Freeform 9"/>
          <p:cNvSpPr/>
          <p:nvPr/>
        </p:nvSpPr>
        <p:spPr>
          <a:xfrm>
            <a:off x="8060106" y="2519978"/>
            <a:ext cx="9550150" cy="6348150"/>
          </a:xfrm>
          <a:custGeom>
            <a:avLst/>
            <a:gdLst/>
            <a:ahLst/>
            <a:cxnLst/>
            <a:rect l="l" t="t" r="r" b="b"/>
            <a:pathLst>
              <a:path w="9550150" h="6348150">
                <a:moveTo>
                  <a:pt x="0" y="0"/>
                </a:moveTo>
                <a:lnTo>
                  <a:pt x="9550150" y="0"/>
                </a:lnTo>
                <a:lnTo>
                  <a:pt x="9550150" y="6348150"/>
                </a:lnTo>
                <a:lnTo>
                  <a:pt x="0" y="6348150"/>
                </a:lnTo>
                <a:lnTo>
                  <a:pt x="0" y="0"/>
                </a:lnTo>
                <a:close/>
              </a:path>
            </a:pathLst>
          </a:custGeom>
          <a:blipFill>
            <a:blip r:embed="rId2"/>
            <a:stretch>
              <a:fillRect/>
            </a:stretch>
          </a:blipFill>
        </p:spPr>
        <p:txBody>
          <a:bodyPr/>
          <a:lstStyle/>
          <a:p>
            <a:endParaRPr lang="es-CO"/>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383063" y="2799613"/>
            <a:ext cx="6718655" cy="5788880"/>
            <a:chOff x="0" y="0"/>
            <a:chExt cx="2450983" cy="2111799"/>
          </a:xfrm>
        </p:grpSpPr>
        <p:sp>
          <p:nvSpPr>
            <p:cNvPr id="3" name="Freeform 3"/>
            <p:cNvSpPr/>
            <p:nvPr/>
          </p:nvSpPr>
          <p:spPr>
            <a:xfrm>
              <a:off x="0" y="0"/>
              <a:ext cx="2450983" cy="2111799"/>
            </a:xfrm>
            <a:custGeom>
              <a:avLst/>
              <a:gdLst/>
              <a:ahLst/>
              <a:cxnLst/>
              <a:rect l="l" t="t" r="r" b="b"/>
              <a:pathLst>
                <a:path w="2450983" h="2111799">
                  <a:moveTo>
                    <a:pt x="0" y="0"/>
                  </a:moveTo>
                  <a:lnTo>
                    <a:pt x="2450983" y="0"/>
                  </a:lnTo>
                  <a:lnTo>
                    <a:pt x="2450983" y="2111799"/>
                  </a:lnTo>
                  <a:lnTo>
                    <a:pt x="0" y="2111799"/>
                  </a:lnTo>
                  <a:close/>
                </a:path>
              </a:pathLst>
            </a:custGeom>
            <a:solidFill>
              <a:srgbClr val="2D2D35"/>
            </a:solidFill>
          </p:spPr>
          <p:txBody>
            <a:bodyPr/>
            <a:lstStyle/>
            <a:p>
              <a:endParaRPr lang="es-CO"/>
            </a:p>
          </p:txBody>
        </p:sp>
      </p:grpSp>
      <p:sp>
        <p:nvSpPr>
          <p:cNvPr id="4" name="AutoShape 4"/>
          <p:cNvSpPr/>
          <p:nvPr/>
        </p:nvSpPr>
        <p:spPr>
          <a:xfrm>
            <a:off x="421163" y="2799613"/>
            <a:ext cx="0" cy="2598034"/>
          </a:xfrm>
          <a:prstGeom prst="line">
            <a:avLst/>
          </a:prstGeom>
          <a:ln w="76200" cap="flat">
            <a:solidFill>
              <a:srgbClr val="737373"/>
            </a:solidFill>
            <a:prstDash val="solid"/>
            <a:headEnd type="none" w="sm" len="sm"/>
            <a:tailEnd type="none" w="sm" len="sm"/>
          </a:ln>
        </p:spPr>
        <p:txBody>
          <a:bodyPr/>
          <a:lstStyle/>
          <a:p>
            <a:endParaRPr lang="es-CO"/>
          </a:p>
        </p:txBody>
      </p:sp>
      <p:sp>
        <p:nvSpPr>
          <p:cNvPr id="5" name="Freeform 5"/>
          <p:cNvSpPr/>
          <p:nvPr/>
        </p:nvSpPr>
        <p:spPr>
          <a:xfrm>
            <a:off x="7323114" y="2162644"/>
            <a:ext cx="10709748" cy="6425849"/>
          </a:xfrm>
          <a:custGeom>
            <a:avLst/>
            <a:gdLst/>
            <a:ahLst/>
            <a:cxnLst/>
            <a:rect l="l" t="t" r="r" b="b"/>
            <a:pathLst>
              <a:path w="10709748" h="6425849">
                <a:moveTo>
                  <a:pt x="0" y="0"/>
                </a:moveTo>
                <a:lnTo>
                  <a:pt x="10709748" y="0"/>
                </a:lnTo>
                <a:lnTo>
                  <a:pt x="10709748" y="6425849"/>
                </a:lnTo>
                <a:lnTo>
                  <a:pt x="0" y="6425849"/>
                </a:lnTo>
                <a:lnTo>
                  <a:pt x="0" y="0"/>
                </a:lnTo>
                <a:close/>
              </a:path>
            </a:pathLst>
          </a:custGeom>
          <a:blipFill>
            <a:blip r:embed="rId2"/>
            <a:stretch>
              <a:fillRect/>
            </a:stretch>
          </a:blipFill>
        </p:spPr>
        <p:txBody>
          <a:bodyPr/>
          <a:lstStyle/>
          <a:p>
            <a:endParaRPr lang="es-CO"/>
          </a:p>
        </p:txBody>
      </p:sp>
      <p:sp>
        <p:nvSpPr>
          <p:cNvPr id="6" name="TextBox 6"/>
          <p:cNvSpPr txBox="1"/>
          <p:nvPr/>
        </p:nvSpPr>
        <p:spPr>
          <a:xfrm>
            <a:off x="1028700" y="1047750"/>
            <a:ext cx="7031406" cy="582930"/>
          </a:xfrm>
          <a:prstGeom prst="rect">
            <a:avLst/>
          </a:prstGeom>
        </p:spPr>
        <p:txBody>
          <a:bodyPr lIns="0" tIns="0" rIns="0" bIns="0" rtlCol="0" anchor="t">
            <a:spAutoFit/>
          </a:bodyPr>
          <a:lstStyle/>
          <a:p>
            <a:pPr algn="l">
              <a:lnSpc>
                <a:spcPts val="4559"/>
              </a:lnSpc>
            </a:pPr>
            <a:r>
              <a:rPr lang="en-US" sz="3999">
                <a:solidFill>
                  <a:srgbClr val="FFFFFF"/>
                </a:solidFill>
                <a:latin typeface="Courier Prime"/>
              </a:rPr>
              <a:t>Funciones {</a:t>
            </a:r>
          </a:p>
        </p:txBody>
      </p:sp>
      <p:sp>
        <p:nvSpPr>
          <p:cNvPr id="7" name="TextBox 7"/>
          <p:cNvSpPr txBox="1"/>
          <p:nvPr/>
        </p:nvSpPr>
        <p:spPr>
          <a:xfrm>
            <a:off x="1003057" y="3261812"/>
            <a:ext cx="2160659" cy="808858"/>
          </a:xfrm>
          <a:prstGeom prst="rect">
            <a:avLst/>
          </a:prstGeom>
        </p:spPr>
        <p:txBody>
          <a:bodyPr lIns="0" tIns="0" rIns="0" bIns="0" rtlCol="0" anchor="t">
            <a:spAutoFit/>
          </a:bodyPr>
          <a:lstStyle/>
          <a:p>
            <a:pPr algn="l">
              <a:lnSpc>
                <a:spcPts val="6467"/>
              </a:lnSpc>
            </a:pPr>
            <a:r>
              <a:rPr lang="en-US" sz="5345">
                <a:solidFill>
                  <a:srgbClr val="FF914D"/>
                </a:solidFill>
                <a:latin typeface="Courier Prime"/>
              </a:rPr>
              <a:t>Menú</a:t>
            </a:r>
          </a:p>
        </p:txBody>
      </p:sp>
      <p:sp>
        <p:nvSpPr>
          <p:cNvPr id="8" name="TextBox 8"/>
          <p:cNvSpPr txBox="1"/>
          <p:nvPr/>
        </p:nvSpPr>
        <p:spPr>
          <a:xfrm>
            <a:off x="1003057" y="4564360"/>
            <a:ext cx="5478666" cy="3246784"/>
          </a:xfrm>
          <a:prstGeom prst="rect">
            <a:avLst/>
          </a:prstGeom>
        </p:spPr>
        <p:txBody>
          <a:bodyPr lIns="0" tIns="0" rIns="0" bIns="0" rtlCol="0" anchor="t">
            <a:spAutoFit/>
          </a:bodyPr>
          <a:lstStyle/>
          <a:p>
            <a:pPr algn="l">
              <a:lnSpc>
                <a:spcPts val="4322"/>
              </a:lnSpc>
            </a:pPr>
            <a:r>
              <a:rPr lang="en-US" sz="3572">
                <a:solidFill>
                  <a:srgbClr val="FFFFFF"/>
                </a:solidFill>
                <a:latin typeface="Courier Prime"/>
              </a:rPr>
              <a:t>Menú Principal con los objetivos que se plantearon, así mismo opciones como modificar ventas, stock y precios.</a:t>
            </a:r>
          </a:p>
        </p:txBody>
      </p:sp>
      <p:sp>
        <p:nvSpPr>
          <p:cNvPr id="9" name="TextBox 9"/>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3" name="AutoShape 3"/>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CO"/>
          </a:p>
        </p:txBody>
      </p:sp>
      <p:sp>
        <p:nvSpPr>
          <p:cNvPr id="4" name="TextBox 4"/>
          <p:cNvSpPr txBox="1"/>
          <p:nvPr/>
        </p:nvSpPr>
        <p:spPr>
          <a:xfrm>
            <a:off x="1531043" y="3011053"/>
            <a:ext cx="17802500" cy="2640521"/>
          </a:xfrm>
          <a:prstGeom prst="rect">
            <a:avLst/>
          </a:prstGeom>
        </p:spPr>
        <p:txBody>
          <a:bodyPr lIns="0" tIns="0" rIns="0" bIns="0" rtlCol="0" anchor="t">
            <a:spAutoFit/>
          </a:bodyPr>
          <a:lstStyle/>
          <a:p>
            <a:pPr algn="l">
              <a:lnSpc>
                <a:spcPts val="10288"/>
              </a:lnSpc>
            </a:pPr>
            <a:r>
              <a:rPr lang="en-US" sz="9025">
                <a:solidFill>
                  <a:srgbClr val="FFFFFF"/>
                </a:solidFill>
                <a:latin typeface="Courier Prime"/>
              </a:rPr>
              <a:t>{ A continuación se compilará el código:</a:t>
            </a:r>
          </a:p>
        </p:txBody>
      </p:sp>
      <p:sp>
        <p:nvSpPr>
          <p:cNvPr id="5" name="TextBox 5"/>
          <p:cNvSpPr txBox="1"/>
          <p:nvPr/>
        </p:nvSpPr>
        <p:spPr>
          <a:xfrm>
            <a:off x="1531043" y="6051242"/>
            <a:ext cx="2471972" cy="1436334"/>
          </a:xfrm>
          <a:prstGeom prst="rect">
            <a:avLst/>
          </a:prstGeom>
        </p:spPr>
        <p:txBody>
          <a:bodyPr lIns="0" tIns="0" rIns="0" bIns="0" rtlCol="0" anchor="t">
            <a:spAutoFit/>
          </a:bodyPr>
          <a:lstStyle/>
          <a:p>
            <a:pPr algn="l">
              <a:lnSpc>
                <a:spcPts val="11109"/>
              </a:lnSpc>
            </a:pPr>
            <a:r>
              <a:rPr lang="en-US" sz="9745">
                <a:solidFill>
                  <a:srgbClr val="FFFFFF"/>
                </a:solidFill>
                <a:latin typeface="Courier Prime"/>
              </a:rPr>
              <a:t>}</a:t>
            </a: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CO"/>
          </a:p>
        </p:txBody>
      </p:sp>
      <p:sp>
        <p:nvSpPr>
          <p:cNvPr id="3" name="TextBox 3"/>
          <p:cNvSpPr txBox="1"/>
          <p:nvPr/>
        </p:nvSpPr>
        <p:spPr>
          <a:xfrm>
            <a:off x="2415791" y="2652246"/>
            <a:ext cx="15306037" cy="1905814"/>
          </a:xfrm>
          <a:prstGeom prst="rect">
            <a:avLst/>
          </a:prstGeom>
        </p:spPr>
        <p:txBody>
          <a:bodyPr lIns="0" tIns="0" rIns="0" bIns="0" rtlCol="0" anchor="t">
            <a:spAutoFit/>
          </a:bodyPr>
          <a:lstStyle/>
          <a:p>
            <a:pPr algn="l">
              <a:lnSpc>
                <a:spcPts val="14847"/>
              </a:lnSpc>
            </a:pPr>
            <a:r>
              <a:rPr lang="en-US" sz="13024">
                <a:solidFill>
                  <a:srgbClr val="FFFFFF"/>
                </a:solidFill>
                <a:latin typeface="Courier Prime"/>
              </a:rPr>
              <a:t>Gracias {</a:t>
            </a:r>
          </a:p>
        </p:txBody>
      </p:sp>
      <p:sp>
        <p:nvSpPr>
          <p:cNvPr id="4" name="TextBox 4"/>
          <p:cNvSpPr txBox="1"/>
          <p:nvPr/>
        </p:nvSpPr>
        <p:spPr>
          <a:xfrm>
            <a:off x="2415791" y="4772162"/>
            <a:ext cx="2471972" cy="1607392"/>
          </a:xfrm>
          <a:prstGeom prst="rect">
            <a:avLst/>
          </a:prstGeom>
        </p:spPr>
        <p:txBody>
          <a:bodyPr lIns="0" tIns="0" rIns="0" bIns="0" rtlCol="0" anchor="t">
            <a:spAutoFit/>
          </a:bodyPr>
          <a:lstStyle/>
          <a:p>
            <a:pPr algn="l">
              <a:lnSpc>
                <a:spcPts val="12477"/>
              </a:lnSpc>
            </a:pPr>
            <a:r>
              <a:rPr lang="en-US" sz="10944">
                <a:solidFill>
                  <a:srgbClr val="FFFFFF"/>
                </a:solidFill>
                <a:latin typeface="Courier Prime"/>
              </a:rPr>
              <a:t>}</a:t>
            </a: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Words>
  <Application>Microsoft Office PowerPoint</Application>
  <PresentationFormat>Personalizado</PresentationFormat>
  <Paragraphs>45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Courier Prime</vt: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cp:lastModifiedBy>LUIS CARLOS GAMBOA CHAVEZ</cp:lastModifiedBy>
  <cp:revision>2</cp:revision>
  <dcterms:created xsi:type="dcterms:W3CDTF">2006-08-16T00:00:00Z</dcterms:created>
  <dcterms:modified xsi:type="dcterms:W3CDTF">2024-06-04T20:40:41Z</dcterms:modified>
  <dc:identifier>DAGHIb2tdYE</dc:identifier>
</cp:coreProperties>
</file>