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
  </p:notesMasterIdLst>
  <p:sldIdLst>
    <p:sldId id="2206" r:id="rId3"/>
    <p:sldId id="2199" r:id="rId4"/>
    <p:sldId id="2205"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66BFC-F64A-472F-819E-A08D70672E26}" type="datetimeFigureOut">
              <a:rPr lang="es-MX" smtClean="0"/>
              <a:t>04/07/2023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BB275-28C2-49C3-B01C-961E2A4D7868}" type="slidenum">
              <a:rPr lang="es-MX" smtClean="0"/>
              <a:t>‹Nº›</a:t>
            </a:fld>
            <a:endParaRPr lang="es-MX"/>
          </a:p>
        </p:txBody>
      </p:sp>
    </p:spTree>
    <p:extLst>
      <p:ext uri="{BB962C8B-B14F-4D97-AF65-F5344CB8AC3E}">
        <p14:creationId xmlns:p14="http://schemas.microsoft.com/office/powerpoint/2010/main" val="3078613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prstClr val="black"/>
                </a:solidFill>
                <a:effectLst/>
                <a:uLnTx/>
                <a:uFillTx/>
                <a:latin typeface="Yu Gothic"/>
                <a:ea typeface="Yu Gothic"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a:ea typeface="Yu Gothic" panose="020B0400000000000000" pitchFamily="34" charset="-128"/>
              <a:cs typeface="+mn-cs"/>
            </a:endParaRPr>
          </a:p>
        </p:txBody>
      </p:sp>
    </p:spTree>
    <p:extLst>
      <p:ext uri="{BB962C8B-B14F-4D97-AF65-F5344CB8AC3E}">
        <p14:creationId xmlns:p14="http://schemas.microsoft.com/office/powerpoint/2010/main" val="197229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mn-lt"/>
                <a:ea typeface="+mn-ea"/>
                <a:cs typeface="+mn-cs"/>
              </a:rPr>
              <a:t>Ocelot is a lightweight API Gateway, recommended for simpler approaches. </a:t>
            </a:r>
          </a:p>
          <a:p>
            <a:endParaRPr kumimoji="1" lang="en-US" sz="1200" b="0" i="0" u="none" strike="noStrike" kern="1200" baseline="0" dirty="0">
              <a:solidFill>
                <a:schemeClr val="tx1"/>
              </a:solidFill>
              <a:latin typeface="+mn-lt"/>
              <a:ea typeface="+mn-ea"/>
              <a:cs typeface="+mn-cs"/>
            </a:endParaRPr>
          </a:p>
          <a:p>
            <a:r>
              <a:rPr kumimoji="1" lang="en-US" sz="1200" b="0" i="0" u="none" strike="noStrike" kern="1200" baseline="0">
                <a:solidFill>
                  <a:schemeClr val="tx1"/>
                </a:solidFill>
                <a:latin typeface="+mn-lt"/>
                <a:ea typeface="+mn-ea"/>
                <a:cs typeface="+mn-cs"/>
              </a:rPr>
              <a:t>The </a:t>
            </a:r>
            <a:r>
              <a:rPr kumimoji="1" lang="en-US" sz="1200" b="0" i="0" u="none" strike="noStrike" kern="1200" baseline="0" dirty="0">
                <a:solidFill>
                  <a:schemeClr val="tx1"/>
                </a:solidFill>
                <a:latin typeface="+mn-lt"/>
                <a:ea typeface="+mn-ea"/>
                <a:cs typeface="+mn-cs"/>
              </a:rPr>
              <a:t>main reason to choose Ocelot is because Ocelot is a .NET Core lightweight API Gateway that you can deploy into the same application deployment environment where you’re deploying your microservices/containers, such as a Docker Host, Kubernetes, Service Fabric, etc</a:t>
            </a:r>
            <a:r>
              <a:rPr kumimoji="1" lang="en-US" sz="1200" b="0" i="0" u="none" strike="noStrike" kern="1200" baseline="0">
                <a:solidFill>
                  <a:schemeClr val="tx1"/>
                </a:solidFill>
                <a:latin typeface="+mn-lt"/>
                <a:ea typeface="+mn-ea"/>
                <a:cs typeface="+mn-cs"/>
              </a:rPr>
              <a:t>. </a:t>
            </a:r>
            <a:br>
              <a:rPr kumimoji="1" lang="en-US" sz="1200" b="0" i="0" u="none" strike="noStrike" kern="1200" baseline="0">
                <a:solidFill>
                  <a:schemeClr val="tx1"/>
                </a:solidFill>
                <a:latin typeface="+mn-lt"/>
                <a:ea typeface="+mn-ea"/>
                <a:cs typeface="+mn-cs"/>
              </a:rPr>
            </a:br>
            <a:endParaRPr kumimoji="1" lang="en-US" sz="1200" b="0" i="0" u="none" strike="noStrike" kern="1200" baseline="0">
              <a:solidFill>
                <a:schemeClr val="tx1"/>
              </a:solidFill>
              <a:latin typeface="+mn-lt"/>
              <a:ea typeface="+mn-ea"/>
              <a:cs typeface="+mn-cs"/>
            </a:endParaRPr>
          </a:p>
          <a:p>
            <a:r>
              <a:rPr kumimoji="1" lang="en-US" sz="1200" b="0" i="0" u="none" strike="noStrike" kern="1200" baseline="0" dirty="0">
                <a:solidFill>
                  <a:schemeClr val="tx1"/>
                </a:solidFill>
                <a:latin typeface="+mn-lt"/>
                <a:ea typeface="+mn-ea"/>
                <a:cs typeface="+mn-cs"/>
              </a:rPr>
              <a:t>Ocelot is an Open Source .NET Core based API Gateway especially made for microservices architecture that need unified points of entry into their system. It’s lightweight, fast, scalable and provides routing and authentication among many other features.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prstClr val="black"/>
                </a:solidFill>
                <a:effectLst/>
                <a:uLnTx/>
                <a:uFillTx/>
                <a:latin typeface="Yu Gothic"/>
                <a:ea typeface="Yu Gothic"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Yu Gothic"/>
              <a:ea typeface="Yu Gothic" panose="020B0400000000000000" pitchFamily="34" charset="-128"/>
              <a:cs typeface="+mn-cs"/>
            </a:endParaRPr>
          </a:p>
        </p:txBody>
      </p:sp>
    </p:spTree>
    <p:extLst>
      <p:ext uri="{BB962C8B-B14F-4D97-AF65-F5344CB8AC3E}">
        <p14:creationId xmlns:p14="http://schemas.microsoft.com/office/powerpoint/2010/main" val="38559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E6312-FB3E-0BC0-10BD-F13FA63330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DAFC934-7D59-3C53-1DC4-DA6982755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E1E8F00-D350-19CB-4530-1103D42053DC}"/>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5" name="Marcador de pie de página 4">
            <a:extLst>
              <a:ext uri="{FF2B5EF4-FFF2-40B4-BE49-F238E27FC236}">
                <a16:creationId xmlns:a16="http://schemas.microsoft.com/office/drawing/2014/main" id="{1527CFA0-CD04-E65F-F62E-1639BB4D437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7BA77D-3EAF-981E-442A-F68B007E83B7}"/>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59373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9B933-088A-9A86-F5D0-37BF216F109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50AC172-D70C-A49A-2E78-D3876EFD07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6409409-274C-CE49-2466-693F98A7556A}"/>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5" name="Marcador de pie de página 4">
            <a:extLst>
              <a:ext uri="{FF2B5EF4-FFF2-40B4-BE49-F238E27FC236}">
                <a16:creationId xmlns:a16="http://schemas.microsoft.com/office/drawing/2014/main" id="{F7B052D9-7A09-CED2-D9B9-595F559744C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0CA6926-8139-3534-972A-E459B1F8776E}"/>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191555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31F13F7-80DE-E570-6F35-ED7F74C12A6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B1D5446-04CE-C983-3E72-78065660134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315BA29-BF78-B87A-8C17-3D175C61C4C2}"/>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5" name="Marcador de pie de página 4">
            <a:extLst>
              <a:ext uri="{FF2B5EF4-FFF2-40B4-BE49-F238E27FC236}">
                <a16:creationId xmlns:a16="http://schemas.microsoft.com/office/drawing/2014/main" id="{DEA64AD5-1369-48A1-7ED4-A9F0CDE4C0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3C6E1C4-E75C-C135-9384-85624FD12490}"/>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935899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Break">
    <p:bg>
      <p:bgPr>
        <a:solidFill>
          <a:schemeClr val="tx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2C3865"/>
          </a:solidFill>
          <a:ln>
            <a:noFill/>
          </a:ln>
        </p:spPr>
        <p:txBody>
          <a:bodyPr vert="horz" wrap="square" lIns="68580" tIns="34290" rIns="68580" bIns="34290" numCol="1" anchor="t" anchorCtr="0" compatLnSpc="1">
            <a:prstTxWarp prst="textNoShape">
              <a:avLst/>
            </a:prstTxWarp>
          </a:bodyPr>
          <a:lstStyle/>
          <a:p>
            <a:endParaRPr lang="en-US" sz="1350">
              <a:solidFill>
                <a:srgbClr val="404040"/>
              </a:solidFill>
            </a:endParaRPr>
          </a:p>
        </p:txBody>
      </p:sp>
      <p:sp>
        <p:nvSpPr>
          <p:cNvPr id="12" name="タイトル 1"/>
          <p:cNvSpPr>
            <a:spLocks noGrp="1"/>
          </p:cNvSpPr>
          <p:nvPr>
            <p:ph type="title" hasCustomPrompt="1"/>
          </p:nvPr>
        </p:nvSpPr>
        <p:spPr>
          <a:xfrm>
            <a:off x="3352800" y="2"/>
            <a:ext cx="8839200" cy="6857999"/>
          </a:xfrm>
          <a:prstGeom prst="rect">
            <a:avLst/>
          </a:prstGeom>
        </p:spPr>
        <p:txBody>
          <a:bodyPr anchor="ctr" anchorCtr="1">
            <a:normAutofit/>
          </a:bodyPr>
          <a:lstStyle>
            <a:lvl1pPr algn="ctr">
              <a:defRPr sz="2400" spc="0" baseline="0">
                <a:solidFill>
                  <a:srgbClr val="FFFFFF"/>
                </a:solidFill>
                <a:latin typeface="+mj-lt"/>
              </a:defRPr>
            </a:lvl1pPr>
          </a:lstStyle>
          <a:p>
            <a:r>
              <a:rPr kumimoji="1" lang="en-US" altLang="ja-JP"/>
              <a:t>[Middle Title Page]</a:t>
            </a:r>
            <a:endParaRPr kumimoji="1" lang="ja-JP" altLang="en-US"/>
          </a:p>
        </p:txBody>
      </p:sp>
      <p:sp>
        <p:nvSpPr>
          <p:cNvPr id="8" name="TextBox 12"/>
          <p:cNvSpPr txBox="1"/>
          <p:nvPr userDrawn="1"/>
        </p:nvSpPr>
        <p:spPr>
          <a:xfrm>
            <a:off x="231285" y="6593332"/>
            <a:ext cx="1616243" cy="92333"/>
          </a:xfrm>
          <a:prstGeom prst="rect">
            <a:avLst/>
          </a:prstGeom>
          <a:noFill/>
        </p:spPr>
        <p:txBody>
          <a:bodyPr tIns="0" bIns="0">
            <a:spAutoFit/>
          </a:bodyPr>
          <a:lstStyle/>
          <a:p>
            <a:pPr defTabSz="457166">
              <a:defRPr/>
            </a:pPr>
            <a:r>
              <a:rPr lang="en-US" altLang="ja-JP" sz="600">
                <a:solidFill>
                  <a:srgbClr val="FFFFFF"/>
                </a:solidFill>
                <a:ea typeface="HGPGothicE" charset="-128"/>
                <a:cs typeface="Meiryo UI" pitchFamily="50" charset="-128"/>
              </a:rPr>
              <a:t>© 2017 NTT DATA, Inc.</a:t>
            </a:r>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6522" y="6503752"/>
            <a:ext cx="1178351" cy="296174"/>
          </a:xfrm>
          <a:prstGeom prst="rect">
            <a:avLst/>
          </a:prstGeom>
        </p:spPr>
      </p:pic>
      <p:sp>
        <p:nvSpPr>
          <p:cNvPr id="9" name="TextBox 16"/>
          <p:cNvSpPr txBox="1"/>
          <p:nvPr userDrawn="1"/>
        </p:nvSpPr>
        <p:spPr>
          <a:xfrm>
            <a:off x="5761154" y="6551484"/>
            <a:ext cx="670231" cy="138499"/>
          </a:xfrm>
          <a:prstGeom prst="rect">
            <a:avLst/>
          </a:prstGeom>
          <a:noFill/>
        </p:spPr>
        <p:txBody>
          <a:bodyPr wrap="square" tIns="0" bIns="0">
            <a:spAutoFit/>
          </a:bodyPr>
          <a:lstStyle/>
          <a:p>
            <a:pPr algn="ctr">
              <a:defRPr/>
            </a:pPr>
            <a:fld id="{0F9AC1C8-10F2-4A77-9A6E-9375F974715F}" type="slidenum">
              <a:rPr lang="en-US" sz="900">
                <a:solidFill>
                  <a:srgbClr val="FFFFFF"/>
                </a:solidFill>
                <a:ea typeface="HGPGothicE" charset="-128"/>
                <a:cs typeface="HGPGothicE" charset="-128"/>
              </a:rPr>
              <a:pPr algn="ctr">
                <a:defRPr/>
              </a:pPr>
              <a:t>‹Nº›</a:t>
            </a:fld>
            <a:endParaRPr lang="en-US" sz="900">
              <a:solidFill>
                <a:srgbClr val="FFFFFF"/>
              </a:solidFill>
              <a:ea typeface="HGPGothicE" charset="-128"/>
              <a:cs typeface="HGPGothicE" charset="-128"/>
            </a:endParaRPr>
          </a:p>
        </p:txBody>
      </p:sp>
    </p:spTree>
    <p:extLst>
      <p:ext uri="{BB962C8B-B14F-4D97-AF65-F5344CB8AC3E}">
        <p14:creationId xmlns:p14="http://schemas.microsoft.com/office/powerpoint/2010/main" val="34531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Logotype)">
    <p:spTree>
      <p:nvGrpSpPr>
        <p:cNvPr id="1" name=""/>
        <p:cNvGrpSpPr/>
        <p:nvPr/>
      </p:nvGrpSpPr>
      <p:grpSpPr>
        <a:xfrm>
          <a:off x="0" y="0"/>
          <a:ext cx="0" cy="0"/>
          <a:chOff x="0" y="0"/>
          <a:chExt cx="0" cy="0"/>
        </a:xfrm>
      </p:grpSpPr>
      <p:sp>
        <p:nvSpPr>
          <p:cNvPr id="14" name="正方形/長方形 13"/>
          <p:cNvSpPr/>
          <p:nvPr userDrawn="1"/>
        </p:nvSpPr>
        <p:spPr>
          <a:xfrm>
            <a:off x="5" y="4714200"/>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a:latin typeface="HGPGothicE" charset="-128"/>
              <a:ea typeface="HGPGothicE" charset="-128"/>
            </a:endParaRPr>
          </a:p>
        </p:txBody>
      </p:sp>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fontAlgn="auto">
              <a:spcBef>
                <a:spcPts val="0"/>
              </a:spcBef>
              <a:spcAft>
                <a:spcPts val="0"/>
              </a:spcAft>
              <a:defRPr/>
            </a:pPr>
            <a:endParaRPr lang="en-US" sz="2400" b="0" i="0">
              <a:latin typeface="HGPGothicE" charset="-128"/>
              <a:ea typeface="HGPGothicE" charset="-128"/>
              <a:cs typeface="+mn-cs"/>
            </a:endParaRPr>
          </a:p>
        </p:txBody>
      </p:sp>
      <p:sp>
        <p:nvSpPr>
          <p:cNvPr id="26" name="Text Placeholder 2"/>
          <p:cNvSpPr>
            <a:spLocks noGrp="1"/>
          </p:cNvSpPr>
          <p:nvPr>
            <p:ph type="body" idx="16" hasCustomPrompt="1"/>
          </p:nvPr>
        </p:nvSpPr>
        <p:spPr>
          <a:xfrm>
            <a:off x="3886200" y="4863641"/>
            <a:ext cx="7696200" cy="997200"/>
          </a:xfrm>
          <a:prstGeom prst="rect">
            <a:avLst/>
          </a:prstGeom>
          <a:effectLst/>
        </p:spPr>
        <p:txBody>
          <a:bodyPr anchor="ctr">
            <a:normAutofit/>
          </a:bodyPr>
          <a:lstStyle>
            <a:lvl1pPr marL="0" indent="0" fontAlgn="ctr">
              <a:spcBef>
                <a:spcPts val="0"/>
              </a:spcBef>
              <a:buNone/>
              <a:defRPr sz="20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a:t>[Title]</a:t>
            </a:r>
            <a:endParaRPr lang="ja-JP" altLang="en-US"/>
          </a:p>
        </p:txBody>
      </p:sp>
      <p:sp>
        <p:nvSpPr>
          <p:cNvPr id="27" name="Text Placeholder 2"/>
          <p:cNvSpPr>
            <a:spLocks noGrp="1"/>
          </p:cNvSpPr>
          <p:nvPr>
            <p:ph type="body" idx="17" hasCustomPrompt="1"/>
          </p:nvPr>
        </p:nvSpPr>
        <p:spPr>
          <a:xfrm>
            <a:off x="3886200" y="5932849"/>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a:t>&lt;MM/DD/YYYY&gt;</a:t>
            </a:r>
            <a:br>
              <a:rPr lang="en-US" altLang="ja-JP"/>
            </a:br>
            <a:r>
              <a:rPr lang="en-US" altLang="ja-JP"/>
              <a:t>&lt;NTT DATA Corporation&gt;</a:t>
            </a:r>
            <a:br>
              <a:rPr lang="en-US" altLang="ja-JP"/>
            </a:br>
            <a:r>
              <a:rPr lang="en-US" altLang="ja-JP"/>
              <a:t>&lt;XXXXXXXXXXXX&gt;</a:t>
            </a:r>
          </a:p>
        </p:txBody>
      </p:sp>
      <p:sp>
        <p:nvSpPr>
          <p:cNvPr id="10" name="TextBox 12"/>
          <p:cNvSpPr txBox="1"/>
          <p:nvPr userDrawn="1"/>
        </p:nvSpPr>
        <p:spPr>
          <a:xfrm>
            <a:off x="9906000" y="6597352"/>
            <a:ext cx="21428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 Inc. All rights reserved.</a:t>
            </a:r>
          </a:p>
        </p:txBody>
      </p:sp>
      <p:pic>
        <p:nvPicPr>
          <p:cNvPr id="13" name="Picture 12"/>
          <p:cNvPicPr>
            <a:picLocks noChangeAspect="1"/>
          </p:cNvPicPr>
          <p:nvPr userDrawn="1"/>
        </p:nvPicPr>
        <p:blipFill>
          <a:blip r:embed="rId3"/>
          <a:stretch>
            <a:fillRect/>
          </a:stretch>
        </p:blipFill>
        <p:spPr>
          <a:xfrm>
            <a:off x="9448800" y="421200"/>
            <a:ext cx="2362466" cy="781271"/>
          </a:xfrm>
          <a:prstGeom prst="rect">
            <a:avLst/>
          </a:prstGeom>
        </p:spPr>
      </p:pic>
      <p:pic>
        <p:nvPicPr>
          <p:cNvPr id="11" name="Picture 10">
            <a:extLst>
              <a:ext uri="{FF2B5EF4-FFF2-40B4-BE49-F238E27FC236}">
                <a16:creationId xmlns:a16="http://schemas.microsoft.com/office/drawing/2014/main" id="{1E14685F-ACCE-4214-8C52-1F7B480A8639}"/>
              </a:ext>
            </a:extLst>
          </p:cNvPr>
          <p:cNvPicPr>
            <a:picLocks noChangeAspect="1"/>
          </p:cNvPicPr>
          <p:nvPr userDrawn="1"/>
        </p:nvPicPr>
        <p:blipFill>
          <a:blip r:embed="rId4"/>
          <a:stretch>
            <a:fillRect/>
          </a:stretch>
        </p:blipFill>
        <p:spPr>
          <a:xfrm>
            <a:off x="9448800" y="421200"/>
            <a:ext cx="2362466" cy="781270"/>
          </a:xfrm>
          <a:prstGeom prst="rect">
            <a:avLst/>
          </a:prstGeom>
        </p:spPr>
      </p:pic>
    </p:spTree>
    <p:extLst>
      <p:ext uri="{BB962C8B-B14F-4D97-AF65-F5344CB8AC3E}">
        <p14:creationId xmlns:p14="http://schemas.microsoft.com/office/powerpoint/2010/main" val="3233889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B (Human Blue Logotype)">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84" y="381000"/>
            <a:ext cx="12188216" cy="4333043"/>
          </a:xfrm>
          <a:prstGeom prst="rect">
            <a:avLst/>
          </a:prstGeom>
        </p:spPr>
      </p:pic>
      <p:sp>
        <p:nvSpPr>
          <p:cNvPr id="25" name="正方形/長方形 24"/>
          <p:cNvSpPr/>
          <p:nvPr userDrawn="1"/>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a:latin typeface="HGPGothicE" charset="-128"/>
              <a:ea typeface="HGPGothicE" charset="-128"/>
            </a:endParaRPr>
          </a:p>
        </p:txBody>
      </p:sp>
      <p:pic>
        <p:nvPicPr>
          <p:cNvPr id="26" name="図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fontAlgn="auto">
              <a:spcBef>
                <a:spcPts val="0"/>
              </a:spcBef>
              <a:spcAft>
                <a:spcPts val="0"/>
              </a:spcAft>
              <a:defRPr/>
            </a:pPr>
            <a:endParaRPr lang="en-US" sz="2400" b="0" i="0">
              <a:latin typeface="HGPGothicE" charset="-128"/>
              <a:ea typeface="HGPGothicE" charset="-128"/>
              <a:cs typeface="+mn-cs"/>
            </a:endParaRPr>
          </a:p>
        </p:txBody>
      </p:sp>
      <p:sp>
        <p:nvSpPr>
          <p:cNvPr id="13" name="Text Placeholder 2"/>
          <p:cNvSpPr>
            <a:spLocks noGrp="1"/>
          </p:cNvSpPr>
          <p:nvPr>
            <p:ph type="body" idx="16" hasCustomPrompt="1"/>
          </p:nvPr>
        </p:nvSpPr>
        <p:spPr>
          <a:xfrm>
            <a:off x="3886200" y="4869160"/>
            <a:ext cx="7696200" cy="997200"/>
          </a:xfrm>
          <a:prstGeom prst="rect">
            <a:avLst/>
          </a:prstGeom>
          <a:effectLst/>
        </p:spPr>
        <p:txBody>
          <a:bodyPr anchor="t">
            <a:normAutofit/>
          </a:bodyPr>
          <a:lstStyle>
            <a:lvl1pPr marL="0" indent="0" fontAlgn="ctr">
              <a:spcBef>
                <a:spcPts val="0"/>
              </a:spcBef>
              <a:buNone/>
              <a:defRPr sz="20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a:t>[Title]</a:t>
            </a:r>
            <a:endParaRPr lang="ja-JP" altLang="en-US"/>
          </a:p>
        </p:txBody>
      </p:sp>
      <p:sp>
        <p:nvSpPr>
          <p:cNvPr id="17" name="Text Placeholder 2"/>
          <p:cNvSpPr>
            <a:spLocks noGrp="1"/>
          </p:cNvSpPr>
          <p:nvPr>
            <p:ph type="body" idx="17" hasCustomPrompt="1"/>
          </p:nvPr>
        </p:nvSpPr>
        <p:spPr>
          <a:xfrm>
            <a:off x="3886200" y="5938368"/>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a:t>&lt;MM/DD/YYYY&gt;</a:t>
            </a:r>
            <a:br>
              <a:rPr lang="en-US" altLang="ja-JP"/>
            </a:br>
            <a:r>
              <a:rPr lang="en-US" altLang="ja-JP"/>
              <a:t>&lt;NTT DATA Corporation&gt;</a:t>
            </a:r>
            <a:br>
              <a:rPr lang="en-US" altLang="ja-JP"/>
            </a:br>
            <a:r>
              <a:rPr lang="en-US" altLang="ja-JP"/>
              <a:t>&lt;XXXXXXXXXXXX&gt;</a:t>
            </a:r>
          </a:p>
        </p:txBody>
      </p:sp>
      <p:pic>
        <p:nvPicPr>
          <p:cNvPr id="14" name="Picture 13"/>
          <p:cNvPicPr>
            <a:picLocks noChangeAspect="1"/>
          </p:cNvPicPr>
          <p:nvPr userDrawn="1"/>
        </p:nvPicPr>
        <p:blipFill>
          <a:blip r:embed="rId4"/>
          <a:stretch>
            <a:fillRect/>
          </a:stretch>
        </p:blipFill>
        <p:spPr>
          <a:xfrm>
            <a:off x="9448800" y="421200"/>
            <a:ext cx="2362466" cy="781270"/>
          </a:xfrm>
          <a:prstGeom prst="rect">
            <a:avLst/>
          </a:prstGeom>
        </p:spPr>
      </p:pic>
      <p:sp>
        <p:nvSpPr>
          <p:cNvPr id="10" name="TextBox 12"/>
          <p:cNvSpPr txBox="1"/>
          <p:nvPr userDrawn="1"/>
        </p:nvSpPr>
        <p:spPr>
          <a:xfrm>
            <a:off x="9906000" y="6597352"/>
            <a:ext cx="21428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 Inc. All rights reserved.</a:t>
            </a:r>
          </a:p>
        </p:txBody>
      </p:sp>
    </p:spTree>
    <p:extLst>
      <p:ext uri="{BB962C8B-B14F-4D97-AF65-F5344CB8AC3E}">
        <p14:creationId xmlns:p14="http://schemas.microsoft.com/office/powerpoint/2010/main" val="101245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a:xfrm>
            <a:off x="2849316" y="1066800"/>
            <a:ext cx="8802689" cy="5098330"/>
          </a:xfrm>
          <a:prstGeom prst="rect">
            <a:avLst/>
          </a:prstGeom>
        </p:spPr>
        <p:txBody>
          <a:bodyPr lIns="183600" rIns="183600"/>
          <a:lstStyle>
            <a:lvl1pPr marL="0" indent="0" fontAlgn="ctr">
              <a:spcBef>
                <a:spcPts val="0"/>
              </a:spcBef>
              <a:spcAft>
                <a:spcPts val="0"/>
              </a:spcAft>
              <a:buFontTx/>
              <a:buNone/>
              <a:defRPr sz="2000" b="0" i="0" spc="100" baseline="0">
                <a:solidFill>
                  <a:schemeClr val="tx1"/>
                </a:solidFill>
                <a:latin typeface="+mn-lt"/>
                <a:ea typeface="HGPGothicE"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en-US" altLang="ja-JP"/>
              <a:t>Click and enter text.</a:t>
            </a:r>
            <a:endParaRPr kumimoji="1" lang="ja-JP" altLang="en-US"/>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4"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n-lt"/>
                <a:ea typeface="HGPGothicE" charset="-128"/>
                <a:cs typeface="HGPGothicE" charset="-128"/>
              </a:rPr>
              <a:pPr algn="ctr" fontAlgn="auto">
                <a:spcBef>
                  <a:spcPts val="0"/>
                </a:spcBef>
                <a:spcAft>
                  <a:spcPts val="0"/>
                </a:spcAft>
                <a:defRPr/>
              </a:pPr>
              <a:t>‹Nº›</a:t>
            </a:fld>
            <a:endParaRPr lang="en-US" sz="1200" b="0" i="0">
              <a:solidFill>
                <a:schemeClr val="tx1"/>
              </a:solidFill>
              <a:latin typeface="+mn-lt"/>
              <a:ea typeface="HGPGothicE" charset="-128"/>
              <a:cs typeface="HGPGothicE" charset="-128"/>
            </a:endParaRPr>
          </a:p>
        </p:txBody>
      </p:sp>
      <p:sp>
        <p:nvSpPr>
          <p:cNvPr id="7" name="TextBox 12"/>
          <p:cNvSpPr txBox="1"/>
          <p:nvPr userDrawn="1"/>
        </p:nvSpPr>
        <p:spPr>
          <a:xfrm>
            <a:off x="9677400" y="6597352"/>
            <a:ext cx="2371479"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2018 NTT DATA, Inc. All rights reserved.</a:t>
            </a:r>
          </a:p>
        </p:txBody>
      </p:sp>
      <p:sp>
        <p:nvSpPr>
          <p:cNvPr id="2"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59119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4" name="Rectangle 3"/>
          <p:cNvSpPr/>
          <p:nvPr userDrawn="1"/>
        </p:nvSpPr>
        <p:spPr bwMode="gray">
          <a:xfrm>
            <a:off x="4060824" y="1524000"/>
            <a:ext cx="4067176" cy="3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latin typeface="+mn-lt"/>
            </a:endParaRPr>
          </a:p>
        </p:txBody>
      </p:sp>
      <p:sp>
        <p:nvSpPr>
          <p:cNvPr id="5" name="Picture Placeholder 7"/>
          <p:cNvSpPr>
            <a:spLocks noGrp="1"/>
          </p:cNvSpPr>
          <p:nvPr>
            <p:ph type="pic" sz="quarter" idx="13"/>
          </p:nvPr>
        </p:nvSpPr>
        <p:spPr>
          <a:xfrm>
            <a:off x="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6" name="Picture Placeholder 7"/>
          <p:cNvSpPr>
            <a:spLocks noGrp="1"/>
          </p:cNvSpPr>
          <p:nvPr>
            <p:ph type="pic" sz="quarter" idx="14"/>
          </p:nvPr>
        </p:nvSpPr>
        <p:spPr>
          <a:xfrm>
            <a:off x="812800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7" name="Text Placeholder 10"/>
          <p:cNvSpPr>
            <a:spLocks noGrp="1"/>
          </p:cNvSpPr>
          <p:nvPr>
            <p:ph type="body" sz="quarter" idx="15" hasCustomPrompt="1"/>
          </p:nvPr>
        </p:nvSpPr>
        <p:spPr bwMode="white">
          <a:xfrm>
            <a:off x="4265612" y="2961822"/>
            <a:ext cx="3657600" cy="752020"/>
          </a:xfrm>
          <a:prstGeom prst="rect">
            <a:avLst/>
          </a:prstGeom>
        </p:spPr>
        <p:txBody>
          <a:bodyPr anchor="t">
            <a:normAutofit/>
          </a:bodyPr>
          <a:lstStyle>
            <a:lvl1pPr marL="0" indent="0" algn="ctr">
              <a:spcBef>
                <a:spcPts val="0"/>
              </a:spcBef>
              <a:buNone/>
              <a:defRPr sz="2400" b="1">
                <a:solidFill>
                  <a:srgbClr val="FFFFFF"/>
                </a:solidFill>
              </a:defRPr>
            </a:lvl1pPr>
            <a:lvl2pPr marL="0" indent="0" algn="ctr">
              <a:spcBef>
                <a:spcPts val="0"/>
              </a:spcBef>
              <a:buNone/>
              <a:defRPr sz="2400" b="1">
                <a:solidFill>
                  <a:srgbClr val="FFFFFF"/>
                </a:solidFill>
              </a:defRPr>
            </a:lvl2pPr>
            <a:lvl3pPr marL="0" indent="0" algn="ctr">
              <a:spcBef>
                <a:spcPts val="0"/>
              </a:spcBef>
              <a:buNone/>
              <a:defRPr sz="2400" b="1">
                <a:solidFill>
                  <a:srgbClr val="FFFFFF"/>
                </a:solidFill>
              </a:defRPr>
            </a:lvl3pPr>
            <a:lvl4pPr marL="0" indent="0" algn="ctr">
              <a:spcBef>
                <a:spcPts val="0"/>
              </a:spcBef>
              <a:buNone/>
              <a:defRPr sz="2400" b="1">
                <a:solidFill>
                  <a:srgbClr val="FFFFFF"/>
                </a:solidFill>
              </a:defRPr>
            </a:lvl4pPr>
            <a:lvl5pPr marL="0" indent="0" algn="ctr">
              <a:spcBef>
                <a:spcPts val="0"/>
              </a:spcBef>
              <a:buNone/>
              <a:defRPr sz="2400" b="1">
                <a:solidFill>
                  <a:srgbClr val="FFFFFF"/>
                </a:solidFill>
              </a:defRPr>
            </a:lvl5pPr>
            <a:lvl6pPr marL="0" indent="0" algn="ctr">
              <a:spcBef>
                <a:spcPts val="0"/>
              </a:spcBef>
              <a:buNone/>
              <a:defRPr sz="2400" b="1">
                <a:solidFill>
                  <a:srgbClr val="FFFFFF"/>
                </a:solidFill>
              </a:defRPr>
            </a:lvl6pPr>
            <a:lvl7pPr marL="0" indent="0" algn="ctr">
              <a:spcBef>
                <a:spcPts val="0"/>
              </a:spcBef>
              <a:buNone/>
              <a:defRPr sz="2400" b="1">
                <a:solidFill>
                  <a:srgbClr val="FFFFFF"/>
                </a:solidFill>
              </a:defRPr>
            </a:lvl7pPr>
            <a:lvl8pPr marL="0" indent="0" algn="ctr">
              <a:spcBef>
                <a:spcPts val="0"/>
              </a:spcBef>
              <a:buNone/>
              <a:defRPr sz="2400" b="1">
                <a:solidFill>
                  <a:srgbClr val="FFFFFF"/>
                </a:solidFill>
              </a:defRPr>
            </a:lvl8pPr>
            <a:lvl9pPr marL="0" indent="0" algn="ctr">
              <a:spcBef>
                <a:spcPts val="0"/>
              </a:spcBef>
              <a:buNone/>
              <a:defRPr sz="2400" b="1">
                <a:solidFill>
                  <a:srgbClr val="FFFFFF"/>
                </a:solidFill>
              </a:defRPr>
            </a:lvl9pPr>
          </a:lstStyle>
          <a:p>
            <a:pPr lvl="0"/>
            <a:r>
              <a:t>Click to add heading</a:t>
            </a:r>
          </a:p>
        </p:txBody>
      </p:sp>
      <p:sp>
        <p:nvSpPr>
          <p:cNvPr id="8" name="Text Placeholder 10"/>
          <p:cNvSpPr>
            <a:spLocks noGrp="1"/>
          </p:cNvSpPr>
          <p:nvPr>
            <p:ph type="body" sz="quarter" idx="16"/>
          </p:nvPr>
        </p:nvSpPr>
        <p:spPr bwMode="white">
          <a:xfrm>
            <a:off x="4265612" y="3810000"/>
            <a:ext cx="3657600" cy="726620"/>
          </a:xfrm>
          <a:prstGeom prst="rect">
            <a:avLst/>
          </a:prstGeom>
        </p:spPr>
        <p:txBody>
          <a:bodyPr>
            <a:noAutofit/>
          </a:bodyPr>
          <a:lstStyle>
            <a:lvl1pPr marL="0" indent="0" algn="ctr">
              <a:spcBef>
                <a:spcPts val="0"/>
              </a:spcBef>
              <a:buNone/>
              <a:defRPr sz="1600" b="0">
                <a:solidFill>
                  <a:srgbClr val="FFFFFF"/>
                </a:solidFill>
              </a:defRPr>
            </a:lvl1pPr>
            <a:lvl2pPr marL="0" indent="0" algn="ctr">
              <a:spcBef>
                <a:spcPts val="0"/>
              </a:spcBef>
              <a:buNone/>
              <a:defRPr sz="1600" b="0">
                <a:solidFill>
                  <a:srgbClr val="FFFFFF"/>
                </a:solidFill>
              </a:defRPr>
            </a:lvl2pPr>
            <a:lvl3pPr marL="0" indent="0" algn="ctr">
              <a:spcBef>
                <a:spcPts val="0"/>
              </a:spcBef>
              <a:buNone/>
              <a:defRPr sz="1600" b="0">
                <a:solidFill>
                  <a:srgbClr val="FFFFFF"/>
                </a:solidFill>
              </a:defRPr>
            </a:lvl3pPr>
            <a:lvl4pPr marL="0" indent="0" algn="ctr">
              <a:spcBef>
                <a:spcPts val="0"/>
              </a:spcBef>
              <a:buNone/>
              <a:defRPr sz="1600" b="0">
                <a:solidFill>
                  <a:srgbClr val="FFFFFF"/>
                </a:solidFill>
              </a:defRPr>
            </a:lvl4pPr>
            <a:lvl5pPr marL="0" indent="0" algn="ctr">
              <a:spcBef>
                <a:spcPts val="0"/>
              </a:spcBef>
              <a:buNone/>
              <a:defRPr sz="1600" b="0">
                <a:solidFill>
                  <a:srgbClr val="FFFFFF"/>
                </a:solidFill>
              </a:defRPr>
            </a:lvl5pPr>
            <a:lvl6pPr marL="0" indent="0" algn="ctr">
              <a:spcBef>
                <a:spcPts val="0"/>
              </a:spcBef>
              <a:buNone/>
              <a:defRPr sz="1600" b="0">
                <a:solidFill>
                  <a:srgbClr val="FFFFFF"/>
                </a:solidFill>
              </a:defRPr>
            </a:lvl6pPr>
            <a:lvl7pPr marL="0" indent="0" algn="ctr">
              <a:spcBef>
                <a:spcPts val="0"/>
              </a:spcBef>
              <a:buNone/>
              <a:defRPr sz="1600" b="0">
                <a:solidFill>
                  <a:srgbClr val="FFFFFF"/>
                </a:solidFill>
              </a:defRPr>
            </a:lvl7pPr>
            <a:lvl8pPr marL="0" indent="0" algn="ctr">
              <a:spcBef>
                <a:spcPts val="0"/>
              </a:spcBef>
              <a:buNone/>
              <a:defRPr sz="1600" b="0">
                <a:solidFill>
                  <a:srgbClr val="FFFFFF"/>
                </a:solidFill>
              </a:defRPr>
            </a:lvl8pPr>
            <a:lvl9pPr marL="0" indent="0" algn="ctr">
              <a:spcBef>
                <a:spcPts val="0"/>
              </a:spcBef>
              <a:buNone/>
              <a:defRPr sz="1600" b="0">
                <a:solidFill>
                  <a:srgbClr val="FFFFFF"/>
                </a:solidFill>
              </a:defRPr>
            </a:lvl9pPr>
          </a:lstStyle>
          <a:p>
            <a:pPr lvl="0"/>
            <a:r>
              <a:rPr lang="en-US"/>
              <a:t>Click to edit Master text styles</a:t>
            </a:r>
          </a:p>
        </p:txBody>
      </p:sp>
      <p:sp>
        <p:nvSpPr>
          <p:cNvPr id="11"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45666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200" baseline="0">
                <a:solidFill>
                  <a:srgbClr val="FFFFFF"/>
                </a:solidFill>
                <a:latin typeface="+mj-lt"/>
              </a:defRPr>
            </a:lvl1pPr>
          </a:lstStyle>
          <a:p>
            <a:r>
              <a:rPr kumimoji="1" lang="en-US" altLang="ja-JP"/>
              <a:t>[Middle Title Page]</a:t>
            </a:r>
            <a:endParaRPr kumimoji="1" lang="ja-JP" altLang="en-US"/>
          </a:p>
        </p:txBody>
      </p:sp>
      <p:sp>
        <p:nvSpPr>
          <p:cNvPr id="8" name="TextBox 12"/>
          <p:cNvSpPr txBox="1"/>
          <p:nvPr userDrawn="1"/>
        </p:nvSpPr>
        <p:spPr>
          <a:xfrm>
            <a:off x="231285" y="6593330"/>
            <a:ext cx="2130915"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a:t>
            </a:r>
            <a:r>
              <a:rPr kumimoji="0" lang="en-US" altLang="ja-JP" sz="800" b="0" i="0" baseline="0">
                <a:solidFill>
                  <a:schemeClr val="bg1"/>
                </a:solidFill>
                <a:latin typeface="+mn-lt"/>
                <a:ea typeface="HGPGothicE" charset="-128"/>
                <a:cs typeface="Meiryo UI" pitchFamily="50" charset="-128"/>
              </a:rPr>
              <a:t> Inc. All rights reserved.</a:t>
            </a:r>
            <a:endParaRPr kumimoji="0" lang="en-US" altLang="ja-JP" sz="800" b="0" i="0">
              <a:solidFill>
                <a:schemeClr val="bg1"/>
              </a:solidFill>
              <a:latin typeface="+mn-lt"/>
              <a:ea typeface="HGPGothicE" charset="-128"/>
              <a:cs typeface="Meiryo UI" pitchFamily="50" charset="-128"/>
            </a:endParaRPr>
          </a:p>
        </p:txBody>
      </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‹Nº›</a:t>
            </a:fld>
            <a:endParaRPr lang="en-US" sz="1200" b="0" i="0">
              <a:solidFill>
                <a:schemeClr val="bg1"/>
              </a:solidFill>
              <a:latin typeface="+mn-lt"/>
              <a:ea typeface="HGPGothicE" charset="-128"/>
              <a:cs typeface="HGPGothicE" charset="-128"/>
            </a:endParaRPr>
          </a:p>
        </p:txBody>
      </p:sp>
    </p:spTree>
    <p:extLst>
      <p:ext uri="{BB962C8B-B14F-4D97-AF65-F5344CB8AC3E}">
        <p14:creationId xmlns:p14="http://schemas.microsoft.com/office/powerpoint/2010/main" val="2534917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914149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327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09BC5-9D86-5BAE-50AF-01FF5D9D967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A3B57B4-5B19-1F89-0C09-1D5E3C5677B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D47028-F660-7DFF-4191-8E978045D741}"/>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5" name="Marcador de pie de página 4">
            <a:extLst>
              <a:ext uri="{FF2B5EF4-FFF2-40B4-BE49-F238E27FC236}">
                <a16:creationId xmlns:a16="http://schemas.microsoft.com/office/drawing/2014/main" id="{3B733BD7-8BCF-BBA7-3BA3-843047D982A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7015A1-03AC-63E7-EC0B-1F0686B7472C}"/>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3956439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Bar and Content">
    <p:spTree>
      <p:nvGrpSpPr>
        <p:cNvPr id="1" name=""/>
        <p:cNvGrpSpPr/>
        <p:nvPr/>
      </p:nvGrpSpPr>
      <p:grpSpPr>
        <a:xfrm>
          <a:off x="0" y="0"/>
          <a:ext cx="0" cy="0"/>
          <a:chOff x="0" y="0"/>
          <a:chExt cx="0" cy="0"/>
        </a:xfrm>
      </p:grpSpPr>
      <p:sp>
        <p:nvSpPr>
          <p:cNvPr id="4" name="Rectangle 20"/>
          <p:cNvSpPr/>
          <p:nvPr userDrawn="1"/>
        </p:nvSpPr>
        <p:spPr>
          <a:xfrm>
            <a:off x="0" y="0"/>
            <a:ext cx="12192000" cy="793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sp>
        <p:nvSpPr>
          <p:cNvPr id="7"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bg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187292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111598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6" name="Content Placeholder 2"/>
          <p:cNvSpPr>
            <a:spLocks noGrp="1"/>
          </p:cNvSpPr>
          <p:nvPr>
            <p:ph idx="1"/>
          </p:nvPr>
        </p:nvSpPr>
        <p:spPr>
          <a:xfrm>
            <a:off x="609441" y="1600200"/>
            <a:ext cx="10969943" cy="4572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193861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609441"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idx="11"/>
          </p:nvPr>
        </p:nvSpPr>
        <p:spPr>
          <a:xfrm>
            <a:off x="6321427"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704544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2"/>
          </p:nvPr>
        </p:nvSpPr>
        <p:spPr>
          <a:xfrm>
            <a:off x="609441"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4"/>
          <p:cNvSpPr>
            <a:spLocks noGrp="1"/>
          </p:cNvSpPr>
          <p:nvPr>
            <p:ph type="body" sz="quarter" idx="3"/>
          </p:nvPr>
        </p:nvSpPr>
        <p:spPr>
          <a:xfrm>
            <a:off x="6338189"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2"/>
          <p:cNvSpPr>
            <a:spLocks noGrp="1"/>
          </p:cNvSpPr>
          <p:nvPr>
            <p:ph idx="1"/>
          </p:nvPr>
        </p:nvSpPr>
        <p:spPr>
          <a:xfrm>
            <a:off x="609441"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idx="11"/>
          </p:nvPr>
        </p:nvSpPr>
        <p:spPr>
          <a:xfrm>
            <a:off x="6321427"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431613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26375"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6" name="Straight Connector 5"/>
          <p:cNvCxnSpPr/>
          <p:nvPr userDrawn="1"/>
        </p:nvCxnSpPr>
        <p:spPr>
          <a:xfrm>
            <a:off x="4199268"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1"/>
          </p:nvPr>
        </p:nvSpPr>
        <p:spPr>
          <a:xfrm>
            <a:off x="4436454"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idx="12"/>
          </p:nvPr>
        </p:nvSpPr>
        <p:spPr>
          <a:xfrm>
            <a:off x="8246533"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3" name="Straight Connector 12"/>
          <p:cNvCxnSpPr/>
          <p:nvPr userDrawn="1"/>
        </p:nvCxnSpPr>
        <p:spPr>
          <a:xfrm>
            <a:off x="8009347"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446389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3 Horizontal Content">
    <p:spTree>
      <p:nvGrpSpPr>
        <p:cNvPr id="1" name=""/>
        <p:cNvGrpSpPr/>
        <p:nvPr/>
      </p:nvGrpSpPr>
      <p:grpSpPr>
        <a:xfrm>
          <a:off x="0" y="0"/>
          <a:ext cx="0" cy="0"/>
          <a:chOff x="0" y="0"/>
          <a:chExt cx="0" cy="0"/>
        </a:xfrm>
      </p:grpSpPr>
      <p:cxnSp>
        <p:nvCxnSpPr>
          <p:cNvPr id="3" name="Straight Connector 2"/>
          <p:cNvCxnSpPr/>
          <p:nvPr userDrawn="1"/>
        </p:nvCxnSpPr>
        <p:spPr>
          <a:xfrm>
            <a:off x="608013" y="27432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608013" y="43688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half" idx="1"/>
          </p:nvPr>
        </p:nvSpPr>
        <p:spPr>
          <a:xfrm>
            <a:off x="609441" y="1219200"/>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sz="half" idx="13"/>
          </p:nvPr>
        </p:nvSpPr>
        <p:spPr>
          <a:xfrm>
            <a:off x="609441" y="2857499"/>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4"/>
          </p:nvPr>
        </p:nvSpPr>
        <p:spPr>
          <a:xfrm>
            <a:off x="609441" y="4495797"/>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90000"/>
              </a:lnSpc>
              <a:spcBef>
                <a:spcPts val="800"/>
              </a:spcBef>
              <a:buClr>
                <a:schemeClr val="accent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4242329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18" name="Picture Placeholder 17"/>
          <p:cNvSpPr>
            <a:spLocks noGrp="1"/>
          </p:cNvSpPr>
          <p:nvPr>
            <p:ph type="pic" sz="quarter" idx="11" hasCustomPrompt="1"/>
          </p:nvPr>
        </p:nvSpPr>
        <p:spPr>
          <a:xfrm>
            <a:off x="0" y="0"/>
            <a:ext cx="6096000" cy="6432550"/>
          </a:xfrm>
          <a:prstGeom prst="rect">
            <a:avLst/>
          </a:prstGeom>
        </p:spPr>
        <p:txBody>
          <a:bodyPr anchor="ctr"/>
          <a:lstStyle>
            <a:lvl1pPr marL="0" indent="0" algn="ctr">
              <a:buNone/>
              <a:defRPr sz="2400"/>
            </a:lvl1pPr>
          </a:lstStyle>
          <a:p>
            <a:r>
              <a:rPr lang="en-US"/>
              <a:t>Client Photo</a:t>
            </a:r>
          </a:p>
        </p:txBody>
      </p:sp>
      <p:sp>
        <p:nvSpPr>
          <p:cNvPr id="12" name="Title 1"/>
          <p:cNvSpPr>
            <a:spLocks noGrp="1"/>
          </p:cNvSpPr>
          <p:nvPr>
            <p:ph type="title" hasCustomPrompt="1"/>
          </p:nvPr>
        </p:nvSpPr>
        <p:spPr>
          <a:xfrm>
            <a:off x="6400800" y="0"/>
            <a:ext cx="3352800" cy="1600200"/>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
        <p:nvSpPr>
          <p:cNvPr id="14" name="Picture Placeholder 13"/>
          <p:cNvSpPr>
            <a:spLocks noGrp="1"/>
          </p:cNvSpPr>
          <p:nvPr>
            <p:ph type="pic" sz="quarter" idx="10" hasCustomPrompt="1"/>
          </p:nvPr>
        </p:nvSpPr>
        <p:spPr>
          <a:xfrm>
            <a:off x="9982200" y="457200"/>
            <a:ext cx="1905000" cy="762000"/>
          </a:xfrm>
          <a:prstGeom prst="rect">
            <a:avLst/>
          </a:prstGeom>
        </p:spPr>
        <p:txBody>
          <a:bodyPr anchor="ctr"/>
          <a:lstStyle>
            <a:lvl1pPr marL="0" indent="0" algn="ctr">
              <a:buNone/>
              <a:defRPr sz="1000"/>
            </a:lvl1pPr>
          </a:lstStyle>
          <a:p>
            <a:r>
              <a:rPr lang="en-US"/>
              <a:t>Client Logo if applicable</a:t>
            </a:r>
          </a:p>
        </p:txBody>
      </p:sp>
    </p:spTree>
    <p:extLst>
      <p:ext uri="{BB962C8B-B14F-4D97-AF65-F5344CB8AC3E}">
        <p14:creationId xmlns:p14="http://schemas.microsoft.com/office/powerpoint/2010/main" val="2525775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ultant Profile">
    <p:spTree>
      <p:nvGrpSpPr>
        <p:cNvPr id="1" name=""/>
        <p:cNvGrpSpPr/>
        <p:nvPr/>
      </p:nvGrpSpPr>
      <p:grpSpPr>
        <a:xfrm>
          <a:off x="0" y="0"/>
          <a:ext cx="0" cy="0"/>
          <a:chOff x="0" y="0"/>
          <a:chExt cx="0" cy="0"/>
        </a:xfrm>
      </p:grpSpPr>
      <p:sp>
        <p:nvSpPr>
          <p:cNvPr id="13" name="Text Placeholder 2"/>
          <p:cNvSpPr>
            <a:spLocks noGrp="1"/>
          </p:cNvSpPr>
          <p:nvPr>
            <p:ph idx="1" hasCustomPrompt="1"/>
          </p:nvPr>
        </p:nvSpPr>
        <p:spPr bwMode="auto">
          <a:xfrm>
            <a:off x="167069" y="1598083"/>
            <a:ext cx="8807598" cy="457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spcBef>
                <a:spcPts val="800"/>
              </a:spcBef>
              <a:buNone/>
              <a:defRPr sz="1067" b="1">
                <a:solidFill>
                  <a:schemeClr val="tx1"/>
                </a:solidFill>
              </a:defRPr>
            </a:lvl1pPr>
            <a:lvl5pPr>
              <a:defRPr>
                <a:solidFill>
                  <a:schemeClr val="tx1"/>
                </a:solidFill>
              </a:defRPr>
            </a:lvl5pPr>
          </a:lstStyle>
          <a:p>
            <a:pPr lvl="0"/>
            <a:r>
              <a:rPr lang="en-US" altLang="en-US"/>
              <a:t>Insert Position in Bold:  Type in descriptive text about role in Arial Regular, 8pt.</a:t>
            </a:r>
          </a:p>
          <a:p>
            <a:pPr lvl="0"/>
            <a:r>
              <a:rPr lang="en-US" altLang="en-US"/>
              <a:t>Insert Position in Bold:  Type in descriptive text about role in Arial Regular, 8pt.</a:t>
            </a:r>
          </a:p>
          <a:p>
            <a:pPr lvl="0"/>
            <a:endParaRPr lang="en-US" altLang="en-US"/>
          </a:p>
          <a:p>
            <a:pPr lvl="0"/>
            <a:endParaRPr lang="en-US" altLang="en-US"/>
          </a:p>
          <a:p>
            <a:pPr lvl="4"/>
            <a:endParaRPr lang="en-US" altLang="en-US"/>
          </a:p>
        </p:txBody>
      </p:sp>
      <p:sp>
        <p:nvSpPr>
          <p:cNvPr id="14" name="Text Placeholder 2"/>
          <p:cNvSpPr txBox="1">
            <a:spLocks/>
          </p:cNvSpPr>
          <p:nvPr userDrawn="1"/>
        </p:nvSpPr>
        <p:spPr bwMode="auto">
          <a:xfrm>
            <a:off x="9277349" y="-8626"/>
            <a:ext cx="2926080" cy="6441017"/>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a:solidFill>
                <a:schemeClr val="tx1"/>
              </a:solidFill>
            </a:endParaRPr>
          </a:p>
        </p:txBody>
      </p:sp>
      <p:sp>
        <p:nvSpPr>
          <p:cNvPr id="15" name="Text Placeholder 4"/>
          <p:cNvSpPr>
            <a:spLocks noGrp="1"/>
          </p:cNvSpPr>
          <p:nvPr>
            <p:ph type="body" sz="quarter" idx="17" hasCustomPrompt="1"/>
          </p:nvPr>
        </p:nvSpPr>
        <p:spPr>
          <a:xfrm>
            <a:off x="9522884" y="416983"/>
            <a:ext cx="2438400" cy="1299079"/>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16" name="Rectangle 15"/>
          <p:cNvSpPr/>
          <p:nvPr userDrawn="1"/>
        </p:nvSpPr>
        <p:spPr>
          <a:xfrm>
            <a:off x="9277350" y="2"/>
            <a:ext cx="2926463" cy="36876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Industry Expertise </a:t>
            </a:r>
          </a:p>
        </p:txBody>
      </p:sp>
      <p:sp>
        <p:nvSpPr>
          <p:cNvPr id="17" name="Text Placeholder 4"/>
          <p:cNvSpPr>
            <a:spLocks noGrp="1"/>
          </p:cNvSpPr>
          <p:nvPr>
            <p:ph type="body" sz="quarter" idx="18" hasCustomPrompt="1"/>
          </p:nvPr>
        </p:nvSpPr>
        <p:spPr>
          <a:xfrm>
            <a:off x="9522884" y="2133043"/>
            <a:ext cx="2438400" cy="2540559"/>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18" name="Rectangle 17"/>
          <p:cNvSpPr/>
          <p:nvPr userDrawn="1"/>
        </p:nvSpPr>
        <p:spPr>
          <a:xfrm>
            <a:off x="9277350" y="1716062"/>
            <a:ext cx="2926463" cy="36876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Domain Expertise </a:t>
            </a:r>
          </a:p>
        </p:txBody>
      </p:sp>
      <p:sp>
        <p:nvSpPr>
          <p:cNvPr id="19" name="Text Placeholder 4"/>
          <p:cNvSpPr>
            <a:spLocks noGrp="1"/>
          </p:cNvSpPr>
          <p:nvPr>
            <p:ph type="body" sz="quarter" idx="19" hasCustomPrompt="1"/>
          </p:nvPr>
        </p:nvSpPr>
        <p:spPr>
          <a:xfrm>
            <a:off x="9511072" y="5090582"/>
            <a:ext cx="2438400" cy="1350436"/>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20" name="Rectangle 19"/>
          <p:cNvSpPr/>
          <p:nvPr userDrawn="1"/>
        </p:nvSpPr>
        <p:spPr>
          <a:xfrm>
            <a:off x="9277350" y="4673602"/>
            <a:ext cx="2926463" cy="36876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Technology Expertise </a:t>
            </a:r>
          </a:p>
        </p:txBody>
      </p:sp>
      <p:sp>
        <p:nvSpPr>
          <p:cNvPr id="22" name="Text Placeholder 14"/>
          <p:cNvSpPr>
            <a:spLocks noGrp="1"/>
          </p:cNvSpPr>
          <p:nvPr>
            <p:ph type="body" sz="quarter" idx="11" hasCustomPrompt="1"/>
          </p:nvPr>
        </p:nvSpPr>
        <p:spPr>
          <a:xfrm>
            <a:off x="173736" y="886173"/>
            <a:ext cx="8796188" cy="508711"/>
          </a:xfrm>
          <a:prstGeom prst="rect">
            <a:avLst/>
          </a:prstGeom>
        </p:spPr>
        <p:txBody>
          <a:bodyPr rIns="45720">
            <a:noAutofit/>
          </a:bodyPr>
          <a:lstStyle>
            <a:lvl1pPr marL="0" indent="0">
              <a:buNone/>
              <a:defRPr sz="1067" b="0" i="1" baseline="0">
                <a:solidFill>
                  <a:schemeClr val="tx1">
                    <a:lumMod val="60000"/>
                    <a:lumOff val="40000"/>
                  </a:schemeClr>
                </a:solidFill>
                <a:latin typeface="Arial" panose="020B0604020202020204" pitchFamily="34" charset="0"/>
                <a:cs typeface="Arial" panose="020B0604020202020204" pitchFamily="34" charset="0"/>
              </a:defRPr>
            </a:lvl1pPr>
            <a:lvl4pPr>
              <a:defRPr/>
            </a:lvl4pPr>
          </a:lstStyle>
          <a:p>
            <a:pPr lvl="0"/>
            <a:r>
              <a:rPr lang="en-US"/>
              <a:t>Click to Insert Summary Profile – Arial, 8 pt. Italic, Gray </a:t>
            </a:r>
          </a:p>
        </p:txBody>
      </p:sp>
      <p:sp>
        <p:nvSpPr>
          <p:cNvPr id="2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885144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6" name="図 5"/>
          <p:cNvPicPr>
            <a:picLocks noChangeAspect="1"/>
          </p:cNvPicPr>
          <p:nvPr userDrawn="1"/>
        </p:nvPicPr>
        <p:blipFill>
          <a:blip r:embed="rId3"/>
          <a:stretch>
            <a:fillRect/>
          </a:stretch>
        </p:blipFill>
        <p:spPr>
          <a:xfrm>
            <a:off x="4238303" y="2838450"/>
            <a:ext cx="3706244" cy="1225660"/>
          </a:xfrm>
          <a:prstGeom prst="rect">
            <a:avLst/>
          </a:prstGeom>
        </p:spPr>
      </p:pic>
      <p:sp>
        <p:nvSpPr>
          <p:cNvPr id="9" name="TextBox 12"/>
          <p:cNvSpPr txBox="1"/>
          <p:nvPr userDrawn="1"/>
        </p:nvSpPr>
        <p:spPr>
          <a:xfrm>
            <a:off x="9753600" y="6597352"/>
            <a:ext cx="2295279"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2018 NTT DATA, Inc. All rights reserved.</a:t>
            </a:r>
          </a:p>
        </p:txBody>
      </p:sp>
    </p:spTree>
    <p:extLst>
      <p:ext uri="{BB962C8B-B14F-4D97-AF65-F5344CB8AC3E}">
        <p14:creationId xmlns:p14="http://schemas.microsoft.com/office/powerpoint/2010/main" val="163994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28C0B-32A5-D856-EC8F-538E23A8A27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F3408DC-8B4D-D483-04DE-85B583260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B3A8B2-1F71-1999-BAAC-394CEF082D9D}"/>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5" name="Marcador de pie de página 4">
            <a:extLst>
              <a:ext uri="{FF2B5EF4-FFF2-40B4-BE49-F238E27FC236}">
                <a16:creationId xmlns:a16="http://schemas.microsoft.com/office/drawing/2014/main" id="{DAB471C3-A0DB-D9EE-DADF-D950B15059A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7653369-7F8E-DCA0-B2F5-75CAFC9C551E}"/>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3728179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12648" y="1069848"/>
            <a:ext cx="10972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1556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769294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632949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Layout">
    <p:spTree>
      <p:nvGrpSpPr>
        <p:cNvPr id="1" name=""/>
        <p:cNvGrpSpPr/>
        <p:nvPr/>
      </p:nvGrpSpPr>
      <p:grpSpPr>
        <a:xfrm>
          <a:off x="0" y="0"/>
          <a:ext cx="0" cy="0"/>
          <a:chOff x="0" y="0"/>
          <a:chExt cx="0" cy="0"/>
        </a:xfrm>
      </p:grpSpPr>
      <p:sp>
        <p:nvSpPr>
          <p:cNvPr id="2" name="Title 1"/>
          <p:cNvSpPr>
            <a:spLocks noGrp="1"/>
          </p:cNvSpPr>
          <p:nvPr>
            <p:ph type="title"/>
          </p:nvPr>
        </p:nvSpPr>
        <p:spPr>
          <a:xfrm>
            <a:off x="175260" y="0"/>
            <a:ext cx="11841480" cy="722376"/>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77121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F5097E8-3168-43A4-BD68-5AFA7DFCCBFB}" type="datetimeFigureOut">
              <a:rPr lang="es-MX" smtClean="0"/>
              <a:t>04/07/2023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AE18E975-07AC-4052-8655-24D23A3790EB}" type="slidenum">
              <a:rPr lang="es-MX" smtClean="0"/>
              <a:t>‹Nº›</a:t>
            </a:fld>
            <a:endParaRPr lang="es-MX"/>
          </a:p>
        </p:txBody>
      </p:sp>
    </p:spTree>
    <p:extLst>
      <p:ext uri="{BB962C8B-B14F-4D97-AF65-F5344CB8AC3E}">
        <p14:creationId xmlns:p14="http://schemas.microsoft.com/office/powerpoint/2010/main" val="39045993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23"/>
            <a:ext cx="1060704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97620644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0E8A5-398E-592C-6E02-AF93D5EDB6C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5339848-B026-AF79-7355-E69C3A0BD8C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BD33F7A-773E-5AE3-8F63-BB57A127919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FD1B895-FDA7-535C-3067-DC787630EB76}"/>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6" name="Marcador de pie de página 5">
            <a:extLst>
              <a:ext uri="{FF2B5EF4-FFF2-40B4-BE49-F238E27FC236}">
                <a16:creationId xmlns:a16="http://schemas.microsoft.com/office/drawing/2014/main" id="{641EEF44-06E0-7192-009D-B95FFE7AD6F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27F5F05-439C-7D40-F80E-2AA03C2500DA}"/>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154261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61CEF-874E-359F-7AA4-A2A3CA8EB5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F20FD7-DB5A-6577-D475-2FA022596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269DEE0-7B77-B5D2-C8FF-E92D2B00080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115D7E4-7C4F-8C1B-AF45-28CAFEB1F8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D2D81E8-DC76-C922-9AB5-16ADCA916E3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3158A9B-7196-CEE5-B511-FC21EAAA68FD}"/>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8" name="Marcador de pie de página 7">
            <a:extLst>
              <a:ext uri="{FF2B5EF4-FFF2-40B4-BE49-F238E27FC236}">
                <a16:creationId xmlns:a16="http://schemas.microsoft.com/office/drawing/2014/main" id="{F1865939-1F99-F20C-2C0B-17B0824DF4B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CB4CC37-D5E8-543B-4CB0-08CD87692DC0}"/>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304672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46E77-360A-D358-5F88-45DEC3442E2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CECF7C-31AF-155F-2CFF-D8A2A934E90B}"/>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4" name="Marcador de pie de página 3">
            <a:extLst>
              <a:ext uri="{FF2B5EF4-FFF2-40B4-BE49-F238E27FC236}">
                <a16:creationId xmlns:a16="http://schemas.microsoft.com/office/drawing/2014/main" id="{7F823256-E729-8F98-CB94-C35504F2E35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DD21A1B-E212-A620-9E4A-647AC07BCA2B}"/>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197276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EB7A3E-7A2D-C66B-2544-09F52BA1F956}"/>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3" name="Marcador de pie de página 2">
            <a:extLst>
              <a:ext uri="{FF2B5EF4-FFF2-40B4-BE49-F238E27FC236}">
                <a16:creationId xmlns:a16="http://schemas.microsoft.com/office/drawing/2014/main" id="{07E09367-AA2A-C9A3-6CA6-11A8134E1AD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471F68B-A302-4F89-1CDE-89669205E100}"/>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407543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09835-05E8-3510-5741-46158E4268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42262BB-0B9F-D741-CE40-3FF115942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ABD6CFF-3CA0-A63B-025F-46660E57F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55392B-1C66-E3E8-8C13-9EC67838A3EC}"/>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6" name="Marcador de pie de página 5">
            <a:extLst>
              <a:ext uri="{FF2B5EF4-FFF2-40B4-BE49-F238E27FC236}">
                <a16:creationId xmlns:a16="http://schemas.microsoft.com/office/drawing/2014/main" id="{910B60BF-CE32-CE0F-8DDC-C2708250CD1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79E2A98-8C3D-2A37-D6DF-EAC15CE8F023}"/>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264090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88B8E-69F9-81F9-84F5-41C103730B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1840B80-984D-6741-DBB4-774C3822E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6882BF5-D630-EF87-E5BF-52FA4B2F8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3DDD07-6F74-714A-B1E2-821F33449D68}"/>
              </a:ext>
            </a:extLst>
          </p:cNvPr>
          <p:cNvSpPr>
            <a:spLocks noGrp="1"/>
          </p:cNvSpPr>
          <p:nvPr>
            <p:ph type="dt" sz="half" idx="10"/>
          </p:nvPr>
        </p:nvSpPr>
        <p:spPr/>
        <p:txBody>
          <a:bodyPr/>
          <a:lstStyle/>
          <a:p>
            <a:fld id="{DC89460E-EE97-4388-B17B-7D573CA21B8E}" type="datetimeFigureOut">
              <a:rPr lang="es-MX" smtClean="0"/>
              <a:t>04/07/2023</a:t>
            </a:fld>
            <a:endParaRPr lang="es-MX"/>
          </a:p>
        </p:txBody>
      </p:sp>
      <p:sp>
        <p:nvSpPr>
          <p:cNvPr id="6" name="Marcador de pie de página 5">
            <a:extLst>
              <a:ext uri="{FF2B5EF4-FFF2-40B4-BE49-F238E27FC236}">
                <a16:creationId xmlns:a16="http://schemas.microsoft.com/office/drawing/2014/main" id="{B419F19B-F0EA-84D7-2045-A2AE86F1640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C293EFB-CFCC-E652-EB29-68A2D8840273}"/>
              </a:ext>
            </a:extLst>
          </p:cNvPr>
          <p:cNvSpPr>
            <a:spLocks noGrp="1"/>
          </p:cNvSpPr>
          <p:nvPr>
            <p:ph type="sldNum" sz="quarter" idx="12"/>
          </p:nvPr>
        </p:nvSpPr>
        <p:spPr/>
        <p:txBody>
          <a:bodyPr/>
          <a:lstStyle/>
          <a:p>
            <a:fld id="{D158AF9E-F7B3-4B96-9BAA-42F550E96E48}" type="slidenum">
              <a:rPr lang="es-MX" smtClean="0"/>
              <a:t>‹Nº›</a:t>
            </a:fld>
            <a:endParaRPr lang="es-MX"/>
          </a:p>
        </p:txBody>
      </p:sp>
    </p:spTree>
    <p:extLst>
      <p:ext uri="{BB962C8B-B14F-4D97-AF65-F5344CB8AC3E}">
        <p14:creationId xmlns:p14="http://schemas.microsoft.com/office/powerpoint/2010/main" val="107438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3.pn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1DC12E-3160-1C83-88C8-C64393B7F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BE2279-EDD3-AB83-1652-B0064AABB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A88FCFA-1954-D287-4E9E-EA218FF19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460E-EE97-4388-B17B-7D573CA21B8E}" type="datetimeFigureOut">
              <a:rPr lang="es-MX" smtClean="0"/>
              <a:t>04/07/2023</a:t>
            </a:fld>
            <a:endParaRPr lang="es-MX"/>
          </a:p>
        </p:txBody>
      </p:sp>
      <p:sp>
        <p:nvSpPr>
          <p:cNvPr id="5" name="Marcador de pie de página 4">
            <a:extLst>
              <a:ext uri="{FF2B5EF4-FFF2-40B4-BE49-F238E27FC236}">
                <a16:creationId xmlns:a16="http://schemas.microsoft.com/office/drawing/2014/main" id="{7BB0F190-0DD5-4A40-6FC5-8EE80EB1B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335D5D9-93A0-44C1-6EBF-F409207C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8AF9E-F7B3-4B96-9BAA-42F550E96E48}" type="slidenum">
              <a:rPr lang="es-MX" smtClean="0"/>
              <a:t>‹Nº›</a:t>
            </a:fld>
            <a:endParaRPr lang="es-MX"/>
          </a:p>
        </p:txBody>
      </p:sp>
    </p:spTree>
    <p:extLst>
      <p:ext uri="{BB962C8B-B14F-4D97-AF65-F5344CB8AC3E}">
        <p14:creationId xmlns:p14="http://schemas.microsoft.com/office/powerpoint/2010/main" val="1829167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a:solidFill>
                <a:schemeClr val="tx1"/>
              </a:solidFill>
              <a:latin typeface="HGPGothicE" charset="-128"/>
              <a:ea typeface="HGPGothicE" charset="-128"/>
            </a:endParaRPr>
          </a:p>
        </p:txBody>
      </p:sp>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a:t>
            </a:r>
            <a:r>
              <a:rPr kumimoji="0" lang="en-US" altLang="ja-JP" sz="800" b="0" i="0" baseline="0">
                <a:solidFill>
                  <a:schemeClr val="bg1"/>
                </a:solidFill>
                <a:latin typeface="+mn-lt"/>
                <a:ea typeface="HGPGothicE" charset="-128"/>
                <a:cs typeface="Meiryo UI" pitchFamily="50" charset="-128"/>
              </a:rPr>
              <a:t> Inc. All rights reserved.</a:t>
            </a:r>
            <a:endParaRPr kumimoji="0" lang="en-US" altLang="ja-JP" sz="800" b="0" i="0">
              <a:solidFill>
                <a:schemeClr val="bg1"/>
              </a:solidFill>
              <a:latin typeface="+mn-lt"/>
              <a:ea typeface="HGPGothicE" charset="-128"/>
              <a:cs typeface="Meiryo UI" pitchFamily="50" charset="-128"/>
            </a:endParaRP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‹Nº›</a:t>
            </a:fld>
            <a:endParaRPr lang="en-US" sz="1200" b="0" i="0">
              <a:solidFill>
                <a:schemeClr val="bg1"/>
              </a:solidFill>
              <a:latin typeface="+mn-lt"/>
              <a:ea typeface="HGPGothicE" charset="-128"/>
              <a:cs typeface="HGPGothicE" charset="-128"/>
            </a:endParaRPr>
          </a:p>
        </p:txBody>
      </p:sp>
      <p:pic>
        <p:nvPicPr>
          <p:cNvPr id="4" name="図 3"/>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pic>
        <p:nvPicPr>
          <p:cNvPr id="20" name="図 1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Tree>
    <p:extLst>
      <p:ext uri="{BB962C8B-B14F-4D97-AF65-F5344CB8AC3E}">
        <p14:creationId xmlns:p14="http://schemas.microsoft.com/office/powerpoint/2010/main" val="396105366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Lst>
  <p:hf hdr="0" dt="0"/>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jpe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34.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7"/>
          </p:nvPr>
        </p:nvSpPr>
        <p:spPr>
          <a:xfrm>
            <a:off x="3886200" y="5860841"/>
            <a:ext cx="7696200" cy="792088"/>
          </a:xfrm>
        </p:spPr>
        <p:txBody>
          <a:bodyPr>
            <a:normAutofit/>
          </a:bodyPr>
          <a:lstStyle/>
          <a:p>
            <a:r>
              <a:rPr lang="en-US" sz="1000" dirty="0"/>
              <a:t>Prepared by: Luis Gerardo Villarreal Morales</a:t>
            </a:r>
          </a:p>
        </p:txBody>
      </p:sp>
      <p:pic>
        <p:nvPicPr>
          <p:cNvPr id="7" name="Picture 2" descr="Resultado de imagen para arca continental">
            <a:extLst>
              <a:ext uri="{FF2B5EF4-FFF2-40B4-BE49-F238E27FC236}">
                <a16:creationId xmlns:a16="http://schemas.microsoft.com/office/drawing/2014/main" id="{48A57280-C993-425D-B05A-ED631F49D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685800"/>
            <a:ext cx="5276850" cy="322474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7">
            <a:extLst>
              <a:ext uri="{FF2B5EF4-FFF2-40B4-BE49-F238E27FC236}">
                <a16:creationId xmlns:a16="http://schemas.microsoft.com/office/drawing/2014/main" id="{0E3B8647-E7F7-2B15-7328-563A3BF34DB8}"/>
              </a:ext>
            </a:extLst>
          </p:cNvPr>
          <p:cNvSpPr>
            <a:spLocks noGrp="1"/>
          </p:cNvSpPr>
          <p:nvPr>
            <p:ph type="body" idx="16"/>
          </p:nvPr>
        </p:nvSpPr>
        <p:spPr/>
        <p:txBody>
          <a:bodyPr/>
          <a:lstStyle/>
          <a:p>
            <a:r>
              <a:rPr lang="es-MX" dirty="0"/>
              <a:t>Supplier Portal</a:t>
            </a:r>
          </a:p>
        </p:txBody>
      </p:sp>
    </p:spTree>
    <p:extLst>
      <p:ext uri="{BB962C8B-B14F-4D97-AF65-F5344CB8AC3E}">
        <p14:creationId xmlns:p14="http://schemas.microsoft.com/office/powerpoint/2010/main" val="315064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71D8-34B6-47BB-8F86-CABDE34DF9E6}"/>
              </a:ext>
            </a:extLst>
          </p:cNvPr>
          <p:cNvSpPr>
            <a:spLocks noGrp="1"/>
          </p:cNvSpPr>
          <p:nvPr>
            <p:ph type="title"/>
          </p:nvPr>
        </p:nvSpPr>
        <p:spPr/>
        <p:txBody>
          <a:bodyPr/>
          <a:lstStyle/>
          <a:p>
            <a:r>
              <a:rPr lang="es-MX" dirty="0"/>
              <a:t>PROPOSED ARCHITECTURE IN AZURE</a:t>
            </a:r>
            <a:endParaRPr lang="en-US" dirty="0"/>
          </a:p>
        </p:txBody>
      </p:sp>
    </p:spTree>
    <p:extLst>
      <p:ext uri="{BB962C8B-B14F-4D97-AF65-F5344CB8AC3E}">
        <p14:creationId xmlns:p14="http://schemas.microsoft.com/office/powerpoint/2010/main" val="374263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Top Corners Rounded 151">
            <a:extLst>
              <a:ext uri="{FF2B5EF4-FFF2-40B4-BE49-F238E27FC236}">
                <a16:creationId xmlns:a16="http://schemas.microsoft.com/office/drawing/2014/main" id="{839A390D-5C96-4795-9417-DDD9FE85F24B}"/>
              </a:ext>
            </a:extLst>
          </p:cNvPr>
          <p:cNvSpPr/>
          <p:nvPr/>
        </p:nvSpPr>
        <p:spPr>
          <a:xfrm>
            <a:off x="6718323" y="432866"/>
            <a:ext cx="1225276" cy="332745"/>
          </a:xfrm>
          <a:prstGeom prst="round2SameRect">
            <a:avLst/>
          </a:prstGeom>
          <a:solidFill>
            <a:schemeClr val="bg1">
              <a:lumMod val="9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1000" b="1" i="0" u="none" strike="noStrike" kern="1200" cap="none" spc="0" normalizeH="0" baseline="0" noProof="0" dirty="0">
                <a:ln>
                  <a:noFill/>
                </a:ln>
                <a:solidFill>
                  <a:srgbClr val="FFFFFF">
                    <a:lumMod val="65000"/>
                  </a:srgbClr>
                </a:solidFill>
                <a:effectLst/>
                <a:uLnTx/>
                <a:uFillTx/>
                <a:latin typeface="Arial"/>
                <a:cs typeface="+mn-cs"/>
              </a:rPr>
              <a:t>Standby Region</a:t>
            </a:r>
            <a:endParaRPr kumimoji="1" lang="en-US" sz="1000" b="1" i="0" u="none" strike="noStrike" kern="1200" cap="none" spc="0" normalizeH="0" baseline="0" noProof="0" dirty="0">
              <a:ln>
                <a:noFill/>
              </a:ln>
              <a:solidFill>
                <a:srgbClr val="FFFFFF">
                  <a:lumMod val="65000"/>
                </a:srgbClr>
              </a:solidFill>
              <a:effectLst/>
              <a:uLnTx/>
              <a:uFillTx/>
              <a:latin typeface="Arial"/>
              <a:cs typeface="+mn-cs"/>
            </a:endParaRPr>
          </a:p>
        </p:txBody>
      </p:sp>
      <p:sp>
        <p:nvSpPr>
          <p:cNvPr id="124" name="1 Título">
            <a:extLst>
              <a:ext uri="{FF2B5EF4-FFF2-40B4-BE49-F238E27FC236}">
                <a16:creationId xmlns:a16="http://schemas.microsoft.com/office/drawing/2014/main" id="{370BF87D-EDDA-460B-9D49-225B700591AB}"/>
              </a:ext>
            </a:extLst>
          </p:cNvPr>
          <p:cNvSpPr txBox="1">
            <a:spLocks/>
          </p:cNvSpPr>
          <p:nvPr/>
        </p:nvSpPr>
        <p:spPr>
          <a:xfrm>
            <a:off x="280327" y="-18272"/>
            <a:ext cx="8670661" cy="6595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sz="3200" b="0" i="0" u="none" strike="noStrike" kern="1200" cap="none" spc="0" normalizeH="0" baseline="0" noProof="0" dirty="0">
                <a:ln>
                  <a:noFill/>
                </a:ln>
                <a:solidFill>
                  <a:srgbClr val="0080B1"/>
                </a:solidFill>
                <a:effectLst/>
                <a:uLnTx/>
                <a:uFillTx/>
                <a:latin typeface="Arial Black" panose="020B0A04020102020204" pitchFamily="34" charset="0"/>
                <a:cs typeface="+mj-cs"/>
              </a:rPr>
              <a:t>PROPOSED ARCHITECTURE</a:t>
            </a:r>
          </a:p>
        </p:txBody>
      </p:sp>
      <p:pic>
        <p:nvPicPr>
          <p:cNvPr id="125" name="Picture 21" descr="Resultado de imagen para cosmos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6348" y="2486190"/>
            <a:ext cx="233229" cy="225249"/>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2636377" y="769001"/>
            <a:ext cx="6531284" cy="5611704"/>
          </a:xfrm>
          <a:prstGeom prst="rect">
            <a:avLst/>
          </a:prstGeom>
          <a:no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7" name="6 Rectángulo"/>
          <p:cNvSpPr/>
          <p:nvPr/>
        </p:nvSpPr>
        <p:spPr>
          <a:xfrm>
            <a:off x="1586628" y="769001"/>
            <a:ext cx="937717" cy="5611704"/>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5" name="4 CuadroTexto"/>
          <p:cNvSpPr txBox="1"/>
          <p:nvPr/>
        </p:nvSpPr>
        <p:spPr>
          <a:xfrm>
            <a:off x="1662820" y="3270603"/>
            <a:ext cx="75212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1000" b="1" i="0" u="none" strike="noStrike" kern="1200" cap="none" spc="0" normalizeH="0" baseline="0" noProof="0" dirty="0">
                <a:ln>
                  <a:noFill/>
                </a:ln>
                <a:solidFill>
                  <a:srgbClr val="404040"/>
                </a:solidFill>
                <a:effectLst/>
                <a:uLnTx/>
                <a:uFillTx/>
                <a:latin typeface="Arial"/>
                <a:cs typeface="+mn-cs"/>
              </a:rPr>
              <a:t>Web App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1000" b="1" i="0" u="none" strike="noStrike" kern="1200" cap="none" spc="0" normalizeH="0" baseline="0" noProof="0" dirty="0">
                <a:ln>
                  <a:noFill/>
                </a:ln>
                <a:solidFill>
                  <a:srgbClr val="404040"/>
                </a:solidFill>
                <a:effectLst/>
                <a:uLnTx/>
                <a:uFillTx/>
                <a:latin typeface="Arial"/>
                <a:cs typeface="+mn-cs"/>
              </a:rPr>
              <a:t>HTML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Responsive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Design</a:t>
            </a:r>
          </a:p>
        </p:txBody>
      </p:sp>
      <p:sp>
        <p:nvSpPr>
          <p:cNvPr id="6" name="5 Rectángulo redondeado"/>
          <p:cNvSpPr/>
          <p:nvPr/>
        </p:nvSpPr>
        <p:spPr>
          <a:xfrm>
            <a:off x="3289800" y="1512720"/>
            <a:ext cx="1235169" cy="4112162"/>
          </a:xfrm>
          <a:prstGeom prst="roundRect">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11" name="10 CuadroTexto"/>
          <p:cNvSpPr txBox="1"/>
          <p:nvPr/>
        </p:nvSpPr>
        <p:spPr>
          <a:xfrm>
            <a:off x="3289800" y="1581659"/>
            <a:ext cx="123516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1000" b="1" i="0" u="none" strike="noStrike" kern="1200" cap="none" spc="0" normalizeH="0" baseline="0" noProof="0" dirty="0">
                <a:ln>
                  <a:noFill/>
                </a:ln>
                <a:solidFill>
                  <a:srgbClr val="404040"/>
                </a:solidFill>
                <a:effectLst/>
                <a:uLnTx/>
                <a:uFillTx/>
                <a:latin typeface="Arial"/>
                <a:cs typeface="+mn-cs"/>
              </a:rPr>
              <a:t>WebApp MVC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000" b="1" i="0" u="none" strike="noStrike" kern="1200" cap="none" spc="0" normalizeH="0" baseline="0" noProof="0" dirty="0">
              <a:ln>
                <a:noFill/>
              </a:ln>
              <a:solidFill>
                <a:srgbClr val="404040"/>
              </a:solidFill>
              <a:effectLst/>
              <a:uLnTx/>
              <a:uFillTx/>
              <a:latin typeface="Arial"/>
              <a:cs typeface="+mn-cs"/>
            </a:endParaRPr>
          </a:p>
        </p:txBody>
      </p:sp>
      <p:sp>
        <p:nvSpPr>
          <p:cNvPr id="15" name="14 Rectángulo redondeado"/>
          <p:cNvSpPr/>
          <p:nvPr/>
        </p:nvSpPr>
        <p:spPr>
          <a:xfrm>
            <a:off x="4988323" y="1512720"/>
            <a:ext cx="1105557" cy="3448156"/>
          </a:xfrm>
          <a:prstGeom prst="roundRect">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16" name="15 CuadroTexto"/>
          <p:cNvSpPr txBox="1"/>
          <p:nvPr/>
        </p:nvSpPr>
        <p:spPr>
          <a:xfrm>
            <a:off x="4936993" y="1568567"/>
            <a:ext cx="123516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1000" b="1" i="0" u="none" strike="noStrike" kern="1200" cap="none" spc="0" normalizeH="0" baseline="0" noProof="0" dirty="0">
                <a:ln>
                  <a:noFill/>
                </a:ln>
                <a:solidFill>
                  <a:srgbClr val="404040"/>
                </a:solidFill>
                <a:effectLst/>
                <a:uLnTx/>
                <a:uFillTx/>
                <a:latin typeface="Arial"/>
                <a:cs typeface="+mn-cs"/>
              </a:rPr>
              <a:t>API Management </a:t>
            </a:r>
            <a:br>
              <a:rPr kumimoji="1" lang="es-MX" sz="1000" b="1" i="0" u="none" strike="noStrike" kern="1200" cap="none" spc="0" normalizeH="0" baseline="0" noProof="0" dirty="0">
                <a:ln>
                  <a:noFill/>
                </a:ln>
                <a:solidFill>
                  <a:srgbClr val="404040"/>
                </a:solidFill>
                <a:effectLst/>
                <a:uLnTx/>
                <a:uFillTx/>
                <a:latin typeface="Arial"/>
                <a:cs typeface="+mn-cs"/>
              </a:rPr>
            </a:br>
            <a:r>
              <a:rPr kumimoji="1" lang="es-MX" sz="700" b="0" i="0" u="none" strike="noStrike" kern="1200" cap="none" spc="0" normalizeH="0" baseline="0" noProof="0" dirty="0">
                <a:ln>
                  <a:noFill/>
                </a:ln>
                <a:solidFill>
                  <a:srgbClr val="404040"/>
                </a:solidFill>
                <a:effectLst/>
                <a:uLnTx/>
                <a:uFillTx/>
                <a:latin typeface="Arial"/>
                <a:cs typeface="+mn-cs"/>
              </a:rPr>
              <a:t>Azure Application Gateway</a:t>
            </a:r>
          </a:p>
        </p:txBody>
      </p:sp>
      <p:sp>
        <p:nvSpPr>
          <p:cNvPr id="8" name="7 CuadroTexto"/>
          <p:cNvSpPr txBox="1"/>
          <p:nvPr/>
        </p:nvSpPr>
        <p:spPr>
          <a:xfrm>
            <a:off x="3297121" y="2050064"/>
            <a:ext cx="12490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900" b="0" i="0" u="none" strike="noStrike" kern="1200" cap="none" spc="0" normalizeH="0" baseline="0" noProof="0" dirty="0">
                <a:ln>
                  <a:noFill/>
                </a:ln>
                <a:solidFill>
                  <a:srgbClr val="404040"/>
                </a:solidFill>
                <a:effectLst/>
                <a:uLnTx/>
                <a:uFillTx/>
                <a:latin typeface="Arial"/>
                <a:cs typeface="+mn-cs"/>
              </a:rPr>
              <a:t>ASP.NET Core MVC</a:t>
            </a:r>
            <a:br>
              <a:rPr kumimoji="1" lang="es-MX" sz="900" b="0" i="0" u="none" strike="noStrike" kern="1200" cap="none" spc="0" normalizeH="0" baseline="0" noProof="0" dirty="0">
                <a:ln>
                  <a:noFill/>
                </a:ln>
                <a:solidFill>
                  <a:srgbClr val="404040"/>
                </a:solidFill>
                <a:effectLst/>
                <a:uLnTx/>
                <a:uFillTx/>
                <a:latin typeface="Arial"/>
                <a:cs typeface="+mn-cs"/>
              </a:rPr>
            </a:br>
            <a:r>
              <a:rPr kumimoji="1" lang="es-MX" sz="900" b="1" i="0" u="none" strike="noStrike" kern="1200" cap="none" spc="0" normalizeH="0" baseline="0" noProof="0" dirty="0">
                <a:ln>
                  <a:noFill/>
                </a:ln>
                <a:solidFill>
                  <a:srgbClr val="404040"/>
                </a:solidFill>
                <a:effectLst/>
                <a:uLnTx/>
                <a:uFillTx/>
                <a:latin typeface="Arial"/>
                <a:cs typeface="+mn-cs"/>
              </a:rPr>
              <a:t>Modules</a:t>
            </a:r>
          </a:p>
        </p:txBody>
      </p:sp>
      <p:pic>
        <p:nvPicPr>
          <p:cNvPr id="1034" name="Picture 10" descr="Imagen relaciona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3467" y="1789212"/>
            <a:ext cx="407836" cy="264397"/>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3398639" y="2793414"/>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Orders</a:t>
            </a:r>
          </a:p>
        </p:txBody>
      </p:sp>
      <p:sp>
        <p:nvSpPr>
          <p:cNvPr id="21" name="20 Rectángulo"/>
          <p:cNvSpPr/>
          <p:nvPr/>
        </p:nvSpPr>
        <p:spPr>
          <a:xfrm>
            <a:off x="3398639" y="3104461"/>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Invoices</a:t>
            </a:r>
          </a:p>
        </p:txBody>
      </p:sp>
      <p:sp>
        <p:nvSpPr>
          <p:cNvPr id="22" name="21 Rectángulo"/>
          <p:cNvSpPr/>
          <p:nvPr/>
        </p:nvSpPr>
        <p:spPr>
          <a:xfrm>
            <a:off x="3398639" y="2482368"/>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Estimations</a:t>
            </a:r>
          </a:p>
        </p:txBody>
      </p:sp>
      <p:sp>
        <p:nvSpPr>
          <p:cNvPr id="23" name="22 Rectángulo"/>
          <p:cNvSpPr/>
          <p:nvPr/>
        </p:nvSpPr>
        <p:spPr>
          <a:xfrm>
            <a:off x="3398639" y="3415508"/>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Reports</a:t>
            </a:r>
          </a:p>
        </p:txBody>
      </p:sp>
      <p:sp>
        <p:nvSpPr>
          <p:cNvPr id="24" name="23 Rectángulo"/>
          <p:cNvSpPr/>
          <p:nvPr/>
        </p:nvSpPr>
        <p:spPr>
          <a:xfrm>
            <a:off x="3398639" y="3726555"/>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News and manuals</a:t>
            </a:r>
          </a:p>
        </p:txBody>
      </p:sp>
      <p:sp>
        <p:nvSpPr>
          <p:cNvPr id="25" name="24 Rectángulo"/>
          <p:cNvSpPr/>
          <p:nvPr/>
        </p:nvSpPr>
        <p:spPr>
          <a:xfrm>
            <a:off x="3398639" y="4037602"/>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Administration</a:t>
            </a:r>
          </a:p>
        </p:txBody>
      </p:sp>
      <p:sp>
        <p:nvSpPr>
          <p:cNvPr id="26" name="25 Rectángulo"/>
          <p:cNvSpPr/>
          <p:nvPr/>
        </p:nvSpPr>
        <p:spPr>
          <a:xfrm>
            <a:off x="3398639" y="4348649"/>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Support</a:t>
            </a:r>
          </a:p>
        </p:txBody>
      </p:sp>
      <p:sp>
        <p:nvSpPr>
          <p:cNvPr id="27" name="26 Rectángulo"/>
          <p:cNvSpPr/>
          <p:nvPr/>
        </p:nvSpPr>
        <p:spPr>
          <a:xfrm>
            <a:off x="3398639" y="4659692"/>
            <a:ext cx="980087" cy="202833"/>
          </a:xfrm>
          <a:prstGeom prst="rect">
            <a:avLst/>
          </a:prstGeom>
          <a:solidFill>
            <a:srgbClr val="FF6600"/>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FFFFFF"/>
                </a:solidFill>
                <a:effectLst/>
                <a:uLnTx/>
                <a:uFillTx/>
                <a:latin typeface="Arial"/>
                <a:cs typeface="+mn-cs"/>
              </a:rPr>
              <a:t>Imports</a:t>
            </a:r>
          </a:p>
        </p:txBody>
      </p:sp>
      <p:sp>
        <p:nvSpPr>
          <p:cNvPr id="29" name="28 Rectángulo redondeado"/>
          <p:cNvSpPr/>
          <p:nvPr/>
        </p:nvSpPr>
        <p:spPr>
          <a:xfrm>
            <a:off x="6438692" y="811582"/>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30" name="29 Rectángulo redondeado"/>
          <p:cNvSpPr/>
          <p:nvPr/>
        </p:nvSpPr>
        <p:spPr>
          <a:xfrm>
            <a:off x="6438692" y="1320223"/>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31" name="30 Rectángulo redondeado"/>
          <p:cNvSpPr/>
          <p:nvPr/>
        </p:nvSpPr>
        <p:spPr>
          <a:xfrm>
            <a:off x="6438692" y="4372071"/>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32" name="31 Rectángulo redondeado"/>
          <p:cNvSpPr/>
          <p:nvPr/>
        </p:nvSpPr>
        <p:spPr>
          <a:xfrm>
            <a:off x="6438692" y="1828864"/>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33" name="32 Rectángulo redondeado"/>
          <p:cNvSpPr/>
          <p:nvPr/>
        </p:nvSpPr>
        <p:spPr>
          <a:xfrm>
            <a:off x="6438692" y="2337505"/>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34" name="33 Rectángulo redondeado"/>
          <p:cNvSpPr/>
          <p:nvPr/>
        </p:nvSpPr>
        <p:spPr>
          <a:xfrm>
            <a:off x="6438692" y="2846146"/>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35" name="34 Rectángulo redondeado"/>
          <p:cNvSpPr/>
          <p:nvPr/>
        </p:nvSpPr>
        <p:spPr>
          <a:xfrm>
            <a:off x="6438692" y="3354787"/>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36" name="35 Rectángulo redondeado"/>
          <p:cNvSpPr/>
          <p:nvPr/>
        </p:nvSpPr>
        <p:spPr>
          <a:xfrm>
            <a:off x="6438692" y="3863430"/>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12" name="11 Rectángulo"/>
          <p:cNvSpPr/>
          <p:nvPr/>
        </p:nvSpPr>
        <p:spPr>
          <a:xfrm>
            <a:off x="8487683" y="1783164"/>
            <a:ext cx="604594" cy="2417180"/>
          </a:xfrm>
          <a:prstGeom prst="rect">
            <a:avLst/>
          </a:prstGeom>
          <a:solidFill>
            <a:schemeClr val="bg1">
              <a:lumMod val="95000"/>
            </a:schemeClr>
          </a:solidFill>
          <a:ln w="9525">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900" b="1" i="0" u="none" strike="noStrike" kern="1200" cap="none" spc="0" normalizeH="0" baseline="0" noProof="0" dirty="0">
                <a:ln>
                  <a:noFill/>
                </a:ln>
                <a:solidFill>
                  <a:srgbClr val="404040">
                    <a:lumMod val="65000"/>
                    <a:lumOff val="35000"/>
                  </a:srgbClr>
                </a:solidFill>
                <a:effectLst/>
                <a:uLnTx/>
                <a:uFillTx/>
                <a:latin typeface="Arial"/>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900" b="1" i="0" u="none" strike="noStrike" kern="1200" cap="none" spc="0" normalizeH="0" baseline="0" noProof="0" dirty="0">
                <a:ln>
                  <a:noFill/>
                </a:ln>
                <a:solidFill>
                  <a:srgbClr val="404040">
                    <a:lumMod val="65000"/>
                    <a:lumOff val="35000"/>
                  </a:srgbClr>
                </a:solidFill>
                <a:effectLst/>
                <a:uLnTx/>
                <a:uFillTx/>
                <a:latin typeface="Arial"/>
                <a:cs typeface="+mn-cs"/>
              </a:rPr>
              <a:t>Service Bus</a:t>
            </a:r>
          </a:p>
        </p:txBody>
      </p:sp>
      <p:pic>
        <p:nvPicPr>
          <p:cNvPr id="1037" name="Picture 13" descr="D:\Users\Roberto Guerra\Downloads\Microsoft_CloudnEnterprise_Symbols_v2.7\Microsoft_CloudnEnterprise_Symbols_v2.7KP\Symbols\CnE_Cloud\PNG\Service Bu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05835" y="2459274"/>
            <a:ext cx="345153" cy="3333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0966" y="981604"/>
            <a:ext cx="447990" cy="270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6" name="95 Grupo"/>
          <p:cNvGrpSpPr/>
          <p:nvPr/>
        </p:nvGrpSpPr>
        <p:grpSpPr>
          <a:xfrm>
            <a:off x="3256328" y="5907429"/>
            <a:ext cx="1063445" cy="354034"/>
            <a:chOff x="1789344" y="6237312"/>
            <a:chExt cx="1270488" cy="377059"/>
          </a:xfrm>
        </p:grpSpPr>
        <p:sp>
          <p:nvSpPr>
            <p:cNvPr id="13" name="12 Rectángulo"/>
            <p:cNvSpPr/>
            <p:nvPr/>
          </p:nvSpPr>
          <p:spPr>
            <a:xfrm>
              <a:off x="1789344" y="6237312"/>
              <a:ext cx="1270488" cy="377059"/>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s-MX" sz="900" b="1" i="0" u="none" strike="noStrike" kern="1200" cap="none" spc="0" normalizeH="0" baseline="0" noProof="0" dirty="0">
                  <a:ln>
                    <a:noFill/>
                  </a:ln>
                  <a:solidFill>
                    <a:srgbClr val="404040"/>
                  </a:solidFill>
                  <a:effectLst/>
                  <a:uLnTx/>
                  <a:uFillTx/>
                  <a:latin typeface="Arial"/>
                  <a:cs typeface="+mn-cs"/>
                </a:rPr>
                <a:t>Multi-Tenancy</a:t>
              </a:r>
              <a:br>
                <a:rPr kumimoji="1" lang="es-MX" sz="1000" b="1" i="0" u="none" strike="noStrike" kern="1200" cap="none" spc="0" normalizeH="0" baseline="0" noProof="0" dirty="0">
                  <a:ln>
                    <a:noFill/>
                  </a:ln>
                  <a:solidFill>
                    <a:srgbClr val="404040"/>
                  </a:solidFill>
                  <a:effectLst/>
                  <a:uLnTx/>
                  <a:uFillTx/>
                  <a:latin typeface="Arial"/>
                  <a:cs typeface="+mn-cs"/>
                </a:rPr>
              </a:br>
              <a:endParaRPr kumimoji="1" lang="es-MX" sz="1000" b="1" i="0" u="none" strike="noStrike" kern="1200" cap="none" spc="0" normalizeH="0" baseline="0" noProof="0" dirty="0">
                <a:ln>
                  <a:noFill/>
                </a:ln>
                <a:solidFill>
                  <a:srgbClr val="404040"/>
                </a:solidFill>
                <a:effectLst/>
                <a:uLnTx/>
                <a:uFillTx/>
                <a:latin typeface="Arial"/>
                <a:cs typeface="+mn-cs"/>
              </a:endParaRPr>
            </a:p>
          </p:txBody>
        </p:sp>
        <p:pic>
          <p:nvPicPr>
            <p:cNvPr id="1039" name="Picture 15" descr="Resultado de imagen para multi tenancy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67677" y="6305041"/>
              <a:ext cx="256051" cy="256051"/>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42 Rectángulo redondeado"/>
          <p:cNvSpPr/>
          <p:nvPr/>
        </p:nvSpPr>
        <p:spPr>
          <a:xfrm>
            <a:off x="6438692" y="4880712"/>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44" name="43 Rectángulo redondeado"/>
          <p:cNvSpPr/>
          <p:nvPr/>
        </p:nvSpPr>
        <p:spPr>
          <a:xfrm>
            <a:off x="6438692" y="5389354"/>
            <a:ext cx="1572604" cy="473276"/>
          </a:xfrm>
          <a:prstGeom prst="roundRect">
            <a:avLst/>
          </a:prstGeom>
          <a:no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pic>
        <p:nvPicPr>
          <p:cNvPr id="1040" name="Picture 16" descr="D:\Users\Roberto Guerra\Downloads\Microsoft_CloudnEnterprise_Symbols_v2.7\Microsoft_CloudnEnterprise_Symbols_v2.7KP\Symbols\CnE_Cloud\PNG\Azure Functions_COLO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01003" y="5501763"/>
            <a:ext cx="327940" cy="316720"/>
          </a:xfrm>
          <a:prstGeom prst="rect">
            <a:avLst/>
          </a:prstGeom>
          <a:noFill/>
          <a:extLst>
            <a:ext uri="{909E8E84-426E-40DD-AFC4-6F175D3DCCD1}">
              <a14:hiddenFill xmlns:a14="http://schemas.microsoft.com/office/drawing/2010/main">
                <a:solidFill>
                  <a:srgbClr val="FFFFFF"/>
                </a:solidFill>
              </a14:hiddenFill>
            </a:ext>
          </a:extLst>
        </p:spPr>
      </p:pic>
      <p:sp>
        <p:nvSpPr>
          <p:cNvPr id="46" name="45 CuadroTexto"/>
          <p:cNvSpPr txBox="1"/>
          <p:nvPr/>
        </p:nvSpPr>
        <p:spPr>
          <a:xfrm>
            <a:off x="6758938" y="5501763"/>
            <a:ext cx="123516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1" i="0" u="none" strike="noStrike" kern="1200" cap="none" spc="0" normalizeH="0" baseline="0" noProof="0" dirty="0">
                <a:ln>
                  <a:noFill/>
                </a:ln>
                <a:solidFill>
                  <a:srgbClr val="404040"/>
                </a:solidFill>
                <a:effectLst/>
                <a:uLnTx/>
                <a:uFillTx/>
                <a:latin typeface="Arial"/>
                <a:cs typeface="+mn-cs"/>
              </a:rPr>
              <a:t>Azure Functions</a:t>
            </a:r>
            <a:br>
              <a:rPr kumimoji="1" lang="es-MX" sz="800" b="1" i="0" u="none" strike="noStrike" kern="1200" cap="none" spc="0" normalizeH="0" baseline="0" noProof="0" dirty="0">
                <a:ln>
                  <a:noFill/>
                </a:ln>
                <a:solidFill>
                  <a:srgbClr val="404040"/>
                </a:solidFill>
                <a:effectLst/>
                <a:uLnTx/>
                <a:uFillTx/>
                <a:latin typeface="Arial"/>
                <a:cs typeface="+mn-cs"/>
              </a:rPr>
            </a:br>
            <a:r>
              <a:rPr kumimoji="1" lang="es-MX" sz="800" b="0" i="0" u="none" strike="noStrike" kern="1200" cap="none" spc="0" normalizeH="0" baseline="0" noProof="0" dirty="0">
                <a:ln>
                  <a:noFill/>
                </a:ln>
                <a:solidFill>
                  <a:srgbClr val="404040"/>
                </a:solidFill>
                <a:effectLst/>
                <a:uLnTx/>
                <a:uFillTx/>
                <a:latin typeface="Arial"/>
                <a:cs typeface="+mn-cs"/>
              </a:rPr>
              <a:t>Scheduled Processes</a:t>
            </a:r>
          </a:p>
        </p:txBody>
      </p:sp>
      <p:sp>
        <p:nvSpPr>
          <p:cNvPr id="47" name="46 Rectángulo"/>
          <p:cNvSpPr/>
          <p:nvPr/>
        </p:nvSpPr>
        <p:spPr>
          <a:xfrm>
            <a:off x="6408907" y="1837963"/>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Orders Microservice</a:t>
            </a:r>
          </a:p>
        </p:txBody>
      </p:sp>
      <p:sp>
        <p:nvSpPr>
          <p:cNvPr id="48" name="47 Rectángulo"/>
          <p:cNvSpPr/>
          <p:nvPr/>
        </p:nvSpPr>
        <p:spPr>
          <a:xfrm>
            <a:off x="6408907" y="2358448"/>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Invoices Microservice</a:t>
            </a:r>
          </a:p>
        </p:txBody>
      </p:sp>
      <p:sp>
        <p:nvSpPr>
          <p:cNvPr id="49" name="48 Rectángulo"/>
          <p:cNvSpPr/>
          <p:nvPr/>
        </p:nvSpPr>
        <p:spPr>
          <a:xfrm>
            <a:off x="6408907" y="1317479"/>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Estimations Microservice</a:t>
            </a:r>
          </a:p>
        </p:txBody>
      </p:sp>
      <p:sp>
        <p:nvSpPr>
          <p:cNvPr id="50" name="49 Rectángulo"/>
          <p:cNvSpPr/>
          <p:nvPr/>
        </p:nvSpPr>
        <p:spPr>
          <a:xfrm>
            <a:off x="6408907" y="2864938"/>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Reports Microservice</a:t>
            </a:r>
          </a:p>
        </p:txBody>
      </p:sp>
      <p:sp>
        <p:nvSpPr>
          <p:cNvPr id="51" name="50 Rectángulo"/>
          <p:cNvSpPr/>
          <p:nvPr/>
        </p:nvSpPr>
        <p:spPr>
          <a:xfrm>
            <a:off x="6408907" y="3338214"/>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News and manuals Microservice</a:t>
            </a:r>
          </a:p>
        </p:txBody>
      </p:sp>
      <p:sp>
        <p:nvSpPr>
          <p:cNvPr id="52" name="51 Rectángulo"/>
          <p:cNvSpPr/>
          <p:nvPr/>
        </p:nvSpPr>
        <p:spPr>
          <a:xfrm>
            <a:off x="6408907" y="3879102"/>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Administration Microservice</a:t>
            </a:r>
          </a:p>
        </p:txBody>
      </p:sp>
      <p:sp>
        <p:nvSpPr>
          <p:cNvPr id="53" name="52 Rectángulo"/>
          <p:cNvSpPr/>
          <p:nvPr/>
        </p:nvSpPr>
        <p:spPr>
          <a:xfrm>
            <a:off x="6408907" y="4352378"/>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Support Microservice</a:t>
            </a:r>
          </a:p>
        </p:txBody>
      </p:sp>
      <p:sp>
        <p:nvSpPr>
          <p:cNvPr id="54" name="53 Rectángulo"/>
          <p:cNvSpPr/>
          <p:nvPr/>
        </p:nvSpPr>
        <p:spPr>
          <a:xfrm>
            <a:off x="6408907" y="4893265"/>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Imports Microservice</a:t>
            </a:r>
          </a:p>
        </p:txBody>
      </p:sp>
      <p:sp>
        <p:nvSpPr>
          <p:cNvPr id="55" name="54 Rectángulo"/>
          <p:cNvSpPr/>
          <p:nvPr/>
        </p:nvSpPr>
        <p:spPr>
          <a:xfrm>
            <a:off x="6408907" y="796993"/>
            <a:ext cx="1504966" cy="202833"/>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Identity Microservice</a:t>
            </a:r>
          </a:p>
        </p:txBody>
      </p:sp>
      <p:sp>
        <p:nvSpPr>
          <p:cNvPr id="56" name="55 Rectángulo redondeado"/>
          <p:cNvSpPr/>
          <p:nvPr/>
        </p:nvSpPr>
        <p:spPr>
          <a:xfrm>
            <a:off x="9445623" y="1759694"/>
            <a:ext cx="910081" cy="3404015"/>
          </a:xfrm>
          <a:prstGeom prst="roundRect">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noFill/>
              <a:effectLst/>
              <a:uLnTx/>
              <a:uFillTx/>
              <a:latin typeface="Arial"/>
              <a:cs typeface="+mn-cs"/>
            </a:endParaRPr>
          </a:p>
        </p:txBody>
      </p:sp>
      <p:sp>
        <p:nvSpPr>
          <p:cNvPr id="57" name="56 CuadroTexto"/>
          <p:cNvSpPr txBox="1"/>
          <p:nvPr/>
        </p:nvSpPr>
        <p:spPr>
          <a:xfrm>
            <a:off x="9402065" y="1783165"/>
            <a:ext cx="997196"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1000" b="1" i="0" u="none" strike="noStrike" kern="1200" cap="none" spc="0" normalizeH="0" baseline="0" noProof="0" dirty="0">
                <a:ln>
                  <a:noFill/>
                </a:ln>
                <a:solidFill>
                  <a:srgbClr val="404040"/>
                </a:solidFill>
                <a:effectLst/>
                <a:uLnTx/>
                <a:uFillTx/>
                <a:latin typeface="Arial"/>
                <a:cs typeface="+mn-cs"/>
              </a:rPr>
              <a:t>Internal API Management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700" b="0" i="0" u="none" strike="noStrike" kern="1200" cap="none" spc="0" normalizeH="0" baseline="0" noProof="0" dirty="0">
                <a:ln>
                  <a:noFill/>
                </a:ln>
                <a:solidFill>
                  <a:srgbClr val="404040"/>
                </a:solidFill>
                <a:effectLst/>
                <a:uLnTx/>
                <a:uFillTx/>
                <a:latin typeface="Arial"/>
                <a:cs typeface="+mn-cs"/>
              </a:rPr>
              <a:t>Azure Application Gateway</a:t>
            </a:r>
          </a:p>
        </p:txBody>
      </p:sp>
      <p:pic>
        <p:nvPicPr>
          <p:cNvPr id="1041"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9012" y="964189"/>
            <a:ext cx="268204" cy="25902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9012" y="1452145"/>
            <a:ext cx="268204" cy="25902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9012" y="1992210"/>
            <a:ext cx="268204" cy="25902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9012" y="2996247"/>
            <a:ext cx="268204" cy="25902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9012" y="4023405"/>
            <a:ext cx="268204" cy="25902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9012" y="4542026"/>
            <a:ext cx="268204" cy="25902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9012" y="5000158"/>
            <a:ext cx="268204" cy="25902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Users\Roberto Guerra\Downloads\Microsoft_CloudnEnterprise_Symbols_v2.7\Microsoft_CloudnEnterprise_Symbols_v2.7KP\Symbols\CnE_Cloud\PNG\Azure Storage - Fil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99012" y="2493421"/>
            <a:ext cx="249735" cy="241191"/>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8" descr="D:\Users\Roberto Guerra\Downloads\Microsoft_CloudnEnterprise_Symbols_v2.7\Microsoft_CloudnEnterprise_Symbols_v2.7KP\Symbols\CnE_Cloud\PNG\Azure Storage - Fil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99012" y="3530029"/>
            <a:ext cx="249735" cy="24119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19 Conector recto"/>
          <p:cNvCxnSpPr/>
          <p:nvPr/>
        </p:nvCxnSpPr>
        <p:spPr>
          <a:xfrm>
            <a:off x="4798763" y="1581659"/>
            <a:ext cx="0" cy="3311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82 Conector recto de flecha"/>
          <p:cNvCxnSpPr/>
          <p:nvPr/>
        </p:nvCxnSpPr>
        <p:spPr>
          <a:xfrm flipH="1" flipV="1">
            <a:off x="4533434" y="3012547"/>
            <a:ext cx="265329" cy="1"/>
          </a:xfrm>
          <a:prstGeom prst="straightConnector1">
            <a:avLst/>
          </a:prstGeom>
          <a:ln w="9525">
            <a:solidFill>
              <a:schemeClr val="tx1">
                <a:lumMod val="75000"/>
                <a:lumOff val="2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85" name="Picture 17" descr="D:\Users\Roberto Guerra\Downloads\Microsoft_CloudnEnterprise_Symbols_v2.7\Microsoft_CloudnEnterprise_Symbols_v2.7KP\Symbols\CnE_Cloud\PNG\Azure SQL Database (generic)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14646" y="5501763"/>
            <a:ext cx="268204" cy="259028"/>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85 Conector recto"/>
          <p:cNvCxnSpPr/>
          <p:nvPr/>
        </p:nvCxnSpPr>
        <p:spPr>
          <a:xfrm>
            <a:off x="6338900" y="827411"/>
            <a:ext cx="0" cy="4526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87 Conector recto"/>
          <p:cNvCxnSpPr>
            <a:cxnSpLocks/>
          </p:cNvCxnSpPr>
          <p:nvPr/>
        </p:nvCxnSpPr>
        <p:spPr>
          <a:xfrm>
            <a:off x="8229068" y="1093703"/>
            <a:ext cx="0" cy="4657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88 Conector recto"/>
          <p:cNvCxnSpPr>
            <a:cxnSpLocks/>
          </p:cNvCxnSpPr>
          <p:nvPr/>
        </p:nvCxnSpPr>
        <p:spPr>
          <a:xfrm>
            <a:off x="9349167" y="1771400"/>
            <a:ext cx="0" cy="33923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cxnSpLocks/>
          </p:cNvCxnSpPr>
          <p:nvPr/>
        </p:nvCxnSpPr>
        <p:spPr>
          <a:xfrm flipH="1" flipV="1">
            <a:off x="8011296" y="5624883"/>
            <a:ext cx="214087" cy="3684"/>
          </a:xfrm>
          <a:prstGeom prst="straightConnector1">
            <a:avLst/>
          </a:prstGeom>
          <a:ln w="12700">
            <a:solidFill>
              <a:schemeClr val="accent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4" name="93 Conector recto de flecha"/>
          <p:cNvCxnSpPr/>
          <p:nvPr/>
        </p:nvCxnSpPr>
        <p:spPr>
          <a:xfrm flipH="1">
            <a:off x="8243764" y="2894565"/>
            <a:ext cx="240499" cy="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5" name="94 Conector recto de flecha"/>
          <p:cNvCxnSpPr>
            <a:cxnSpLocks/>
          </p:cNvCxnSpPr>
          <p:nvPr/>
        </p:nvCxnSpPr>
        <p:spPr>
          <a:xfrm flipH="1">
            <a:off x="8211696" y="4876454"/>
            <a:ext cx="1084575" cy="10902"/>
          </a:xfrm>
          <a:prstGeom prst="straightConnector1">
            <a:avLst/>
          </a:prstGeom>
          <a:ln w="12700">
            <a:solidFill>
              <a:schemeClr val="accent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7" name="96 Conector recto de flecha"/>
          <p:cNvCxnSpPr>
            <a:cxnSpLocks/>
          </p:cNvCxnSpPr>
          <p:nvPr/>
        </p:nvCxnSpPr>
        <p:spPr>
          <a:xfrm flipH="1" flipV="1">
            <a:off x="8011296" y="1174165"/>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9" name="98 Conector recto de flecha"/>
          <p:cNvCxnSpPr/>
          <p:nvPr/>
        </p:nvCxnSpPr>
        <p:spPr>
          <a:xfrm flipH="1" flipV="1">
            <a:off x="8023914" y="1568567"/>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0" name="99 Conector recto de flecha"/>
          <p:cNvCxnSpPr/>
          <p:nvPr/>
        </p:nvCxnSpPr>
        <p:spPr>
          <a:xfrm flipH="1" flipV="1">
            <a:off x="7997639" y="2072566"/>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1" name="100 Conector recto de flecha"/>
          <p:cNvCxnSpPr/>
          <p:nvPr/>
        </p:nvCxnSpPr>
        <p:spPr>
          <a:xfrm flipH="1" flipV="1">
            <a:off x="8023537" y="2598814"/>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2" name="101 Conector recto de flecha"/>
          <p:cNvCxnSpPr/>
          <p:nvPr/>
        </p:nvCxnSpPr>
        <p:spPr>
          <a:xfrm flipH="1" flipV="1">
            <a:off x="8011296" y="3089848"/>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3" name="102 Conector recto de flecha"/>
          <p:cNvCxnSpPr/>
          <p:nvPr/>
        </p:nvCxnSpPr>
        <p:spPr>
          <a:xfrm flipH="1" flipV="1">
            <a:off x="8011296" y="3591426"/>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4" name="103 Conector recto de flecha"/>
          <p:cNvCxnSpPr/>
          <p:nvPr/>
        </p:nvCxnSpPr>
        <p:spPr>
          <a:xfrm flipH="1" flipV="1">
            <a:off x="8011296" y="4139018"/>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5" name="104 Conector recto de flecha"/>
          <p:cNvCxnSpPr/>
          <p:nvPr/>
        </p:nvCxnSpPr>
        <p:spPr>
          <a:xfrm flipH="1" flipV="1">
            <a:off x="7997639" y="4650285"/>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6" name="105 Conector recto de flecha"/>
          <p:cNvCxnSpPr/>
          <p:nvPr/>
        </p:nvCxnSpPr>
        <p:spPr>
          <a:xfrm flipH="1" flipV="1">
            <a:off x="7997639" y="5129672"/>
            <a:ext cx="214087" cy="50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9" name="108 Conector recto de flecha"/>
          <p:cNvCxnSpPr/>
          <p:nvPr/>
        </p:nvCxnSpPr>
        <p:spPr>
          <a:xfrm flipH="1" flipV="1">
            <a:off x="6093878" y="3000160"/>
            <a:ext cx="215523" cy="1"/>
          </a:xfrm>
          <a:prstGeom prst="straightConnector1">
            <a:avLst/>
          </a:prstGeom>
          <a:ln w="9525">
            <a:solidFill>
              <a:schemeClr val="tx1">
                <a:lumMod val="75000"/>
                <a:lumOff val="2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6" name="75 CuadroTexto"/>
          <p:cNvSpPr txBox="1"/>
          <p:nvPr/>
        </p:nvSpPr>
        <p:spPr>
          <a:xfrm>
            <a:off x="1741871" y="964189"/>
            <a:ext cx="742511" cy="230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900" b="1" i="0" u="none" strike="noStrike" kern="1200" cap="none" spc="0" normalizeH="0" baseline="0" noProof="0" dirty="0">
                <a:ln>
                  <a:noFill/>
                </a:ln>
                <a:solidFill>
                  <a:srgbClr val="3399FF"/>
                </a:solidFill>
                <a:effectLst/>
                <a:uLnTx/>
                <a:uFillTx/>
                <a:latin typeface="Arial"/>
                <a:cs typeface="+mn-cs"/>
              </a:rPr>
              <a:t>Client app</a:t>
            </a:r>
          </a:p>
        </p:txBody>
      </p:sp>
      <p:pic>
        <p:nvPicPr>
          <p:cNvPr id="1045" name="Picture 21" descr="Resultado de imagen para cosmos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6348" y="3530029"/>
            <a:ext cx="233229" cy="225249"/>
          </a:xfrm>
          <a:prstGeom prst="rect">
            <a:avLst/>
          </a:prstGeom>
          <a:noFill/>
          <a:extLst>
            <a:ext uri="{909E8E84-426E-40DD-AFC4-6F175D3DCCD1}">
              <a14:hiddenFill xmlns:a14="http://schemas.microsoft.com/office/drawing/2010/main">
                <a:solidFill>
                  <a:srgbClr val="FFFFFF"/>
                </a:solidFill>
              </a14:hiddenFill>
            </a:ext>
          </a:extLst>
        </p:spPr>
      </p:pic>
      <p:grpSp>
        <p:nvGrpSpPr>
          <p:cNvPr id="123" name="122 Grupo"/>
          <p:cNvGrpSpPr/>
          <p:nvPr/>
        </p:nvGrpSpPr>
        <p:grpSpPr>
          <a:xfrm>
            <a:off x="7972344" y="5751013"/>
            <a:ext cx="1195317" cy="588847"/>
            <a:chOff x="7829573" y="6093296"/>
            <a:chExt cx="1229496" cy="627143"/>
          </a:xfrm>
        </p:grpSpPr>
        <p:grpSp>
          <p:nvGrpSpPr>
            <p:cNvPr id="122" name="121 Grupo"/>
            <p:cNvGrpSpPr/>
            <p:nvPr/>
          </p:nvGrpSpPr>
          <p:grpSpPr>
            <a:xfrm>
              <a:off x="7884368" y="6093296"/>
              <a:ext cx="1030135" cy="627143"/>
              <a:chOff x="8078369" y="6093296"/>
              <a:chExt cx="1030135" cy="627143"/>
            </a:xfrm>
          </p:grpSpPr>
          <p:sp>
            <p:nvSpPr>
              <p:cNvPr id="114" name="113 Rectángulo"/>
              <p:cNvSpPr/>
              <p:nvPr/>
            </p:nvSpPr>
            <p:spPr>
              <a:xfrm>
                <a:off x="8078369" y="6267673"/>
                <a:ext cx="1030135" cy="377059"/>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s-MX" sz="1000" b="0" i="0" u="none" strike="noStrike" kern="1200" cap="none" spc="0" normalizeH="0" baseline="0" noProof="0" dirty="0">
                  <a:ln>
                    <a:noFill/>
                  </a:ln>
                  <a:solidFill>
                    <a:srgbClr val="404040"/>
                  </a:solidFill>
                  <a:effectLst/>
                  <a:uLnTx/>
                  <a:uFillTx/>
                  <a:latin typeface="Arial"/>
                  <a:cs typeface="+mn-cs"/>
                </a:endParaRPr>
              </a:p>
            </p:txBody>
          </p:sp>
          <p:pic>
            <p:nvPicPr>
              <p:cNvPr id="1047" name="Picture 23" descr="Resultado de imagen para sendgrid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21321" y="6093296"/>
                <a:ext cx="627143" cy="627143"/>
              </a:xfrm>
              <a:prstGeom prst="rect">
                <a:avLst/>
              </a:prstGeom>
              <a:noFill/>
              <a:extLst>
                <a:ext uri="{909E8E84-426E-40DD-AFC4-6F175D3DCCD1}">
                  <a14:hiddenFill xmlns:a14="http://schemas.microsoft.com/office/drawing/2010/main">
                    <a:solidFill>
                      <a:srgbClr val="FFFFFF"/>
                    </a:solidFill>
                  </a14:hiddenFill>
                </a:ext>
              </a:extLst>
            </p:spPr>
          </p:pic>
        </p:grpSp>
        <p:sp>
          <p:nvSpPr>
            <p:cNvPr id="115" name="114 Rectángulo"/>
            <p:cNvSpPr/>
            <p:nvPr/>
          </p:nvSpPr>
          <p:spPr>
            <a:xfrm>
              <a:off x="7829573" y="6501270"/>
              <a:ext cx="1229496" cy="151966"/>
            </a:xfrm>
            <a:prstGeom prst="rect">
              <a:avLst/>
            </a:prstGeom>
            <a:noFill/>
            <a:ln w="952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sz="800" b="0" i="0" u="none" strike="noStrike" kern="1200" cap="none" spc="0" normalizeH="0" baseline="0" noProof="0" dirty="0">
                  <a:ln>
                    <a:noFill/>
                  </a:ln>
                  <a:solidFill>
                    <a:srgbClr val="404040"/>
                  </a:solidFill>
                  <a:effectLst/>
                  <a:uLnTx/>
                  <a:uFillTx/>
                  <a:latin typeface="Arial"/>
                  <a:cs typeface="+mn-cs"/>
                </a:rPr>
                <a:t>(Email notifications)</a:t>
              </a:r>
            </a:p>
          </p:txBody>
        </p:sp>
      </p:grpSp>
      <p:pic>
        <p:nvPicPr>
          <p:cNvPr id="1048"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2390" y="796993"/>
            <a:ext cx="1736341" cy="562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117 Rectángulo"/>
          <p:cNvSpPr/>
          <p:nvPr/>
        </p:nvSpPr>
        <p:spPr>
          <a:xfrm>
            <a:off x="2768583" y="1783165"/>
            <a:ext cx="350031" cy="2417180"/>
          </a:xfrm>
          <a:prstGeom prst="rect">
            <a:avLst/>
          </a:prstGeom>
          <a:solidFill>
            <a:schemeClr val="bg1">
              <a:lumMod val="95000"/>
            </a:schemeClr>
          </a:solidFill>
          <a:ln w="9525">
            <a:solidFill>
              <a:schemeClr val="bg1">
                <a:lumMod val="65000"/>
              </a:schemeClr>
            </a:solidFill>
          </a:ln>
        </p:spPr>
        <p:style>
          <a:lnRef idx="2">
            <a:schemeClr val="dk1"/>
          </a:lnRef>
          <a:fillRef idx="1">
            <a:schemeClr val="lt1"/>
          </a:fillRef>
          <a:effectRef idx="0">
            <a:schemeClr val="dk1"/>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2000" b="1" i="0" u="none" strike="noStrike" kern="1200" cap="none" spc="0" normalizeH="0" baseline="0" noProof="0" dirty="0">
                <a:ln>
                  <a:noFill/>
                </a:ln>
                <a:solidFill>
                  <a:srgbClr val="404040"/>
                </a:solidFill>
                <a:effectLst/>
                <a:uLnTx/>
                <a:uFillTx/>
                <a:latin typeface="Arial"/>
                <a:cs typeface="+mn-cs"/>
              </a:rPr>
              <a:t>INGRESS</a:t>
            </a:r>
          </a:p>
        </p:txBody>
      </p:sp>
      <p:cxnSp>
        <p:nvCxnSpPr>
          <p:cNvPr id="18" name="17 Conector recto de flecha"/>
          <p:cNvCxnSpPr/>
          <p:nvPr/>
        </p:nvCxnSpPr>
        <p:spPr>
          <a:xfrm flipH="1" flipV="1">
            <a:off x="3118614" y="3000160"/>
            <a:ext cx="171186" cy="2"/>
          </a:xfrm>
          <a:prstGeom prst="straightConnector1">
            <a:avLst/>
          </a:prstGeom>
          <a:ln w="9525">
            <a:solidFill>
              <a:schemeClr val="tx1">
                <a:lumMod val="75000"/>
                <a:lumOff val="2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1" name="120 Conector recto de flecha"/>
          <p:cNvCxnSpPr/>
          <p:nvPr/>
        </p:nvCxnSpPr>
        <p:spPr>
          <a:xfrm flipH="1">
            <a:off x="2418552" y="3000160"/>
            <a:ext cx="350031" cy="2165"/>
          </a:xfrm>
          <a:prstGeom prst="straightConnector1">
            <a:avLst/>
          </a:prstGeom>
          <a:ln w="9525">
            <a:solidFill>
              <a:schemeClr val="tx1">
                <a:lumMod val="75000"/>
                <a:lumOff val="2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117" name="116 Grupo"/>
          <p:cNvGrpSpPr/>
          <p:nvPr/>
        </p:nvGrpSpPr>
        <p:grpSpPr>
          <a:xfrm>
            <a:off x="2725755" y="5907429"/>
            <a:ext cx="505629" cy="354034"/>
            <a:chOff x="1187624" y="6267673"/>
            <a:chExt cx="520088" cy="377059"/>
          </a:xfrm>
        </p:grpSpPr>
        <p:sp>
          <p:nvSpPr>
            <p:cNvPr id="127" name="126 Rectángulo"/>
            <p:cNvSpPr/>
            <p:nvPr/>
          </p:nvSpPr>
          <p:spPr>
            <a:xfrm>
              <a:off x="1187624" y="6267673"/>
              <a:ext cx="520088" cy="377059"/>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s-MX" sz="1000" b="0" i="0" u="none" strike="noStrike" kern="1200" cap="none" spc="0" normalizeH="0" baseline="0" noProof="0" dirty="0">
                <a:ln>
                  <a:noFill/>
                </a:ln>
                <a:solidFill>
                  <a:srgbClr val="404040"/>
                </a:solidFill>
                <a:effectLst/>
                <a:uLnTx/>
                <a:uFillTx/>
                <a:latin typeface="Arial"/>
                <a:cs typeface="+mn-cs"/>
              </a:endParaRPr>
            </a:p>
          </p:txBody>
        </p:sp>
        <p:pic>
          <p:nvPicPr>
            <p:cNvPr id="1050" name="Picture 26" descr="https://identityserver.io/images/IDserver_logotransparent.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59632" y="6329273"/>
              <a:ext cx="395688" cy="26807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Resultado de imagen para responsive design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48483" y="2734613"/>
            <a:ext cx="840074" cy="54880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Roberto Guerra\Downloads\Microsoft_CloudnEnterprise_Symbols_v2.7\Microsoft_CloudnEnterprise_Symbols_v2.7KP\Symbols\CnE_Cloud\PNG\Azure Application Gateway.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86372" y="3386729"/>
            <a:ext cx="509455" cy="492023"/>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111 Conector recto de flecha"/>
          <p:cNvCxnSpPr>
            <a:cxnSpLocks/>
          </p:cNvCxnSpPr>
          <p:nvPr/>
        </p:nvCxnSpPr>
        <p:spPr>
          <a:xfrm rot="10800000">
            <a:off x="4524970" y="5311319"/>
            <a:ext cx="1883937" cy="337592"/>
          </a:xfrm>
          <a:prstGeom prst="bentConnector3">
            <a:avLst>
              <a:gd name="adj1" fmla="val 50000"/>
            </a:avLst>
          </a:prstGeom>
          <a:ln w="9525">
            <a:solidFill>
              <a:srgbClr val="00B0F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6" name="115 Conector recto de flecha"/>
          <p:cNvCxnSpPr>
            <a:endCxn id="5" idx="2"/>
          </p:cNvCxnSpPr>
          <p:nvPr/>
        </p:nvCxnSpPr>
        <p:spPr>
          <a:xfrm rot="16200000" flipV="1">
            <a:off x="1930423" y="4025397"/>
            <a:ext cx="1467839" cy="1250915"/>
          </a:xfrm>
          <a:prstGeom prst="bentConnector3">
            <a:avLst>
              <a:gd name="adj1" fmla="val 50000"/>
            </a:avLst>
          </a:prstGeom>
          <a:ln w="9525">
            <a:solidFill>
              <a:srgbClr val="00B0F0"/>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119" name="Picture 3" descr="D:\Users\Roberto Guerra\Downloads\Microsoft_CloudnEnterprise_Symbols_v2.7\Microsoft_CloudnEnterprise_Symbols_v2.7KP\Symbols\CnE_Cloud\PNG\Azure Application Gateway.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645936" y="3589561"/>
            <a:ext cx="509455" cy="49202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20041" y="2817542"/>
            <a:ext cx="487644" cy="283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8"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656841" y="3020374"/>
            <a:ext cx="487644" cy="283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550391" y="2537947"/>
            <a:ext cx="421935"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0"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550391" y="3525852"/>
            <a:ext cx="421935"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547997" y="3051428"/>
            <a:ext cx="421935"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10"/>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46080" y="1520311"/>
            <a:ext cx="440282"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52959" y="2024861"/>
            <a:ext cx="417525"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1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544917" y="4064753"/>
            <a:ext cx="436730"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6" name="Picture 10"/>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1734" y="4555211"/>
            <a:ext cx="440282"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7" name="Picture 1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58614" y="5062319"/>
            <a:ext cx="417525" cy="23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8" name="97 Grupo"/>
          <p:cNvGrpSpPr/>
          <p:nvPr/>
        </p:nvGrpSpPr>
        <p:grpSpPr>
          <a:xfrm>
            <a:off x="4348446" y="5907429"/>
            <a:ext cx="1053132" cy="354034"/>
            <a:chOff x="3131840" y="6237312"/>
            <a:chExt cx="1270488" cy="377059"/>
          </a:xfrm>
        </p:grpSpPr>
        <p:sp>
          <p:nvSpPr>
            <p:cNvPr id="143" name="142 Rectángulo"/>
            <p:cNvSpPr/>
            <p:nvPr/>
          </p:nvSpPr>
          <p:spPr>
            <a:xfrm>
              <a:off x="3131840" y="6237312"/>
              <a:ext cx="1270488" cy="377059"/>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s-MX" sz="900" b="1" i="0" u="none" strike="noStrike" kern="1200" cap="none" spc="0" normalizeH="0" baseline="0" noProof="0" dirty="0">
                  <a:ln>
                    <a:noFill/>
                  </a:ln>
                  <a:solidFill>
                    <a:srgbClr val="404040"/>
                  </a:solidFill>
                  <a:effectLst/>
                  <a:uLnTx/>
                  <a:uFillTx/>
                  <a:latin typeface="Arial"/>
                  <a:cs typeface="+mn-cs"/>
                </a:rPr>
                <a:t>Azure Cache</a:t>
              </a:r>
              <a:br>
                <a:rPr kumimoji="1" lang="es-MX" sz="1000" b="0" i="0" u="none" strike="noStrike" kern="1200" cap="none" spc="0" normalizeH="0" baseline="0" noProof="0" dirty="0">
                  <a:ln>
                    <a:noFill/>
                  </a:ln>
                  <a:solidFill>
                    <a:srgbClr val="404040"/>
                  </a:solidFill>
                  <a:effectLst/>
                  <a:uLnTx/>
                  <a:uFillTx/>
                  <a:latin typeface="Arial"/>
                  <a:cs typeface="+mn-cs"/>
                </a:rPr>
              </a:br>
              <a:r>
                <a:rPr kumimoji="1" lang="es-MX" sz="800" b="0" i="0" u="none" strike="noStrike" kern="1200" cap="none" spc="0" normalizeH="0" baseline="0" noProof="0" dirty="0">
                  <a:ln>
                    <a:noFill/>
                  </a:ln>
                  <a:solidFill>
                    <a:srgbClr val="404040"/>
                  </a:solidFill>
                  <a:effectLst/>
                  <a:uLnTx/>
                  <a:uFillTx/>
                  <a:latin typeface="Arial"/>
                  <a:cs typeface="+mn-cs"/>
                </a:rPr>
                <a:t>Redis</a:t>
              </a:r>
            </a:p>
          </p:txBody>
        </p:sp>
        <p:pic>
          <p:nvPicPr>
            <p:cNvPr id="91" name="Picture 13" descr="D:\Users\Roberto Guerra\Downloads\Microsoft_CloudnEnterprise_Symbols_v2.7\Microsoft_CloudnEnterprise_Symbols_v2.7KP\Symbols\CnE_Cloud\PNG\Azure Cache including Redis_COLOR.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276101" y="6309566"/>
              <a:ext cx="225707" cy="2257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 name="112 Grupo"/>
          <p:cNvGrpSpPr/>
          <p:nvPr/>
        </p:nvGrpSpPr>
        <p:grpSpPr>
          <a:xfrm>
            <a:off x="5426521" y="5907429"/>
            <a:ext cx="1235169" cy="354034"/>
            <a:chOff x="4644008" y="6267673"/>
            <a:chExt cx="1270488" cy="377059"/>
          </a:xfrm>
        </p:grpSpPr>
        <p:sp>
          <p:nvSpPr>
            <p:cNvPr id="145" name="144 Rectángulo"/>
            <p:cNvSpPr/>
            <p:nvPr/>
          </p:nvSpPr>
          <p:spPr>
            <a:xfrm>
              <a:off x="4644008" y="6267673"/>
              <a:ext cx="1270488" cy="377059"/>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s-MX" sz="1000" b="1" i="0" u="none" strike="noStrike" kern="1200" cap="none" spc="0" normalizeH="0" baseline="0" noProof="0" dirty="0">
                  <a:ln>
                    <a:noFill/>
                  </a:ln>
                  <a:solidFill>
                    <a:srgbClr val="404040"/>
                  </a:solidFill>
                  <a:effectLst/>
                  <a:uLnTx/>
                  <a:uFillTx/>
                  <a:latin typeface="Arial"/>
                  <a:cs typeface="+mn-cs"/>
                </a:rPr>
                <a:t>Azure Monitor</a:t>
              </a:r>
              <a:br>
                <a:rPr kumimoji="1" lang="es-MX" sz="1000" b="0" i="0" u="none" strike="noStrike" kern="1200" cap="none" spc="0" normalizeH="0" baseline="0" noProof="0" dirty="0">
                  <a:ln>
                    <a:noFill/>
                  </a:ln>
                  <a:solidFill>
                    <a:srgbClr val="404040"/>
                  </a:solidFill>
                  <a:effectLst/>
                  <a:uLnTx/>
                  <a:uFillTx/>
                  <a:latin typeface="Arial"/>
                  <a:cs typeface="+mn-cs"/>
                </a:rPr>
              </a:br>
              <a:r>
                <a:rPr kumimoji="1" lang="es-MX" sz="800" b="0" i="0" u="none" strike="noStrike" kern="1200" cap="none" spc="0" normalizeH="0" baseline="0" noProof="0" dirty="0">
                  <a:ln>
                    <a:noFill/>
                  </a:ln>
                  <a:solidFill>
                    <a:srgbClr val="404040"/>
                  </a:solidFill>
                  <a:effectLst/>
                  <a:uLnTx/>
                  <a:uFillTx/>
                  <a:latin typeface="Arial"/>
                  <a:cs typeface="+mn-cs"/>
                </a:rPr>
                <a:t>Log &amp; Analytics</a:t>
              </a:r>
            </a:p>
          </p:txBody>
        </p:sp>
        <p:pic>
          <p:nvPicPr>
            <p:cNvPr id="1038" name="Picture 14" descr="D:\Users\Roberto Guerra\Downloads\Microsoft_CloudnEnterprise_Symbols_v2.7\Microsoft_CloudnEnterprise_Symbols_v2.7KP\Symbols\CnE_Cloud\PNG\Monitor.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718742" y="6329273"/>
              <a:ext cx="268079" cy="268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0" name="119 Grupo"/>
          <p:cNvGrpSpPr/>
          <p:nvPr/>
        </p:nvGrpSpPr>
        <p:grpSpPr>
          <a:xfrm>
            <a:off x="6686521" y="5914211"/>
            <a:ext cx="1305288" cy="354034"/>
            <a:chOff x="5796136" y="6244536"/>
            <a:chExt cx="1342612" cy="377059"/>
          </a:xfrm>
        </p:grpSpPr>
        <p:sp>
          <p:nvSpPr>
            <p:cNvPr id="151" name="150 Rectángulo"/>
            <p:cNvSpPr/>
            <p:nvPr/>
          </p:nvSpPr>
          <p:spPr>
            <a:xfrm>
              <a:off x="5803588" y="6244536"/>
              <a:ext cx="1335160" cy="377059"/>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s-MX" sz="900" b="1" i="0" u="none" strike="noStrike" kern="1200" cap="none" spc="0" normalizeH="0" baseline="0" noProof="0" dirty="0">
                  <a:ln>
                    <a:noFill/>
                  </a:ln>
                  <a:solidFill>
                    <a:srgbClr val="404040"/>
                  </a:solidFill>
                  <a:effectLst/>
                  <a:uLnTx/>
                  <a:uFillTx/>
                  <a:latin typeface="Arial"/>
                  <a:cs typeface="+mn-cs"/>
                </a:rPr>
                <a:t>Azure Application</a:t>
              </a:r>
              <a:br>
                <a:rPr kumimoji="1" lang="es-MX" sz="900" b="1" i="0" u="none" strike="noStrike" kern="1200" cap="none" spc="0" normalizeH="0" baseline="0" noProof="0" dirty="0">
                  <a:ln>
                    <a:noFill/>
                  </a:ln>
                  <a:solidFill>
                    <a:srgbClr val="404040"/>
                  </a:solidFill>
                  <a:effectLst/>
                  <a:uLnTx/>
                  <a:uFillTx/>
                  <a:latin typeface="Arial"/>
                  <a:cs typeface="+mn-cs"/>
                </a:rPr>
              </a:br>
              <a:r>
                <a:rPr kumimoji="1" lang="es-MX" sz="900" b="1" i="0" u="none" strike="noStrike" kern="1200" cap="none" spc="0" normalizeH="0" baseline="0" noProof="0" dirty="0">
                  <a:ln>
                    <a:noFill/>
                  </a:ln>
                  <a:solidFill>
                    <a:srgbClr val="404040"/>
                  </a:solidFill>
                  <a:effectLst/>
                  <a:uLnTx/>
                  <a:uFillTx/>
                  <a:latin typeface="Arial"/>
                  <a:cs typeface="+mn-cs"/>
                </a:rPr>
                <a:t>Insights</a:t>
              </a:r>
            </a:p>
          </p:txBody>
        </p:sp>
        <p:pic>
          <p:nvPicPr>
            <p:cNvPr id="93" name="Picture 15" descr="D:\Users\Roberto Guerra\Downloads\Microsoft_CloudnEnterprise_Symbols_v2.7\Microsoft_CloudnEnterprise_Symbols_v2.7KP\Symbols\CnE_Cloud\PNG\Azure Application Insights_COLOR.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796136" y="6309320"/>
              <a:ext cx="277391" cy="2773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6" name="93 Conector recto de flecha">
            <a:extLst>
              <a:ext uri="{FF2B5EF4-FFF2-40B4-BE49-F238E27FC236}">
                <a16:creationId xmlns:a16="http://schemas.microsoft.com/office/drawing/2014/main" id="{4A9C46CF-AF14-4A02-80D6-37CE50D76E5A}"/>
              </a:ext>
            </a:extLst>
          </p:cNvPr>
          <p:cNvCxnSpPr/>
          <p:nvPr/>
        </p:nvCxnSpPr>
        <p:spPr>
          <a:xfrm flipH="1">
            <a:off x="9061007" y="2894565"/>
            <a:ext cx="240499" cy="1"/>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ACC878AA-CEDE-47E9-B83D-4F8B6F24469D}"/>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523997" y="854190"/>
            <a:ext cx="387143" cy="373896"/>
          </a:xfrm>
          <a:prstGeom prst="rect">
            <a:avLst/>
          </a:prstGeom>
        </p:spPr>
      </p:pic>
      <p:sp>
        <p:nvSpPr>
          <p:cNvPr id="131" name="56 CuadroTexto">
            <a:extLst>
              <a:ext uri="{FF2B5EF4-FFF2-40B4-BE49-F238E27FC236}">
                <a16:creationId xmlns:a16="http://schemas.microsoft.com/office/drawing/2014/main" id="{9E4318D4-BBD5-4D1E-BF82-D5990176CA8E}"/>
              </a:ext>
            </a:extLst>
          </p:cNvPr>
          <p:cNvSpPr txBox="1"/>
          <p:nvPr/>
        </p:nvSpPr>
        <p:spPr>
          <a:xfrm>
            <a:off x="8245441" y="1174666"/>
            <a:ext cx="99719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1" i="0" u="none" strike="noStrike" kern="1200" cap="none" spc="0" normalizeH="0" baseline="0" noProof="0" dirty="0">
                <a:ln>
                  <a:noFill/>
                </a:ln>
                <a:solidFill>
                  <a:srgbClr val="404040">
                    <a:lumMod val="65000"/>
                    <a:lumOff val="35000"/>
                  </a:srgbClr>
                </a:solidFill>
                <a:effectLst/>
                <a:uLnTx/>
                <a:uFillTx/>
                <a:latin typeface="Arial"/>
                <a:cs typeface="+mn-cs"/>
              </a:rPr>
              <a:t>Azure Active Directory</a:t>
            </a:r>
            <a:endParaRPr kumimoji="1" lang="es-MX" sz="800" b="0" i="0" u="none" strike="noStrike" kern="1200" cap="none" spc="0" normalizeH="0" baseline="0" noProof="0" dirty="0">
              <a:ln>
                <a:noFill/>
              </a:ln>
              <a:solidFill>
                <a:srgbClr val="404040">
                  <a:lumMod val="65000"/>
                  <a:lumOff val="35000"/>
                </a:srgbClr>
              </a:solidFill>
              <a:effectLst/>
              <a:uLnTx/>
              <a:uFillTx/>
              <a:latin typeface="Arial"/>
              <a:cs typeface="+mn-cs"/>
            </a:endParaRPr>
          </a:p>
        </p:txBody>
      </p:sp>
      <p:cxnSp>
        <p:nvCxnSpPr>
          <p:cNvPr id="132" name="96 Conector recto de flecha">
            <a:extLst>
              <a:ext uri="{FF2B5EF4-FFF2-40B4-BE49-F238E27FC236}">
                <a16:creationId xmlns:a16="http://schemas.microsoft.com/office/drawing/2014/main" id="{7B50E67C-041A-497F-B289-8C89A183EE0B}"/>
              </a:ext>
            </a:extLst>
          </p:cNvPr>
          <p:cNvCxnSpPr>
            <a:cxnSpLocks/>
          </p:cNvCxnSpPr>
          <p:nvPr/>
        </p:nvCxnSpPr>
        <p:spPr>
          <a:xfrm flipH="1">
            <a:off x="8020909" y="1039445"/>
            <a:ext cx="503090" cy="0"/>
          </a:xfrm>
          <a:prstGeom prst="straightConnector1">
            <a:avLst/>
          </a:prstGeom>
          <a:ln w="9525">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61" name="Picture 60">
            <a:extLst>
              <a:ext uri="{FF2B5EF4-FFF2-40B4-BE49-F238E27FC236}">
                <a16:creationId xmlns:a16="http://schemas.microsoft.com/office/drawing/2014/main" id="{1141F0CC-E895-442D-87E3-AAA5CF0046BF}"/>
              </a:ext>
            </a:extLst>
          </p:cNvPr>
          <p:cNvPicPr>
            <a:picLocks noChangeAspect="1"/>
          </p:cNvPicPr>
          <p:nvPr/>
        </p:nvPicPr>
        <p:blipFill>
          <a:blip r:embed="rId26"/>
          <a:stretch>
            <a:fillRect/>
          </a:stretch>
        </p:blipFill>
        <p:spPr>
          <a:xfrm>
            <a:off x="11115111" y="846452"/>
            <a:ext cx="355980" cy="380635"/>
          </a:xfrm>
          <a:prstGeom prst="rect">
            <a:avLst/>
          </a:prstGeom>
        </p:spPr>
      </p:pic>
      <p:sp>
        <p:nvSpPr>
          <p:cNvPr id="139" name="56 CuadroTexto">
            <a:extLst>
              <a:ext uri="{FF2B5EF4-FFF2-40B4-BE49-F238E27FC236}">
                <a16:creationId xmlns:a16="http://schemas.microsoft.com/office/drawing/2014/main" id="{EBFBD00A-13A2-4476-B51A-9E8B8AB48626}"/>
              </a:ext>
            </a:extLst>
          </p:cNvPr>
          <p:cNvSpPr txBox="1"/>
          <p:nvPr/>
        </p:nvSpPr>
        <p:spPr>
          <a:xfrm>
            <a:off x="10794503" y="1183070"/>
            <a:ext cx="99719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1" i="0" u="none" strike="noStrike" kern="1200" cap="none" spc="0" normalizeH="0" baseline="0" noProof="0" dirty="0">
                <a:ln>
                  <a:noFill/>
                </a:ln>
                <a:solidFill>
                  <a:srgbClr val="404040">
                    <a:lumMod val="65000"/>
                    <a:lumOff val="35000"/>
                  </a:srgbClr>
                </a:solidFill>
                <a:effectLst/>
                <a:uLnTx/>
                <a:uFillTx/>
                <a:latin typeface="Arial"/>
                <a:cs typeface="+mn-cs"/>
              </a:rPr>
              <a:t>On-premises Active Directory / Azure AD Connect</a:t>
            </a:r>
            <a:endParaRPr kumimoji="1" lang="es-MX" sz="800" b="0" i="0" u="none" strike="noStrike" kern="1200" cap="none" spc="0" normalizeH="0" baseline="0" noProof="0" dirty="0">
              <a:ln>
                <a:noFill/>
              </a:ln>
              <a:solidFill>
                <a:srgbClr val="404040">
                  <a:lumMod val="65000"/>
                  <a:lumOff val="35000"/>
                </a:srgbClr>
              </a:solidFill>
              <a:effectLst/>
              <a:uLnTx/>
              <a:uFillTx/>
              <a:latin typeface="Arial"/>
              <a:cs typeface="+mn-cs"/>
            </a:endParaRPr>
          </a:p>
        </p:txBody>
      </p:sp>
      <p:cxnSp>
        <p:nvCxnSpPr>
          <p:cNvPr id="140" name="94 Conector recto de flecha">
            <a:extLst>
              <a:ext uri="{FF2B5EF4-FFF2-40B4-BE49-F238E27FC236}">
                <a16:creationId xmlns:a16="http://schemas.microsoft.com/office/drawing/2014/main" id="{7E5F6A14-9B8D-4E61-AC9B-610BF36883BD}"/>
              </a:ext>
            </a:extLst>
          </p:cNvPr>
          <p:cNvCxnSpPr>
            <a:cxnSpLocks/>
            <a:endCxn id="28" idx="3"/>
          </p:cNvCxnSpPr>
          <p:nvPr/>
        </p:nvCxnSpPr>
        <p:spPr>
          <a:xfrm flipH="1" flipV="1">
            <a:off x="8911140" y="1041138"/>
            <a:ext cx="1872474" cy="10867"/>
          </a:xfrm>
          <a:prstGeom prst="straightConnector1">
            <a:avLst/>
          </a:prstGeom>
          <a:ln w="12700">
            <a:solidFill>
              <a:schemeClr val="accent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38" name="Picture 37" descr="A sign on the screen&#10;&#10;Description generated with high confidence">
            <a:extLst>
              <a:ext uri="{FF2B5EF4-FFF2-40B4-BE49-F238E27FC236}">
                <a16:creationId xmlns:a16="http://schemas.microsoft.com/office/drawing/2014/main" id="{C3D0D44E-B940-44B5-914C-286B249B4FF7}"/>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913291" y="3448153"/>
            <a:ext cx="882563" cy="872491"/>
          </a:xfrm>
          <a:prstGeom prst="rect">
            <a:avLst/>
          </a:prstGeom>
        </p:spPr>
      </p:pic>
      <p:cxnSp>
        <p:nvCxnSpPr>
          <p:cNvPr id="134" name="94 Conector recto de flecha">
            <a:extLst>
              <a:ext uri="{FF2B5EF4-FFF2-40B4-BE49-F238E27FC236}">
                <a16:creationId xmlns:a16="http://schemas.microsoft.com/office/drawing/2014/main" id="{E5C1F4B9-EEE4-4122-AE19-619C55009682}"/>
              </a:ext>
            </a:extLst>
          </p:cNvPr>
          <p:cNvCxnSpPr>
            <a:cxnSpLocks/>
          </p:cNvCxnSpPr>
          <p:nvPr/>
        </p:nvCxnSpPr>
        <p:spPr>
          <a:xfrm flipH="1">
            <a:off x="10355704" y="3878752"/>
            <a:ext cx="413318" cy="1"/>
          </a:xfrm>
          <a:prstGeom prst="straightConnector1">
            <a:avLst/>
          </a:prstGeom>
          <a:ln w="12700">
            <a:solidFill>
              <a:schemeClr val="accent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C8A7835B-94DC-40FF-B746-1F2298C2788F}"/>
              </a:ext>
            </a:extLst>
          </p:cNvPr>
          <p:cNvSpPr txBox="1"/>
          <p:nvPr/>
        </p:nvSpPr>
        <p:spPr>
          <a:xfrm>
            <a:off x="10769022" y="4096159"/>
            <a:ext cx="898775" cy="215444"/>
          </a:xfrm>
          <a:prstGeom prst="rect">
            <a:avLst/>
          </a:prstGeom>
          <a:noFill/>
        </p:spPr>
        <p:txBody>
          <a:bodyPr wrap="square" rtlCol="0">
            <a:spAutoFit/>
          </a:bodyPr>
          <a:lstStyle>
            <a:defPPr>
              <a:defRPr lang="ja-JP"/>
            </a:defPPr>
            <a:lvl1pPr algn="ctr">
              <a:defRPr sz="800" b="1">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800" b="1" i="0" u="none" strike="noStrike" kern="1200" cap="none" spc="0" normalizeH="0" baseline="0" noProof="0" dirty="0">
                <a:ln>
                  <a:noFill/>
                </a:ln>
                <a:solidFill>
                  <a:srgbClr val="404040">
                    <a:lumMod val="65000"/>
                    <a:lumOff val="35000"/>
                  </a:srgbClr>
                </a:solidFill>
                <a:effectLst/>
                <a:uLnTx/>
                <a:uFillTx/>
                <a:latin typeface="Arial"/>
                <a:cs typeface="+mn-cs"/>
              </a:rPr>
              <a:t>SAP PI/PO</a:t>
            </a:r>
            <a:endParaRPr kumimoji="1" lang="es-MX" sz="800" b="1" i="0" u="none" strike="noStrike" kern="1200" cap="none" spc="0" normalizeH="0" baseline="0" noProof="0" dirty="0">
              <a:ln>
                <a:noFill/>
              </a:ln>
              <a:solidFill>
                <a:srgbClr val="404040">
                  <a:lumMod val="65000"/>
                  <a:lumOff val="35000"/>
                </a:srgbClr>
              </a:solidFill>
              <a:effectLst/>
              <a:uLnTx/>
              <a:uFillTx/>
              <a:latin typeface="Arial"/>
              <a:cs typeface="+mn-cs"/>
            </a:endParaRPr>
          </a:p>
        </p:txBody>
      </p:sp>
      <p:pic>
        <p:nvPicPr>
          <p:cNvPr id="133" name="Imagen 58" descr="Imagen que contiene gráficos vectoriales&#10;&#10;Descripción generada automáticamente">
            <a:extLst>
              <a:ext uri="{FF2B5EF4-FFF2-40B4-BE49-F238E27FC236}">
                <a16:creationId xmlns:a16="http://schemas.microsoft.com/office/drawing/2014/main" id="{FD174CF7-B890-4B3D-980F-B0171E8E49D8}"/>
              </a:ext>
            </a:extLst>
          </p:cNvPr>
          <p:cNvPicPr>
            <a:picLocks noChangeAspect="1"/>
          </p:cNvPicPr>
          <p:nvPr/>
        </p:nvPicPr>
        <p:blipFill>
          <a:blip r:embed="rId28"/>
          <a:stretch>
            <a:fillRect/>
          </a:stretch>
        </p:blipFill>
        <p:spPr>
          <a:xfrm>
            <a:off x="11046958" y="1882163"/>
            <a:ext cx="492286" cy="492286"/>
          </a:xfrm>
          <a:prstGeom prst="rect">
            <a:avLst/>
          </a:prstGeom>
        </p:spPr>
      </p:pic>
      <p:pic>
        <p:nvPicPr>
          <p:cNvPr id="135" name="Imagen 60" descr="Imagen que contiene exterior&#10;&#10;Descripción generada automáticamente">
            <a:extLst>
              <a:ext uri="{FF2B5EF4-FFF2-40B4-BE49-F238E27FC236}">
                <a16:creationId xmlns:a16="http://schemas.microsoft.com/office/drawing/2014/main" id="{956AE67C-D924-473D-B948-88486A83171B}"/>
              </a:ext>
            </a:extLst>
          </p:cNvPr>
          <p:cNvPicPr>
            <a:picLocks noChangeAspect="1"/>
          </p:cNvPicPr>
          <p:nvPr/>
        </p:nvPicPr>
        <p:blipFill>
          <a:blip r:embed="rId29"/>
          <a:stretch>
            <a:fillRect/>
          </a:stretch>
        </p:blipFill>
        <p:spPr>
          <a:xfrm>
            <a:off x="11015634" y="2621939"/>
            <a:ext cx="501204" cy="501204"/>
          </a:xfrm>
          <a:prstGeom prst="rect">
            <a:avLst/>
          </a:prstGeom>
        </p:spPr>
      </p:pic>
      <p:sp>
        <p:nvSpPr>
          <p:cNvPr id="138" name="TextBox 137">
            <a:extLst>
              <a:ext uri="{FF2B5EF4-FFF2-40B4-BE49-F238E27FC236}">
                <a16:creationId xmlns:a16="http://schemas.microsoft.com/office/drawing/2014/main" id="{0EA89A06-F9E9-4DD1-9929-8CF40AD54AAD}"/>
              </a:ext>
            </a:extLst>
          </p:cNvPr>
          <p:cNvSpPr txBox="1"/>
          <p:nvPr/>
        </p:nvSpPr>
        <p:spPr>
          <a:xfrm>
            <a:off x="10819232" y="3051724"/>
            <a:ext cx="898775" cy="461665"/>
          </a:xfrm>
          <a:prstGeom prst="rect">
            <a:avLst/>
          </a:prstGeom>
          <a:noFill/>
        </p:spPr>
        <p:txBody>
          <a:bodyPr wrap="square" rtlCol="0">
            <a:spAutoFit/>
          </a:bodyPr>
          <a:lstStyle>
            <a:defPPr>
              <a:defRPr lang="ja-JP"/>
            </a:defPPr>
            <a:lvl1pPr algn="ctr">
              <a:defRPr sz="800" b="1">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800" b="1" i="0" u="none" strike="noStrike" kern="1200" cap="none" spc="0" normalizeH="0" baseline="0" noProof="0" dirty="0">
                <a:ln>
                  <a:noFill/>
                </a:ln>
                <a:solidFill>
                  <a:srgbClr val="404040">
                    <a:lumMod val="65000"/>
                    <a:lumOff val="35000"/>
                  </a:srgbClr>
                </a:solidFill>
                <a:effectLst/>
                <a:uLnTx/>
                <a:uFillTx/>
                <a:latin typeface="Arial"/>
                <a:cs typeface="+mn-cs"/>
              </a:rPr>
              <a:t>Azure Blob Storage / Azure Files</a:t>
            </a:r>
            <a:endParaRPr kumimoji="1" lang="es-MX" sz="800" b="1" i="0" u="none" strike="noStrike" kern="1200" cap="none" spc="0" normalizeH="0" baseline="0" noProof="0" dirty="0">
              <a:ln>
                <a:noFill/>
              </a:ln>
              <a:solidFill>
                <a:srgbClr val="404040">
                  <a:lumMod val="65000"/>
                  <a:lumOff val="35000"/>
                </a:srgbClr>
              </a:solidFill>
              <a:effectLst/>
              <a:uLnTx/>
              <a:uFillTx/>
              <a:latin typeface="Arial"/>
              <a:cs typeface="+mn-cs"/>
            </a:endParaRPr>
          </a:p>
        </p:txBody>
      </p:sp>
      <p:sp>
        <p:nvSpPr>
          <p:cNvPr id="141" name="TextBox 140">
            <a:extLst>
              <a:ext uri="{FF2B5EF4-FFF2-40B4-BE49-F238E27FC236}">
                <a16:creationId xmlns:a16="http://schemas.microsoft.com/office/drawing/2014/main" id="{7824E32B-E643-401A-99A1-353602304341}"/>
              </a:ext>
            </a:extLst>
          </p:cNvPr>
          <p:cNvSpPr txBox="1"/>
          <p:nvPr/>
        </p:nvSpPr>
        <p:spPr>
          <a:xfrm>
            <a:off x="10843714" y="2321913"/>
            <a:ext cx="898775" cy="215444"/>
          </a:xfrm>
          <a:prstGeom prst="rect">
            <a:avLst/>
          </a:prstGeom>
          <a:noFill/>
        </p:spPr>
        <p:txBody>
          <a:bodyPr wrap="square" rtlCol="0">
            <a:spAutoFit/>
          </a:bodyPr>
          <a:lstStyle>
            <a:defPPr>
              <a:defRPr lang="ja-JP"/>
            </a:defPPr>
            <a:lvl1pPr algn="ctr">
              <a:defRPr sz="800" b="1">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800" b="1" i="0" u="none" strike="noStrike" kern="1200" cap="none" spc="0" normalizeH="0" baseline="0" noProof="0" dirty="0">
                <a:ln>
                  <a:noFill/>
                </a:ln>
                <a:solidFill>
                  <a:srgbClr val="404040">
                    <a:lumMod val="65000"/>
                    <a:lumOff val="35000"/>
                  </a:srgbClr>
                </a:solidFill>
                <a:effectLst/>
                <a:uLnTx/>
                <a:uFillTx/>
                <a:latin typeface="Arial"/>
                <a:cs typeface="+mn-cs"/>
              </a:rPr>
              <a:t>Internal DB</a:t>
            </a:r>
            <a:endParaRPr kumimoji="1" lang="es-MX" sz="800" b="1" i="0" u="none" strike="noStrike" kern="1200" cap="none" spc="0" normalizeH="0" baseline="0" noProof="0" dirty="0">
              <a:ln>
                <a:noFill/>
              </a:ln>
              <a:solidFill>
                <a:srgbClr val="404040">
                  <a:lumMod val="65000"/>
                  <a:lumOff val="35000"/>
                </a:srgbClr>
              </a:solidFill>
              <a:effectLst/>
              <a:uLnTx/>
              <a:uFillTx/>
              <a:latin typeface="Arial"/>
              <a:cs typeface="+mn-cs"/>
            </a:endParaRPr>
          </a:p>
        </p:txBody>
      </p:sp>
      <p:cxnSp>
        <p:nvCxnSpPr>
          <p:cNvPr id="144" name="94 Conector recto de flecha">
            <a:extLst>
              <a:ext uri="{FF2B5EF4-FFF2-40B4-BE49-F238E27FC236}">
                <a16:creationId xmlns:a16="http://schemas.microsoft.com/office/drawing/2014/main" id="{7E45B030-3745-45A9-B7F7-9D87D0197531}"/>
              </a:ext>
            </a:extLst>
          </p:cNvPr>
          <p:cNvCxnSpPr>
            <a:cxnSpLocks/>
          </p:cNvCxnSpPr>
          <p:nvPr/>
        </p:nvCxnSpPr>
        <p:spPr>
          <a:xfrm flipH="1">
            <a:off x="10365967" y="2931495"/>
            <a:ext cx="434884" cy="1"/>
          </a:xfrm>
          <a:prstGeom prst="straightConnector1">
            <a:avLst/>
          </a:prstGeom>
          <a:ln w="12700">
            <a:solidFill>
              <a:schemeClr val="accent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6" name="94 Conector recto de flecha">
            <a:extLst>
              <a:ext uri="{FF2B5EF4-FFF2-40B4-BE49-F238E27FC236}">
                <a16:creationId xmlns:a16="http://schemas.microsoft.com/office/drawing/2014/main" id="{F2E71888-9273-46AF-99AD-3A28062B73EA}"/>
              </a:ext>
            </a:extLst>
          </p:cNvPr>
          <p:cNvCxnSpPr>
            <a:cxnSpLocks/>
          </p:cNvCxnSpPr>
          <p:nvPr/>
        </p:nvCxnSpPr>
        <p:spPr>
          <a:xfrm flipH="1">
            <a:off x="10358015" y="2251238"/>
            <a:ext cx="432053" cy="0"/>
          </a:xfrm>
          <a:prstGeom prst="straightConnector1">
            <a:avLst/>
          </a:prstGeom>
          <a:ln w="12700">
            <a:solidFill>
              <a:schemeClr val="accent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Rectangle: Top Corners Rounded 62">
            <a:extLst>
              <a:ext uri="{FF2B5EF4-FFF2-40B4-BE49-F238E27FC236}">
                <a16:creationId xmlns:a16="http://schemas.microsoft.com/office/drawing/2014/main" id="{8343045F-0CF3-4383-A0C3-E4B955DF6273}"/>
              </a:ext>
            </a:extLst>
          </p:cNvPr>
          <p:cNvSpPr/>
          <p:nvPr/>
        </p:nvSpPr>
        <p:spPr>
          <a:xfrm>
            <a:off x="7909387" y="420214"/>
            <a:ext cx="1264313" cy="332745"/>
          </a:xfrm>
          <a:prstGeom prst="round2SameRect">
            <a:avLst/>
          </a:prstGeom>
          <a:solidFill>
            <a:schemeClr val="accent2"/>
          </a:solidFill>
          <a:ln w="19050">
            <a:solidFill>
              <a:schemeClr val="accent2"/>
            </a:solidFill>
            <a:prstDash val="solid"/>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1200" b="1" i="0" u="none" strike="noStrike" kern="1200" cap="none" spc="0" normalizeH="0" baseline="0" noProof="0" dirty="0">
                <a:ln>
                  <a:noFill/>
                </a:ln>
                <a:solidFill>
                  <a:srgbClr val="FFFFFF"/>
                </a:solidFill>
                <a:effectLst/>
                <a:uLnTx/>
                <a:uFillTx/>
                <a:latin typeface="Arial"/>
                <a:cs typeface="+mn-cs"/>
              </a:rPr>
              <a:t>Active Region</a:t>
            </a:r>
            <a:endParaRPr kumimoji="1" lang="en-US" sz="1200" b="1" i="0" u="none" strike="noStrike" kern="1200" cap="none" spc="0" normalizeH="0" baseline="0" noProof="0" dirty="0">
              <a:ln>
                <a:noFill/>
              </a:ln>
              <a:solidFill>
                <a:srgbClr val="FFFFFF"/>
              </a:solidFill>
              <a:effectLst/>
              <a:uLnTx/>
              <a:uFillTx/>
              <a:latin typeface="Arial"/>
              <a:cs typeface="+mn-cs"/>
            </a:endParaRPr>
          </a:p>
        </p:txBody>
      </p:sp>
      <p:cxnSp>
        <p:nvCxnSpPr>
          <p:cNvPr id="153" name="111 Conector recto de flecha">
            <a:extLst>
              <a:ext uri="{FF2B5EF4-FFF2-40B4-BE49-F238E27FC236}">
                <a16:creationId xmlns:a16="http://schemas.microsoft.com/office/drawing/2014/main" id="{128A740E-1D13-4AF3-9E70-48D5C8C4F55D}"/>
              </a:ext>
            </a:extLst>
          </p:cNvPr>
          <p:cNvCxnSpPr>
            <a:cxnSpLocks/>
            <a:stCxn id="63" idx="3"/>
            <a:endCxn id="152" idx="3"/>
          </p:cNvCxnSpPr>
          <p:nvPr/>
        </p:nvCxnSpPr>
        <p:spPr>
          <a:xfrm rot="16200000" flipH="1" flipV="1">
            <a:off x="7929927" y="-178752"/>
            <a:ext cx="12652" cy="1210583"/>
          </a:xfrm>
          <a:prstGeom prst="bentConnector3">
            <a:avLst>
              <a:gd name="adj1" fmla="val -1806829"/>
            </a:avLst>
          </a:prstGeom>
          <a:ln w="9525">
            <a:solidFill>
              <a:schemeClr val="bg1">
                <a:lumMod val="65000"/>
              </a:schemeClr>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35847F2F-DE96-406B-A3F4-FEF8B42E9A61}"/>
              </a:ext>
            </a:extLst>
          </p:cNvPr>
          <p:cNvSpPr txBox="1"/>
          <p:nvPr/>
        </p:nvSpPr>
        <p:spPr>
          <a:xfrm>
            <a:off x="7425448" y="12903"/>
            <a:ext cx="898775" cy="338554"/>
          </a:xfrm>
          <a:prstGeom prst="rect">
            <a:avLst/>
          </a:prstGeom>
          <a:noFill/>
        </p:spPr>
        <p:txBody>
          <a:bodyPr wrap="square" rtlCol="0">
            <a:spAutoFit/>
          </a:bodyPr>
          <a:lstStyle>
            <a:defPPr>
              <a:defRPr lang="ja-JP"/>
            </a:defPPr>
            <a:lvl1pPr algn="ctr">
              <a:defRPr sz="800" b="1">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800" b="1" i="0" u="none" strike="noStrike" kern="1200" cap="none" spc="0" normalizeH="0" baseline="0" noProof="0" dirty="0">
                <a:ln>
                  <a:noFill/>
                </a:ln>
                <a:solidFill>
                  <a:srgbClr val="404040">
                    <a:lumMod val="65000"/>
                    <a:lumOff val="35000"/>
                  </a:srgbClr>
                </a:solidFill>
                <a:effectLst/>
                <a:uLnTx/>
                <a:uFillTx/>
                <a:latin typeface="Arial"/>
                <a:cs typeface="+mn-cs"/>
              </a:rPr>
              <a:t>Data Replication</a:t>
            </a:r>
            <a:endParaRPr kumimoji="1" lang="es-MX" sz="800" b="1" i="0" u="none" strike="noStrike" kern="1200" cap="none" spc="0" normalizeH="0" baseline="0" noProof="0" dirty="0">
              <a:ln>
                <a:noFill/>
              </a:ln>
              <a:solidFill>
                <a:srgbClr val="404040">
                  <a:lumMod val="65000"/>
                  <a:lumOff val="35000"/>
                </a:srgbClr>
              </a:solidFill>
              <a:effectLst/>
              <a:uLnTx/>
              <a:uFillTx/>
              <a:latin typeface="Arial"/>
              <a:cs typeface="+mn-cs"/>
            </a:endParaRPr>
          </a:p>
        </p:txBody>
      </p:sp>
      <p:sp>
        <p:nvSpPr>
          <p:cNvPr id="3" name="Rectangle 2">
            <a:extLst>
              <a:ext uri="{FF2B5EF4-FFF2-40B4-BE49-F238E27FC236}">
                <a16:creationId xmlns:a16="http://schemas.microsoft.com/office/drawing/2014/main" id="{EC99DC6A-0AF7-4C4B-B682-B1D398DD5076}"/>
              </a:ext>
            </a:extLst>
          </p:cNvPr>
          <p:cNvSpPr/>
          <p:nvPr/>
        </p:nvSpPr>
        <p:spPr>
          <a:xfrm>
            <a:off x="10913291" y="4793316"/>
            <a:ext cx="670376"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s-MX" sz="800" b="1" i="0" u="none" strike="noStrike" kern="1200" cap="none" spc="0" normalizeH="0" baseline="0" noProof="0" dirty="0" err="1">
                <a:ln>
                  <a:noFill/>
                </a:ln>
                <a:solidFill>
                  <a:srgbClr val="404040">
                    <a:lumMod val="65000"/>
                    <a:lumOff val="35000"/>
                  </a:srgbClr>
                </a:solidFill>
                <a:effectLst/>
                <a:uLnTx/>
                <a:uFillTx/>
                <a:latin typeface="Arial"/>
                <a:cs typeface="+mn-cs"/>
              </a:rPr>
              <a:t>GoIntegra</a:t>
            </a:r>
            <a:endParaRPr kumimoji="1" lang="es-MX" sz="800" b="1" i="0" u="none" strike="noStrike" kern="1200" cap="none" spc="0" normalizeH="0" baseline="0" noProof="0" dirty="0">
              <a:ln>
                <a:noFill/>
              </a:ln>
              <a:solidFill>
                <a:srgbClr val="404040">
                  <a:lumMod val="65000"/>
                  <a:lumOff val="35000"/>
                </a:srgbClr>
              </a:solidFill>
              <a:effectLst/>
              <a:uLnTx/>
              <a:uFillTx/>
              <a:latin typeface="Arial"/>
              <a:cs typeface="+mn-cs"/>
            </a:endParaRPr>
          </a:p>
        </p:txBody>
      </p:sp>
      <p:sp>
        <p:nvSpPr>
          <p:cNvPr id="10" name="AutoShape 2" descr="Logo Gosoft">
            <a:extLst>
              <a:ext uri="{FF2B5EF4-FFF2-40B4-BE49-F238E27FC236}">
                <a16:creationId xmlns:a16="http://schemas.microsoft.com/office/drawing/2014/main" id="{42CAB677-DD7B-40FA-B87E-4FDF39114F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s-MX" sz="1800" b="0" i="0" u="none" strike="noStrike" kern="1200" cap="none" spc="0" normalizeH="0" baseline="0" noProof="0">
              <a:ln>
                <a:noFill/>
              </a:ln>
              <a:solidFill>
                <a:srgbClr val="404040"/>
              </a:solidFill>
              <a:effectLst/>
              <a:uLnTx/>
              <a:uFillTx/>
              <a:latin typeface="Arial"/>
              <a:cs typeface="+mn-cs"/>
            </a:endParaRPr>
          </a:p>
        </p:txBody>
      </p:sp>
      <p:pic>
        <p:nvPicPr>
          <p:cNvPr id="17" name="Picture 16">
            <a:extLst>
              <a:ext uri="{FF2B5EF4-FFF2-40B4-BE49-F238E27FC236}">
                <a16:creationId xmlns:a16="http://schemas.microsoft.com/office/drawing/2014/main" id="{58BBA963-C470-41D1-9AA6-C1F56A5F3471}"/>
              </a:ext>
            </a:extLst>
          </p:cNvPr>
          <p:cNvPicPr>
            <a:picLocks noChangeAspect="1"/>
          </p:cNvPicPr>
          <p:nvPr/>
        </p:nvPicPr>
        <p:blipFill>
          <a:blip r:embed="rId30"/>
          <a:stretch>
            <a:fillRect/>
          </a:stretch>
        </p:blipFill>
        <p:spPr>
          <a:xfrm>
            <a:off x="10849326" y="5020023"/>
            <a:ext cx="734341" cy="252906"/>
          </a:xfrm>
          <a:prstGeom prst="rect">
            <a:avLst/>
          </a:prstGeom>
        </p:spPr>
      </p:pic>
      <p:pic>
        <p:nvPicPr>
          <p:cNvPr id="147" name="Imagen 58" descr="Imagen que contiene gráficos vectoriales&#10;&#10;Descripción generada automáticamente">
            <a:extLst>
              <a:ext uri="{FF2B5EF4-FFF2-40B4-BE49-F238E27FC236}">
                <a16:creationId xmlns:a16="http://schemas.microsoft.com/office/drawing/2014/main" id="{19FB7A45-0930-4AC6-B8F4-4CEFE3AFDE7B}"/>
              </a:ext>
            </a:extLst>
          </p:cNvPr>
          <p:cNvPicPr>
            <a:picLocks noChangeAspect="1"/>
          </p:cNvPicPr>
          <p:nvPr/>
        </p:nvPicPr>
        <p:blipFill>
          <a:blip r:embed="rId28"/>
          <a:stretch>
            <a:fillRect/>
          </a:stretch>
        </p:blipFill>
        <p:spPr>
          <a:xfrm>
            <a:off x="10972266" y="4336706"/>
            <a:ext cx="492286" cy="492286"/>
          </a:xfrm>
          <a:prstGeom prst="rect">
            <a:avLst/>
          </a:prstGeom>
        </p:spPr>
      </p:pic>
      <p:cxnSp>
        <p:nvCxnSpPr>
          <p:cNvPr id="148" name="94 Conector recto de flecha">
            <a:extLst>
              <a:ext uri="{FF2B5EF4-FFF2-40B4-BE49-F238E27FC236}">
                <a16:creationId xmlns:a16="http://schemas.microsoft.com/office/drawing/2014/main" id="{0C54EE24-147C-420C-B9A5-22090BFCB7A1}"/>
              </a:ext>
            </a:extLst>
          </p:cNvPr>
          <p:cNvCxnSpPr>
            <a:cxnSpLocks/>
          </p:cNvCxnSpPr>
          <p:nvPr/>
        </p:nvCxnSpPr>
        <p:spPr>
          <a:xfrm flipH="1">
            <a:off x="10365967" y="4671540"/>
            <a:ext cx="434884" cy="1"/>
          </a:xfrm>
          <a:prstGeom prst="straightConnector1">
            <a:avLst/>
          </a:prstGeom>
          <a:ln w="12700">
            <a:solidFill>
              <a:schemeClr val="accent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81889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okyoPRD_2016PPTTemplate_v1">
  <a:themeElements>
    <a:clrScheme name="Custom 5">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80B1"/>
      </a:hlink>
      <a:folHlink>
        <a:srgbClr val="800080"/>
      </a:folHlink>
    </a:clrScheme>
    <a:fontScheme name="源真ゴシック P">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TT DATA Services Presentation Template" id="{049DFEDE-D650-4238-82E0-7414610FA3A8}" vid="{5F60C870-FB3F-4A00-B190-0777A386757B}"/>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236</Words>
  <Application>Microsoft Office PowerPoint</Application>
  <PresentationFormat>Panorámica</PresentationFormat>
  <Paragraphs>55</Paragraphs>
  <Slides>3</Slides>
  <Notes>2</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vt:i4>
      </vt:variant>
    </vt:vector>
  </HeadingPairs>
  <TitlesOfParts>
    <vt:vector size="12" baseType="lpstr">
      <vt:lpstr>HGPGothicE</vt:lpstr>
      <vt:lpstr>MS PGothic</vt:lpstr>
      <vt:lpstr>Yu Gothic</vt:lpstr>
      <vt:lpstr>Arial</vt:lpstr>
      <vt:lpstr>Arial Black</vt:lpstr>
      <vt:lpstr>Calibri</vt:lpstr>
      <vt:lpstr>Calibri Light</vt:lpstr>
      <vt:lpstr>Tema de Office</vt:lpstr>
      <vt:lpstr>TokyoPRD_2016PPTTemplate_v1</vt:lpstr>
      <vt:lpstr>Presentación de PowerPoint</vt:lpstr>
      <vt:lpstr>PROPOSED ARCHITECTURE IN AZURE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Gerardo Villarreal Morales</dc:creator>
  <cp:lastModifiedBy>Luis Gerardo Villarreal Morales</cp:lastModifiedBy>
  <cp:revision>2</cp:revision>
  <dcterms:created xsi:type="dcterms:W3CDTF">2023-07-05T04:36:45Z</dcterms:created>
  <dcterms:modified xsi:type="dcterms:W3CDTF">2023-07-05T04:50:53Z</dcterms:modified>
</cp:coreProperties>
</file>