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3"/>
  </p:notesMasterIdLst>
  <p:handoutMasterIdLst>
    <p:handoutMasterId r:id="rId34"/>
  </p:handoutMasterIdLst>
  <p:sldIdLst>
    <p:sldId id="542" r:id="rId5"/>
    <p:sldId id="544" r:id="rId6"/>
    <p:sldId id="545" r:id="rId7"/>
    <p:sldId id="546" r:id="rId8"/>
    <p:sldId id="548" r:id="rId9"/>
    <p:sldId id="549" r:id="rId10"/>
    <p:sldId id="547" r:id="rId11"/>
    <p:sldId id="550" r:id="rId12"/>
    <p:sldId id="551" r:id="rId13"/>
    <p:sldId id="552" r:id="rId14"/>
    <p:sldId id="553" r:id="rId15"/>
    <p:sldId id="555" r:id="rId16"/>
    <p:sldId id="556" r:id="rId17"/>
    <p:sldId id="557" r:id="rId18"/>
    <p:sldId id="559" r:id="rId19"/>
    <p:sldId id="558" r:id="rId20"/>
    <p:sldId id="560" r:id="rId21"/>
    <p:sldId id="561" r:id="rId22"/>
    <p:sldId id="562" r:id="rId23"/>
    <p:sldId id="563" r:id="rId24"/>
    <p:sldId id="564" r:id="rId25"/>
    <p:sldId id="565" r:id="rId26"/>
    <p:sldId id="566" r:id="rId27"/>
    <p:sldId id="567" r:id="rId28"/>
    <p:sldId id="568" r:id="rId29"/>
    <p:sldId id="569" r:id="rId30"/>
    <p:sldId id="570" r:id="rId31"/>
    <p:sldId id="554" r:id="rId3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C"/>
    <a:srgbClr val="92D050"/>
    <a:srgbClr val="1AA8FE"/>
    <a:srgbClr val="A9C500"/>
    <a:srgbClr val="F3571B"/>
    <a:srgbClr val="393950"/>
    <a:srgbClr val="E4650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112" d="100"/>
          <a:sy n="112" d="100"/>
        </p:scale>
        <p:origin x="642" y="96"/>
      </p:cViewPr>
      <p:guideLst>
        <p:guide orient="horz" pos="1968"/>
        <p:guide pos="3840"/>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5E8980-A26A-4AE7-8CE0-7DEBCC377576}" type="datetime1">
              <a:rPr lang="es-ES" smtClean="0"/>
              <a:t>21/09/2021</a:t>
            </a:fld>
            <a:endParaRPr lang="es-ES" dirty="0"/>
          </a:p>
        </p:txBody>
      </p:sp>
      <p:sp>
        <p:nvSpPr>
          <p:cNvPr id="4" name="Marcador de pie de página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BEDFD5B-C328-43D8-A4C7-929BECA315CE}" type="slidenum">
              <a:rPr lang="es-ES" smtClean="0"/>
              <a:t>‹Nº›</a:t>
            </a:fld>
            <a:endParaRPr lang="es-E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5EE25-7993-44C5-BD56-2951F95BE13A}" type="datetime1">
              <a:rPr lang="es-ES" smtClean="0"/>
              <a:pPr/>
              <a:t>21/09/2021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8D0E63-0F6A-47B0-8BD1-6E95B004C872}" type="slidenum">
              <a:rPr lang="es-ES" noProof="0" smtClean="0"/>
              <a:t>‹Nº›</a:t>
            </a:fld>
            <a:endParaRPr lang="es-ES" noProof="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Gráfico 33" descr="Etiqueta = Color de énfasis&#10;Tipo = Claro&#10;Objetivo = Relleno">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rtlCol="0" anchor="b">
            <a:noAutofit/>
          </a:bodyPr>
          <a:lstStyle>
            <a:lvl1pPr algn="ctr">
              <a:defRPr sz="88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rtlCol="0">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11" name="Rectángulo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0" name="Rectángulo 9" descr="Etiqueta = Color de énfasis&#10;Tipo = Claro&#10;Objetivo = Relleno y líneas">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4" name="Marcador de contenido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6" name="Marcador de posición de contenido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0" name="Rectángulo 9" descr="Etiqueta = Color de énfasis&#10;Tipo = Claro&#10;Objetivo = Relleno y líneas">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texto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12" name="Marcador de posición de contenido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contenido con 4 imágenes">
    <p:spTree>
      <p:nvGrpSpPr>
        <p:cNvPr id="1" name=""/>
        <p:cNvGrpSpPr/>
        <p:nvPr/>
      </p:nvGrpSpPr>
      <p:grpSpPr>
        <a:xfrm>
          <a:off x="0" y="0"/>
          <a:ext cx="0" cy="0"/>
          <a:chOff x="0" y="0"/>
          <a:chExt cx="0" cy="0"/>
        </a:xfrm>
      </p:grpSpPr>
      <p:sp>
        <p:nvSpPr>
          <p:cNvPr id="26" name="Marcador de posición de imagen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5" name="Marcador de posición de imagen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4" name="Marcador de posición de imagen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3" name="Marcador de posición de imagen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rtlCol="0" anchor="b"/>
          <a:lstStyle>
            <a:lvl1pPr>
              <a:defRPr sz="5400"/>
            </a:lvl1pPr>
          </a:lstStyle>
          <a:p>
            <a:pPr rtl="0"/>
            <a:r>
              <a:rPr lang="es-ES" noProof="0"/>
              <a:t>Título</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rtlCol="0">
            <a:normAutofit/>
          </a:bodyPr>
          <a:lstStyle>
            <a:lvl1pPr marL="0" indent="0">
              <a:buNone/>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Rectángulo 6" descr="Etiqueta = Color de énfasis&#10;Tipo = Claro&#10;Objetivo = Relleno y líneas">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rtlCol="0"/>
          <a:lstStyle>
            <a:lvl1pPr algn="ctr">
              <a:defRPr sz="7200">
                <a:solidFill>
                  <a:schemeClr val="bg1"/>
                </a:solidFill>
              </a:defRPr>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10" name="Marcador de posición de imagen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s-ES" noProof="0"/>
              <a:t>Haga clic en el icono para agregar una imagen</a:t>
            </a:r>
          </a:p>
        </p:txBody>
      </p:sp>
      <p:sp>
        <p:nvSpPr>
          <p:cNvPr id="11" name="Marcador de posición de imagen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s-ES" noProof="0"/>
              <a:t>Haga clic en el icono para agregar una imagen</a:t>
            </a:r>
          </a:p>
        </p:txBody>
      </p:sp>
      <p:sp>
        <p:nvSpPr>
          <p:cNvPr id="12" name="Marcador de posición de imagen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rtlCol="0" anchor="ctr">
            <a:noAutofit/>
          </a:bodyPr>
          <a:lstStyle>
            <a:lvl1pPr algn="ctr">
              <a:buNone/>
              <a:defRPr sz="2000"/>
            </a:lvl1pPr>
          </a:lstStyle>
          <a:p>
            <a:pPr rtl="0"/>
            <a:r>
              <a:rPr lang="es-ES" noProof="0"/>
              <a:t>Haga clic en el icono para agregar una imagen</a:t>
            </a:r>
          </a:p>
        </p:txBody>
      </p:sp>
      <p:sp>
        <p:nvSpPr>
          <p:cNvPr id="13" name="Marcador de texto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Nombre del moderador</a:t>
            </a:r>
          </a:p>
        </p:txBody>
      </p:sp>
      <p:sp>
        <p:nvSpPr>
          <p:cNvPr id="14" name="Marcador de texto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Correo electrónico</a:t>
            </a:r>
          </a:p>
        </p:txBody>
      </p:sp>
      <p:sp>
        <p:nvSpPr>
          <p:cNvPr id="15" name="Marcador de texto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Sitio web</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2816A0-77C4-4A3F-87BD-A7321E3C84D2}"/>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A5FC3464-F026-4C77-9441-55ECA5054D50}"/>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Tree>
    <p:extLst>
      <p:ext uri="{BB962C8B-B14F-4D97-AF65-F5344CB8AC3E}">
        <p14:creationId xmlns:p14="http://schemas.microsoft.com/office/powerpoint/2010/main" val="96418607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rtlCol="0" anchor="b">
            <a:normAutofit/>
          </a:bodyPr>
          <a:lstStyle>
            <a:lvl1pPr>
              <a:defRPr sz="6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rtlCol="0"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2584C988-A6DB-469A-B8AA-31866F36E83D}"/>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02BC39C3-81EB-4828-9AD3-2F1FAC521E63}"/>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6" descr="Etiqueta = Color de énfasis&#10;Tipo = Claro&#10;Objetivo = Relleno y líneas">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rtlCol="0" anchor="b">
            <a:normAutofit/>
          </a:bodyPr>
          <a:lstStyle>
            <a:lvl1pPr>
              <a:defRPr sz="60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62C2F5B-DDDD-4E64-94A9-99E46F4B06A0}"/>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D4FA8D36-8865-48E7-8249-ED729A5F709D}"/>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6" descr="Etiqueta = Color de énfasis&#10;Tipo = Claro&#10;Objetivo = Relleno y líneas">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rtlCol="0">
            <a:noAutofit/>
          </a:bodyPr>
          <a:lstStyle>
            <a:lvl1pPr>
              <a:defRPr sz="7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rtlCol="0"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rtlCol="0"/>
          <a:lstStyle>
            <a:lvl1pPr algn="l">
              <a:defRPr>
                <a:solidFill>
                  <a:schemeClr val="bg1"/>
                </a:solidFill>
              </a:defRPr>
            </a:lvl1pPr>
          </a:lstStyle>
          <a:p>
            <a:pPr rtl="0"/>
            <a:r>
              <a:rPr lang="es-ES" noProof="0">
                <a:solidFill>
                  <a:schemeClr val="bg1"/>
                </a:solidFill>
              </a:rPr>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rtlCol="0"/>
          <a:lstStyle>
            <a:lvl1pPr>
              <a:defRPr>
                <a:solidFill>
                  <a:schemeClr val="bg1"/>
                </a:solidFill>
              </a:defRPr>
            </a:lvl1pPr>
          </a:lstStyle>
          <a:p>
            <a:pPr rtl="0"/>
            <a:fld id="{2C18C1E5-FB55-42F5-BD6D-9CC153FCDBE6}" type="slidenum">
              <a:rPr lang="es-ES" noProof="0" smtClean="0"/>
              <a:pPr rtl="0"/>
              <a:t>‹Nº›</a:t>
            </a:fld>
            <a:endParaRPr lang="es-ES" noProof="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16" name="Marcador de posición de imagen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rtlCol="0" anchor="b"/>
          <a:lstStyle>
            <a:lvl1pPr>
              <a:defRPr sz="7200"/>
            </a:lvl1pPr>
          </a:lstStyle>
          <a:p>
            <a:pPr rtl="0"/>
            <a:r>
              <a:rPr lang="es-ES" noProof="0"/>
              <a:t>título</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rtlCol="0">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7" name="Rectángulo 6" descr="Etiqueta = Color de énfasis&#10;Tipo = Claro&#10;Objetivo = Relleno y líneas">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rtlCol="0" anchor="b"/>
          <a:lstStyle>
            <a:lvl1pPr algn="ctr">
              <a:defRPr sz="8000">
                <a:solidFill>
                  <a:schemeClr val="bg1"/>
                </a:solidFill>
              </a:defRPr>
            </a:lvl1pPr>
          </a:lstStyle>
          <a:p>
            <a:pPr rtl="0"/>
            <a:r>
              <a:rPr lang="es-ES" noProof="0"/>
              <a:t>Título</a:t>
            </a:r>
          </a:p>
        </p:txBody>
      </p:sp>
      <p:sp>
        <p:nvSpPr>
          <p:cNvPr id="11" name="Rectángulo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Subtítulo</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rtlCol="0"/>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7" descr="Etiqueta = Color de énfasis&#10;Tipo = Claro&#10;Objetivo = Relleno y líneas">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12" name="Rectángulo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Subtítulo</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8" name="Marcador de posición de imagen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7" name="Marcador de posición de imagen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6" name="Marcador de posición de imagen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rtlCol="0"/>
          <a:lstStyle>
            <a:lvl1pPr algn="ctr">
              <a:defRPr sz="7200"/>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9" name="Rectángulo 18" descr="Etiqueta = Color de énfasis&#10;Tipo = Claro&#10;Objetivo = Relleno y líneas">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texto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4" name="Marcador de texto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5" name="Marcador de texto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6" name="Marcador de texto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7" name="Marcador de texto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ítulo y título del centro de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rtlCol="0"/>
          <a:lstStyle>
            <a:lvl1pPr algn="ctr">
              <a:defRPr sz="7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7" name="Rectángulo 6" descr="Etiqueta = Color de énfasis&#10;Tipo = Claro&#10;Objetivo = Relleno y líneas">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DE264-531D-49C1-A8AF-2B4C1D218FAB}"/>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E9032FCA-14C6-4497-9C27-3F58062442CE}"/>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961E5057-693B-4E10-958E-0ABE79FEC705}"/>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7" descr="Etiqueta = Color de énfasis&#10;Tipo = Claro&#10;Objetivo = Relleno y líneas">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pPr rtl="0"/>
            <a:r>
              <a:rPr lang="es-ES" noProof="0">
                <a:solidFill>
                  <a:schemeClr val="tx1"/>
                </a:solidFill>
              </a:rPr>
              <a:t>Título de la presentación</a:t>
            </a:r>
          </a:p>
        </p:txBody>
      </p:sp>
      <p:sp>
        <p:nvSpPr>
          <p:cNvPr id="6" name="Marcador de número de diapositiva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pPr rtl="0"/>
            <a:fld id="{2C18C1E5-FB55-42F5-BD6D-9CC153FCDBE6}" type="slidenum">
              <a:rPr lang="es-ES" noProof="0" smtClean="0"/>
              <a:pPr rtl="0"/>
              <a:t>‹Nº›</a:t>
            </a:fld>
            <a:endParaRPr lang="es-ES" noProof="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hyperlink" Target="https://www.softwaretestinghelp.com/software-development-life-cycle-sdlc/" TargetMode="External"/><Relationship Id="rId2" Type="http://schemas.openxmlformats.org/officeDocument/2006/relationships/hyperlink" Target="https://www.innovativearchitects.com/KnowledgeCenter/basic-IT-systems/system-development-life-cycle.aspx"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6.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3.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6.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7.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8.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https://www.youtube.com/embed/gNmrGZSGK1k?feature=oembed" TargetMode="External"/><Relationship Id="rId1" Type="http://schemas.openxmlformats.org/officeDocument/2006/relationships/video" Target="https://www.youtube.com/embed/i-QyW8D3ei0?feature=oembed" TargetMode="Externa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Life cycle</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330288" y="1011318"/>
            <a:ext cx="701040" cy="701040"/>
          </a:xfrm>
          <a:prstGeom prst="rect">
            <a:avLst/>
          </a:prstGeom>
        </p:spPr>
      </p:pic>
      <p:pic>
        <p:nvPicPr>
          <p:cNvPr id="9" name="Picture 2" descr="Cat Coding Sticker by SUSHIBOX for iOS &amp; Android | GIPHY">
            <a:extLst>
              <a:ext uri="{FF2B5EF4-FFF2-40B4-BE49-F238E27FC236}">
                <a16:creationId xmlns:a16="http://schemas.microsoft.com/office/drawing/2014/main" id="{36D3448D-56E3-4DF1-A1E9-8E6F5DB694BB}"/>
              </a:ext>
            </a:extLst>
          </p:cNvPr>
          <p:cNvPicPr>
            <a:picLocks noGrp="1" noChangeAspect="1" noChangeArrowheads="1" noCro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157662" y="2246327"/>
            <a:ext cx="3876675" cy="387667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Tree>
    <p:extLst>
      <p:ext uri="{BB962C8B-B14F-4D97-AF65-F5344CB8AC3E}">
        <p14:creationId xmlns:p14="http://schemas.microsoft.com/office/powerpoint/2010/main" val="398304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47051-5AE4-4DDD-B253-741CF937F0B7}"/>
              </a:ext>
            </a:extLst>
          </p:cNvPr>
          <p:cNvSpPr>
            <a:spLocks noGrp="1"/>
          </p:cNvSpPr>
          <p:nvPr>
            <p:ph type="title"/>
          </p:nvPr>
        </p:nvSpPr>
        <p:spPr/>
        <p:txBody>
          <a:bodyPr/>
          <a:lstStyle/>
          <a:p>
            <a:r>
              <a:rPr lang="es-ES" dirty="0" err="1"/>
              <a:t>References</a:t>
            </a:r>
            <a:endParaRPr lang="es-MX" dirty="0"/>
          </a:p>
        </p:txBody>
      </p:sp>
      <p:sp>
        <p:nvSpPr>
          <p:cNvPr id="7" name="Marcador de fecha 6">
            <a:extLst>
              <a:ext uri="{FF2B5EF4-FFF2-40B4-BE49-F238E27FC236}">
                <a16:creationId xmlns:a16="http://schemas.microsoft.com/office/drawing/2014/main" id="{99309CB5-B448-4651-B536-A9E05C60E151}"/>
              </a:ext>
            </a:extLst>
          </p:cNvPr>
          <p:cNvSpPr>
            <a:spLocks noGrp="1"/>
          </p:cNvSpPr>
          <p:nvPr>
            <p:ph type="dt" sz="half" idx="10"/>
          </p:nvPr>
        </p:nvSpPr>
        <p:spPr/>
        <p:txBody>
          <a:bodyPr/>
          <a:lstStyle/>
          <a:p>
            <a:pPr rtl="0"/>
            <a:r>
              <a:rPr lang="es-ES" dirty="0"/>
              <a:t>14</a:t>
            </a:r>
            <a:r>
              <a:rPr lang="es-ES" noProof="0" dirty="0"/>
              <a:t>/9/2021</a:t>
            </a:r>
          </a:p>
        </p:txBody>
      </p:sp>
      <p:sp>
        <p:nvSpPr>
          <p:cNvPr id="8" name="Marcador de pie de página 7">
            <a:extLst>
              <a:ext uri="{FF2B5EF4-FFF2-40B4-BE49-F238E27FC236}">
                <a16:creationId xmlns:a16="http://schemas.microsoft.com/office/drawing/2014/main" id="{D860CD4F-6E1A-4C08-B198-6E178A6ADF93}"/>
              </a:ext>
            </a:extLst>
          </p:cNvPr>
          <p:cNvSpPr>
            <a:spLocks noGrp="1"/>
          </p:cNvSpPr>
          <p:nvPr>
            <p:ph type="ftr" sz="quarter" idx="11"/>
          </p:nvPr>
        </p:nvSpPr>
        <p:spPr/>
        <p:txBody>
          <a:bodyPr/>
          <a:lstStyle/>
          <a:p>
            <a:pPr rtl="0"/>
            <a:r>
              <a:rPr lang="es-ES" noProof="0" dirty="0" err="1"/>
              <a:t>Advanced</a:t>
            </a:r>
            <a:r>
              <a:rPr lang="es-ES" noProof="0" dirty="0"/>
              <a:t> </a:t>
            </a:r>
            <a:r>
              <a:rPr lang="es-ES" noProof="0" dirty="0" err="1"/>
              <a:t>Programming</a:t>
            </a:r>
            <a:endParaRPr lang="es-ES" noProof="0" dirty="0"/>
          </a:p>
        </p:txBody>
      </p:sp>
      <p:sp>
        <p:nvSpPr>
          <p:cNvPr id="9" name="Marcador de número de diapositiva 8">
            <a:extLst>
              <a:ext uri="{FF2B5EF4-FFF2-40B4-BE49-F238E27FC236}">
                <a16:creationId xmlns:a16="http://schemas.microsoft.com/office/drawing/2014/main" id="{76CC211D-F795-462F-8E92-FEA153786CF4}"/>
              </a:ext>
            </a:extLst>
          </p:cNvPr>
          <p:cNvSpPr>
            <a:spLocks noGrp="1"/>
          </p:cNvSpPr>
          <p:nvPr>
            <p:ph type="sldNum" sz="quarter" idx="12"/>
          </p:nvPr>
        </p:nvSpPr>
        <p:spPr/>
        <p:txBody>
          <a:bodyPr/>
          <a:lstStyle/>
          <a:p>
            <a:pPr rtl="0"/>
            <a:fld id="{2C18C1E5-FB55-42F5-BD6D-9CC153FCDBE6}" type="slidenum">
              <a:rPr lang="es-ES" noProof="0" smtClean="0"/>
              <a:t>10</a:t>
            </a:fld>
            <a:endParaRPr lang="es-ES" noProof="0"/>
          </a:p>
        </p:txBody>
      </p:sp>
      <p:sp>
        <p:nvSpPr>
          <p:cNvPr id="12" name="CuadroTexto 11">
            <a:extLst>
              <a:ext uri="{FF2B5EF4-FFF2-40B4-BE49-F238E27FC236}">
                <a16:creationId xmlns:a16="http://schemas.microsoft.com/office/drawing/2014/main" id="{CF12362F-DB2D-484F-9904-29CA084373CA}"/>
              </a:ext>
            </a:extLst>
          </p:cNvPr>
          <p:cNvSpPr txBox="1"/>
          <p:nvPr/>
        </p:nvSpPr>
        <p:spPr>
          <a:xfrm>
            <a:off x="1409351" y="3238689"/>
            <a:ext cx="9809526" cy="1569660"/>
          </a:xfrm>
          <a:prstGeom prst="rect">
            <a:avLst/>
          </a:prstGeom>
          <a:noFill/>
        </p:spPr>
        <p:txBody>
          <a:bodyPr wrap="square" rtlCol="0">
            <a:spAutoFit/>
          </a:bodyPr>
          <a:lstStyle/>
          <a:p>
            <a:pPr marL="285750" indent="-285750">
              <a:buFont typeface="Arial" panose="020B0604020202020204" pitchFamily="34" charset="0"/>
              <a:buChar char="•"/>
            </a:pPr>
            <a:r>
              <a:rPr lang="es-MX" sz="2400" dirty="0">
                <a:hlinkClick r:id="rId2"/>
              </a:rPr>
              <a:t>https://www.innovativearchitects.com/KnowledgeCenter/basic-IT-systems/system-development-life-cycle.aspx</a:t>
            </a:r>
            <a:endParaRPr lang="es-MX" sz="2400" dirty="0"/>
          </a:p>
          <a:p>
            <a:pPr marL="285750" indent="-285750">
              <a:buFont typeface="Arial" panose="020B0604020202020204" pitchFamily="34" charset="0"/>
              <a:buChar char="•"/>
            </a:pPr>
            <a:r>
              <a:rPr lang="es-MX" sz="2400" dirty="0">
                <a:hlinkClick r:id="rId3"/>
              </a:rPr>
              <a:t>https://www.softwaretestinghelp.com/software-development-life-cycle-sdlc/</a:t>
            </a:r>
            <a:endParaRPr lang="es-MX" sz="2400" dirty="0"/>
          </a:p>
          <a:p>
            <a:pPr marL="285750" indent="-285750">
              <a:buFont typeface="Arial" panose="020B0604020202020204" pitchFamily="34" charset="0"/>
              <a:buChar char="•"/>
            </a:pPr>
            <a:r>
              <a:rPr lang="es-MX" sz="2400" dirty="0" err="1"/>
              <a:t>Chapter</a:t>
            </a:r>
            <a:r>
              <a:rPr lang="es-MX" sz="2400" dirty="0"/>
              <a:t> 8. Software </a:t>
            </a:r>
            <a:r>
              <a:rPr lang="es-MX" sz="2400" dirty="0" err="1"/>
              <a:t>Development</a:t>
            </a:r>
            <a:r>
              <a:rPr lang="es-MX" sz="2400" dirty="0"/>
              <a:t> Security</a:t>
            </a:r>
          </a:p>
          <a:p>
            <a:pPr marL="285750" indent="-285750">
              <a:buFont typeface="Arial" panose="020B0604020202020204" pitchFamily="34" charset="0"/>
              <a:buChar char="•"/>
            </a:pPr>
            <a:r>
              <a:rPr lang="es-MX" sz="2400" dirty="0" err="1"/>
              <a:t>Chapter</a:t>
            </a:r>
            <a:r>
              <a:rPr lang="es-MX" sz="2400" dirty="0"/>
              <a:t> 10. </a:t>
            </a:r>
            <a:r>
              <a:rPr lang="es-MX" sz="2400" dirty="0" err="1"/>
              <a:t>The</a:t>
            </a:r>
            <a:r>
              <a:rPr lang="es-MX" sz="2400" dirty="0"/>
              <a:t> Software </a:t>
            </a:r>
            <a:r>
              <a:rPr lang="es-MX" sz="2400" dirty="0" err="1"/>
              <a:t>Life</a:t>
            </a:r>
            <a:r>
              <a:rPr lang="es-MX" sz="2400" dirty="0"/>
              <a:t> </a:t>
            </a:r>
            <a:r>
              <a:rPr lang="es-MX" sz="2400" dirty="0" err="1"/>
              <a:t>Cycle</a:t>
            </a:r>
            <a:endParaRPr lang="es-MX" sz="2400" dirty="0"/>
          </a:p>
        </p:txBody>
      </p:sp>
    </p:spTree>
    <p:extLst>
      <p:ext uri="{BB962C8B-B14F-4D97-AF65-F5344CB8AC3E}">
        <p14:creationId xmlns:p14="http://schemas.microsoft.com/office/powerpoint/2010/main" val="413458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pic>
        <p:nvPicPr>
          <p:cNvPr id="9" name="Picture 2" descr="Cat Coding Sticker by SUSHIBOX for iOS &amp; Android | GIPHY">
            <a:extLst>
              <a:ext uri="{FF2B5EF4-FFF2-40B4-BE49-F238E27FC236}">
                <a16:creationId xmlns:a16="http://schemas.microsoft.com/office/drawing/2014/main" id="{36D3448D-56E3-4DF1-A1E9-8E6F5DB694BB}"/>
              </a:ext>
            </a:extLst>
          </p:cNvPr>
          <p:cNvPicPr>
            <a:picLocks noGrp="1" noChangeAspect="1" noChangeArrowheads="1" noCro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157662" y="2246327"/>
            <a:ext cx="3876675" cy="387667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Tree>
    <p:extLst>
      <p:ext uri="{BB962C8B-B14F-4D97-AF65-F5344CB8AC3E}">
        <p14:creationId xmlns:p14="http://schemas.microsoft.com/office/powerpoint/2010/main" val="330155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12</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853439" y="2499632"/>
            <a:ext cx="10640653" cy="1938992"/>
          </a:xfrm>
          <a:prstGeom prst="rect">
            <a:avLst/>
          </a:prstGeom>
          <a:noFill/>
        </p:spPr>
        <p:txBody>
          <a:bodyPr wrap="square" rtlCol="0">
            <a:spAutoFit/>
          </a:bodyPr>
          <a:lstStyle/>
          <a:p>
            <a:r>
              <a:rPr lang="en-US" sz="2800" dirty="0">
                <a:solidFill>
                  <a:srgbClr val="3D3B49"/>
                </a:solidFill>
                <a:latin typeface="The Hand Black (Cuerpo)"/>
              </a:rPr>
              <a:t>In every project, you need requirements, design, testing, deployment, and maintenance.</a:t>
            </a:r>
          </a:p>
          <a:p>
            <a:endParaRPr lang="en-US" sz="2800" dirty="0">
              <a:solidFill>
                <a:srgbClr val="3D3B49"/>
              </a:solidFill>
              <a:latin typeface="The Hand Black (Cuerpo)"/>
            </a:endParaRPr>
          </a:p>
          <a:p>
            <a:r>
              <a:rPr lang="en-US" sz="2800" dirty="0">
                <a:latin typeface="The Hand Black (Cuerpo)"/>
              </a:rPr>
              <a:t>Exactly how you handle those tasks can vary depending on the scope of the project.</a:t>
            </a:r>
          </a:p>
          <a:p>
            <a:endParaRPr lang="en-US" sz="3600" dirty="0">
              <a:latin typeface="The Hand Black (Cuerpo)"/>
            </a:endParaRPr>
          </a:p>
        </p:txBody>
      </p:sp>
      <p:pic>
        <p:nvPicPr>
          <p:cNvPr id="4098" name="Picture 2" descr="waterfall vs Agile: Which is better for software development?">
            <a:extLst>
              <a:ext uri="{FF2B5EF4-FFF2-40B4-BE49-F238E27FC236}">
                <a16:creationId xmlns:a16="http://schemas.microsoft.com/office/drawing/2014/main" id="{027DAC8F-CE4D-4E4F-8035-180CAD9485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508" y="3874731"/>
            <a:ext cx="4726892" cy="248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5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13</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853439" y="2499632"/>
            <a:ext cx="10640653" cy="3970318"/>
          </a:xfrm>
          <a:prstGeom prst="rect">
            <a:avLst/>
          </a:prstGeom>
          <a:noFill/>
        </p:spPr>
        <p:txBody>
          <a:bodyPr wrap="square" rtlCol="0">
            <a:spAutoFit/>
          </a:bodyPr>
          <a:lstStyle/>
          <a:p>
            <a:r>
              <a:rPr lang="en-US" sz="3600" dirty="0">
                <a:latin typeface="The Hand Black (Cuerpo)"/>
              </a:rPr>
              <a:t>Agile methods allow a project’s goals to change over time to track changing customer needs</a:t>
            </a:r>
          </a:p>
          <a:p>
            <a:endParaRPr lang="en-US" sz="3600" dirty="0">
              <a:latin typeface="The Hand Black (Cuerpo)"/>
            </a:endParaRPr>
          </a:p>
          <a:p>
            <a:r>
              <a:rPr lang="en-US" sz="3600" dirty="0">
                <a:latin typeface="The Hand Black (Cuerpo)"/>
              </a:rPr>
              <a:t>Test-driven development forces programmers to write tests for their code.</a:t>
            </a:r>
          </a:p>
          <a:p>
            <a:endParaRPr lang="en-US" sz="3600" dirty="0">
              <a:latin typeface="The Hand Black (Cuerpo)"/>
            </a:endParaRPr>
          </a:p>
          <a:p>
            <a:r>
              <a:rPr lang="en-US" sz="3600" dirty="0">
                <a:latin typeface="The Hand Black (Cuerpo)"/>
              </a:rPr>
              <a:t>Each model has its own philosophy, set of rules, and lists of important principles.</a:t>
            </a:r>
            <a:endParaRPr lang="es-MX" sz="3600" dirty="0">
              <a:latin typeface="The Hand Black (Cuerpo)"/>
            </a:endParaRPr>
          </a:p>
          <a:p>
            <a:r>
              <a:rPr lang="en-US" sz="3600" dirty="0">
                <a:latin typeface="The Hand Black (Cuerpo)"/>
              </a:rPr>
              <a:t>.</a:t>
            </a:r>
          </a:p>
          <a:p>
            <a:endParaRPr lang="en-US" sz="3600" dirty="0">
              <a:latin typeface="The Hand Black (Cuerpo)"/>
            </a:endParaRPr>
          </a:p>
        </p:txBody>
      </p:sp>
    </p:spTree>
    <p:extLst>
      <p:ext uri="{BB962C8B-B14F-4D97-AF65-F5344CB8AC3E}">
        <p14:creationId xmlns:p14="http://schemas.microsoft.com/office/powerpoint/2010/main" val="101095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14</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853439" y="2499632"/>
            <a:ext cx="10640653" cy="2308324"/>
          </a:xfrm>
          <a:prstGeom prst="rect">
            <a:avLst/>
          </a:prstGeom>
          <a:noFill/>
        </p:spPr>
        <p:txBody>
          <a:bodyPr wrap="square" rtlCol="0">
            <a:spAutoFit/>
          </a:bodyPr>
          <a:lstStyle/>
          <a:p>
            <a:r>
              <a:rPr lang="es-ES" sz="3600" dirty="0">
                <a:latin typeface="The Hand Black (Cuerpo)"/>
              </a:rPr>
              <a:t>Objetive: “</a:t>
            </a:r>
            <a:r>
              <a:rPr lang="en-US" sz="3600" dirty="0">
                <a:latin typeface="The Hand Black (Cuerpo)"/>
              </a:rPr>
              <a:t>what actually matters is whether you produce high-quality software reasonably close to on time and within your budget. A lot of development models use clever techniques.”</a:t>
            </a:r>
            <a:endParaRPr lang="es-MX" sz="3600" dirty="0">
              <a:latin typeface="The Hand Black (Cuerpo)"/>
            </a:endParaRPr>
          </a:p>
          <a:p>
            <a:r>
              <a:rPr lang="en-US" sz="3600" dirty="0">
                <a:latin typeface="The Hand Black (Cuerpo)"/>
              </a:rPr>
              <a:t>.</a:t>
            </a:r>
          </a:p>
          <a:p>
            <a:endParaRPr lang="en-US" sz="3600" dirty="0">
              <a:latin typeface="The Hand Black (Cuerpo)"/>
            </a:endParaRPr>
          </a:p>
        </p:txBody>
      </p:sp>
      <p:pic>
        <p:nvPicPr>
          <p:cNvPr id="5122" name="Picture 2" descr="Product development: Waterfall Model | Software development methodology |  Entrepreneur&amp;#39;s Toolkit">
            <a:extLst>
              <a:ext uri="{FF2B5EF4-FFF2-40B4-BE49-F238E27FC236}">
                <a16:creationId xmlns:a16="http://schemas.microsoft.com/office/drawing/2014/main" id="{DA0EA611-4A01-4F22-B4B5-3BD8594E1D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114" y="3322324"/>
            <a:ext cx="7981772" cy="353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9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15</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3" name="Marcador de contenido 2">
            <a:extLst>
              <a:ext uri="{FF2B5EF4-FFF2-40B4-BE49-F238E27FC236}">
                <a16:creationId xmlns:a16="http://schemas.microsoft.com/office/drawing/2014/main" id="{82E04539-42F2-4E54-A956-1960572532DF}"/>
              </a:ext>
            </a:extLst>
          </p:cNvPr>
          <p:cNvSpPr>
            <a:spLocks noGrp="1"/>
          </p:cNvSpPr>
          <p:nvPr>
            <p:ph sz="half" idx="1"/>
          </p:nvPr>
        </p:nvSpPr>
        <p:spPr>
          <a:xfrm>
            <a:off x="3320219" y="2017886"/>
            <a:ext cx="5551562" cy="1189753"/>
          </a:xfrm>
        </p:spPr>
        <p:txBody>
          <a:bodyPr>
            <a:normAutofit/>
          </a:bodyPr>
          <a:lstStyle/>
          <a:p>
            <a:pPr marL="0" indent="0">
              <a:buNone/>
            </a:pPr>
            <a:r>
              <a:rPr lang="es-ES" sz="4800" dirty="0"/>
              <a:t>KIND OF DEVELOPMENT MODELS</a:t>
            </a:r>
            <a:endParaRPr lang="es-MX" sz="4800" dirty="0"/>
          </a:p>
        </p:txBody>
      </p:sp>
      <p:sp>
        <p:nvSpPr>
          <p:cNvPr id="12" name="CuadroTexto 11">
            <a:extLst>
              <a:ext uri="{FF2B5EF4-FFF2-40B4-BE49-F238E27FC236}">
                <a16:creationId xmlns:a16="http://schemas.microsoft.com/office/drawing/2014/main" id="{0747D744-93BB-4AE8-B82F-B780F020B884}"/>
              </a:ext>
            </a:extLst>
          </p:cNvPr>
          <p:cNvSpPr txBox="1"/>
          <p:nvPr/>
        </p:nvSpPr>
        <p:spPr>
          <a:xfrm>
            <a:off x="744141" y="2717482"/>
            <a:ext cx="9377761" cy="1569660"/>
          </a:xfrm>
          <a:prstGeom prst="rect">
            <a:avLst/>
          </a:prstGeom>
          <a:noFill/>
        </p:spPr>
        <p:txBody>
          <a:bodyPr wrap="square" rtlCol="0">
            <a:spAutoFit/>
          </a:bodyPr>
          <a:lstStyle/>
          <a:p>
            <a:pPr marL="514350" indent="-514350">
              <a:buFont typeface="+mj-lt"/>
              <a:buAutoNum type="arabicPeriod"/>
            </a:pPr>
            <a:r>
              <a:rPr lang="en-US" sz="2400" dirty="0">
                <a:latin typeface="The Hand Black (Cuerpo)"/>
              </a:rPr>
              <a:t>Predictive.</a:t>
            </a:r>
          </a:p>
          <a:p>
            <a:pPr marL="514350" indent="-514350">
              <a:buFont typeface="+mj-lt"/>
              <a:buAutoNum type="arabicPeriod"/>
            </a:pPr>
            <a:r>
              <a:rPr lang="en-US" sz="2400" dirty="0">
                <a:latin typeface="The Hand Black (Cuerpo)"/>
              </a:rPr>
              <a:t>Adaptive.</a:t>
            </a:r>
          </a:p>
          <a:p>
            <a:r>
              <a:rPr lang="en-US" sz="2400" dirty="0">
                <a:latin typeface="The Hand Black (Cuerpo)"/>
              </a:rPr>
              <a:t>	You use the requirements to design the system, and you use the design as a blueprint to write the code.</a:t>
            </a:r>
          </a:p>
          <a:p>
            <a:endParaRPr lang="en-US" sz="2400" dirty="0">
              <a:latin typeface="The Hand Black (Cuerpo)"/>
            </a:endParaRPr>
          </a:p>
        </p:txBody>
      </p:sp>
      <p:pic>
        <p:nvPicPr>
          <p:cNvPr id="6146" name="Picture 2" descr="Agile (Adaptive) vs Waterfall (Predictive) Project Management | Blue Ocean  Workshops">
            <a:extLst>
              <a:ext uri="{FF2B5EF4-FFF2-40B4-BE49-F238E27FC236}">
                <a16:creationId xmlns:a16="http://schemas.microsoft.com/office/drawing/2014/main" id="{B251B3FE-F0C0-45AA-81BE-576DE040A8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757" y="3999432"/>
            <a:ext cx="6956277" cy="244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16</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Predictive</a:t>
            </a:r>
            <a:r>
              <a:rPr lang="es-ES" sz="4000" dirty="0">
                <a:latin typeface="The Hand Black (Cuerpo)"/>
              </a:rPr>
              <a:t> </a:t>
            </a:r>
            <a:r>
              <a:rPr lang="es-ES" sz="4000" dirty="0" err="1">
                <a:latin typeface="The Hand Black (Cuerpo)"/>
              </a:rPr>
              <a:t>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2431435"/>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The Hand Black (Cuerpo)"/>
              </a:rPr>
              <a:t>You test the code, have customers sign off saying it really does what the specification says it should, and then pop the champagne</a:t>
            </a:r>
            <a:r>
              <a:rPr lang="es-ES" sz="3600" dirty="0">
                <a:latin typeface="The Hand Black (Cuerpo)"/>
              </a:rPr>
              <a:t>.</a:t>
            </a:r>
            <a:endParaRPr lang="en-US" sz="3200" dirty="0">
              <a:latin typeface="The Hand Black (Cuerpo)"/>
            </a:endParaRPr>
          </a:p>
          <a:p>
            <a:pPr marL="571500" indent="-571500">
              <a:buFont typeface="Arial" panose="020B0604020202020204" pitchFamily="34" charset="0"/>
              <a:buChar char="•"/>
            </a:pPr>
            <a:r>
              <a:rPr lang="es-MX" sz="4000" dirty="0" err="1">
                <a:latin typeface="The Hand Black (Cuerpo)"/>
              </a:rPr>
              <a:t>Experience</a:t>
            </a:r>
            <a:endParaRPr lang="es-MX" sz="4000" dirty="0">
              <a:latin typeface="The Hand Black (Cuerpo)"/>
            </a:endParaRPr>
          </a:p>
          <a:p>
            <a:pPr marL="571500" indent="-571500">
              <a:buFont typeface="Arial" panose="020B0604020202020204" pitchFamily="34" charset="0"/>
              <a:buChar char="•"/>
            </a:pPr>
            <a:r>
              <a:rPr lang="es-MX" sz="4000" dirty="0" err="1">
                <a:latin typeface="The Hand Black (Cuerpo)"/>
              </a:rPr>
              <a:t>Predict</a:t>
            </a:r>
            <a:endParaRPr lang="es-MX" sz="4000" dirty="0">
              <a:latin typeface="The Hand Black (Cuerpo)"/>
            </a:endParaRPr>
          </a:p>
        </p:txBody>
      </p:sp>
      <p:pic>
        <p:nvPicPr>
          <p:cNvPr id="13" name="Marcador de imagen en línea 27" descr="Laptop with phone and calculator">
            <a:extLst>
              <a:ext uri="{FF2B5EF4-FFF2-40B4-BE49-F238E27FC236}">
                <a16:creationId xmlns:a16="http://schemas.microsoft.com/office/drawing/2014/main" id="{3AB11E13-F659-48B9-B13C-4D147313C52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323746" y="3937891"/>
            <a:ext cx="2418459" cy="2418459"/>
          </a:xfrm>
          <a:prstGeom prst="rect">
            <a:avLst/>
          </a:prstGeom>
        </p:spPr>
      </p:pic>
    </p:spTree>
    <p:extLst>
      <p:ext uri="{BB962C8B-B14F-4D97-AF65-F5344CB8AC3E}">
        <p14:creationId xmlns:p14="http://schemas.microsoft.com/office/powerpoint/2010/main" val="155216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17</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Adactive</a:t>
            </a:r>
            <a:r>
              <a:rPr lang="es-ES" sz="4000" dirty="0">
                <a:latin typeface="The Hand Black (Cuerpo)"/>
              </a:rPr>
              <a:t> </a:t>
            </a:r>
            <a:r>
              <a:rPr lang="es-ES" sz="4000" dirty="0" err="1">
                <a:latin typeface="The Hand Black (Cuerpo)"/>
              </a:rPr>
              <a:t>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13849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Adaptive development model enables you to change the project’s goals if necessary, during development.</a:t>
            </a:r>
          </a:p>
          <a:p>
            <a:pPr marL="571500" indent="-571500">
              <a:buFont typeface="Arial" panose="020B0604020202020204" pitchFamily="34" charset="0"/>
              <a:buChar char="•"/>
            </a:pPr>
            <a:r>
              <a:rPr lang="en-US" sz="2800" dirty="0">
                <a:latin typeface="The Hand Black (Cuerpo)"/>
              </a:rPr>
              <a:t>An adaptive model lets you periodically reevaluate and decide whether you need to change direction.</a:t>
            </a:r>
          </a:p>
          <a:p>
            <a:pPr marL="571500" indent="-571500">
              <a:buFont typeface="Arial" panose="020B0604020202020204" pitchFamily="34" charset="0"/>
              <a:buChar char="•"/>
            </a:pPr>
            <a:r>
              <a:rPr lang="en-US" sz="2800" dirty="0">
                <a:latin typeface="The Hand Black (Cuerpo)"/>
              </a:rPr>
              <a:t>The adaptive model just gives you chances to fine-tune the project if necessary.</a:t>
            </a:r>
            <a:endParaRPr lang="es-MX" sz="2800" dirty="0">
              <a:latin typeface="The Hand Black (Cuerpo)"/>
            </a:endParaRPr>
          </a:p>
        </p:txBody>
      </p:sp>
      <p:pic>
        <p:nvPicPr>
          <p:cNvPr id="13" name="Marcador de imagen en línea 27" descr="Aperture con relleno sólido">
            <a:extLst>
              <a:ext uri="{FF2B5EF4-FFF2-40B4-BE49-F238E27FC236}">
                <a16:creationId xmlns:a16="http://schemas.microsoft.com/office/drawing/2014/main" id="{6BE53CAD-8C0D-4C57-B688-3D9FEC96AB5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366333" y="4048002"/>
            <a:ext cx="2486399" cy="2486399"/>
          </a:xfrm>
          <a:prstGeom prst="rect">
            <a:avLst/>
          </a:prstGeom>
        </p:spPr>
      </p:pic>
    </p:spTree>
    <p:extLst>
      <p:ext uri="{BB962C8B-B14F-4D97-AF65-F5344CB8AC3E}">
        <p14:creationId xmlns:p14="http://schemas.microsoft.com/office/powerpoint/2010/main" val="4746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18</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Adactive</a:t>
            </a:r>
            <a:r>
              <a:rPr lang="es-ES" sz="4000" dirty="0">
                <a:latin typeface="The Hand Black (Cuerpo)"/>
              </a:rPr>
              <a:t> </a:t>
            </a:r>
            <a:r>
              <a:rPr lang="es-ES" sz="4000" dirty="0" err="1">
                <a:latin typeface="The Hand Black (Cuerpo)"/>
              </a:rPr>
              <a:t>Model</a:t>
            </a:r>
            <a:r>
              <a:rPr lang="es-ES" sz="4000" dirty="0">
                <a:latin typeface="The Hand Black (Cuerpo)"/>
              </a:rPr>
              <a:t> </a:t>
            </a:r>
            <a:r>
              <a:rPr lang="es-ES" sz="4000" dirty="0" err="1">
                <a:latin typeface="The Hand Black (Cuerpo)"/>
              </a:rPr>
              <a:t>analogy</a:t>
            </a:r>
            <a:r>
              <a:rPr lang="es-ES" sz="4000" dirty="0">
                <a:latin typeface="The Hand Black (Cuerpo)"/>
              </a:rPr>
              <a:t> </a:t>
            </a:r>
            <a:r>
              <a:rPr lang="es-ES" sz="4000" dirty="0" err="1">
                <a:latin typeface="The Hand Black (Cuerpo)"/>
              </a:rPr>
              <a:t>example</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2677656"/>
          </a:xfrm>
          <a:prstGeom prst="rect">
            <a:avLst/>
          </a:prstGeom>
          <a:noFill/>
        </p:spPr>
        <p:txBody>
          <a:bodyPr wrap="square" rtlCol="0">
            <a:spAutoFit/>
          </a:bodyPr>
          <a:lstStyle/>
          <a:p>
            <a:r>
              <a:rPr lang="es-MX" sz="2800" b="0" i="0" dirty="0">
                <a:solidFill>
                  <a:srgbClr val="3D3B49"/>
                </a:solidFill>
                <a:effectLst/>
                <a:latin typeface="Noto serif" panose="02020600060500020200" pitchFamily="18" charset="0"/>
              </a:rPr>
              <a:t>TV detective show</a:t>
            </a:r>
          </a:p>
          <a:p>
            <a:pPr marL="1485900" lvl="2" indent="-571500">
              <a:buFont typeface="+mj-lt"/>
              <a:buAutoNum type="arabicPeriod"/>
            </a:pPr>
            <a:r>
              <a:rPr lang="en-US" sz="2800" dirty="0">
                <a:latin typeface="The Hand Black (Cuerpo)"/>
              </a:rPr>
              <a:t>Your goal is to find the killer.</a:t>
            </a:r>
          </a:p>
          <a:p>
            <a:pPr marL="1485900" lvl="2" indent="-571500">
              <a:buFont typeface="+mj-lt"/>
              <a:buAutoNum type="arabicPeriod"/>
            </a:pPr>
            <a:r>
              <a:rPr lang="en-US" sz="2800" dirty="0">
                <a:latin typeface="The Hand Black (Cuerpo)"/>
              </a:rPr>
              <a:t>interview witnesses, check cell phone records</a:t>
            </a:r>
          </a:p>
          <a:p>
            <a:pPr marL="1485900" lvl="2" indent="-571500">
              <a:buFont typeface="+mj-lt"/>
              <a:buAutoNum type="arabicPeriod"/>
            </a:pPr>
            <a:r>
              <a:rPr lang="en-US" sz="2800" dirty="0">
                <a:latin typeface="The Hand Black (Cuerpo)"/>
              </a:rPr>
              <a:t>you don’t know exactly where the case will lead.</a:t>
            </a:r>
          </a:p>
          <a:p>
            <a:pPr marL="1485900" lvl="2" indent="-571500">
              <a:buFont typeface="+mj-lt"/>
              <a:buAutoNum type="arabicPeriod"/>
            </a:pPr>
            <a:r>
              <a:rPr lang="en-US" sz="2800" dirty="0">
                <a:latin typeface="The Hand Black (Cuerpo)"/>
              </a:rPr>
              <a:t>You follow the first clue, and it leads to a second…</a:t>
            </a:r>
          </a:p>
          <a:p>
            <a:pPr marL="1485900" lvl="2" indent="-571500">
              <a:buFont typeface="+mj-lt"/>
              <a:buAutoNum type="arabicPeriod"/>
            </a:pPr>
            <a:r>
              <a:rPr lang="en-US" sz="2800" dirty="0">
                <a:latin typeface="The Hand Black (Cuerpo)"/>
              </a:rPr>
              <a:t>Each time you find a new clue, you update the direction of the investigation</a:t>
            </a:r>
            <a:endParaRPr lang="es-MX" sz="2800" dirty="0">
              <a:latin typeface="The Hand Black (Cuerpo)"/>
            </a:endParaRPr>
          </a:p>
        </p:txBody>
      </p:sp>
      <p:pic>
        <p:nvPicPr>
          <p:cNvPr id="7172" name="Picture 4" descr="99,997 Detective Imágenes y Fotos - 123RF">
            <a:extLst>
              <a:ext uri="{FF2B5EF4-FFF2-40B4-BE49-F238E27FC236}">
                <a16:creationId xmlns:a16="http://schemas.microsoft.com/office/drawing/2014/main" id="{B66072DD-2AFA-4E11-A26E-3084314D0B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1384" y="2705726"/>
            <a:ext cx="2677656"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8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19</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Predictive</a:t>
            </a:r>
            <a:r>
              <a:rPr lang="es-ES" sz="4000" dirty="0">
                <a:latin typeface="The Hand Black (Cuerpo)"/>
              </a:rPr>
              <a:t> </a:t>
            </a:r>
            <a:r>
              <a:rPr lang="es-ES" sz="4000" dirty="0" err="1">
                <a:latin typeface="The Hand Black (Cuerpo)"/>
              </a:rPr>
              <a:t>Model</a:t>
            </a:r>
            <a:r>
              <a:rPr lang="es-ES" sz="4000" dirty="0">
                <a:latin typeface="The Hand Black (Cuerpo)"/>
              </a:rPr>
              <a:t> </a:t>
            </a:r>
            <a:r>
              <a:rPr lang="es-ES" sz="4000" dirty="0" err="1">
                <a:latin typeface="The Hand Black (Cuerpo)"/>
              </a:rPr>
              <a:t>Success</a:t>
            </a:r>
            <a:r>
              <a:rPr lang="es-ES" sz="4000" dirty="0">
                <a:latin typeface="The Hand Black (Cuerpo)"/>
              </a:rPr>
              <a:t> </a:t>
            </a:r>
            <a:r>
              <a:rPr lang="es-ES" sz="4000" dirty="0" err="1">
                <a:latin typeface="The Hand Black (Cuerpo)"/>
              </a:rPr>
              <a:t>Indicators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2246769"/>
          </a:xfrm>
          <a:prstGeom prst="rect">
            <a:avLst/>
          </a:prstGeom>
          <a:noFill/>
        </p:spPr>
        <p:txBody>
          <a:bodyPr wrap="square" rtlCol="0">
            <a:spAutoFit/>
          </a:bodyPr>
          <a:lstStyle/>
          <a:p>
            <a:pPr marL="571500" indent="-571500">
              <a:buFont typeface="Arial" panose="020B0604020202020204" pitchFamily="34" charset="0"/>
              <a:buChar char="•"/>
            </a:pPr>
            <a:r>
              <a:rPr lang="en-US" sz="2800" b="1" dirty="0">
                <a:latin typeface="The Hand Black (Cuerpo)"/>
              </a:rPr>
              <a:t>User involvement</a:t>
            </a:r>
          </a:p>
          <a:p>
            <a:pPr marL="571500" indent="-571500">
              <a:buFont typeface="Arial" panose="020B0604020202020204" pitchFamily="34" charset="0"/>
              <a:buChar char="•"/>
            </a:pPr>
            <a:r>
              <a:rPr lang="en-US" sz="2800" dirty="0">
                <a:latin typeface="The Hand Black (Cuerpo)"/>
              </a:rPr>
              <a:t>Clear vision: If the customers and developers have the same clear vision about the project’s goals, development will stay on track.</a:t>
            </a:r>
          </a:p>
          <a:p>
            <a:pPr marL="571500" indent="-571500">
              <a:buFont typeface="Arial" panose="020B0604020202020204" pitchFamily="34" charset="0"/>
              <a:buChar char="•"/>
            </a:pPr>
            <a:r>
              <a:rPr lang="en-US" sz="2800" dirty="0">
                <a:latin typeface="The Hand Black (Cuerpo)"/>
              </a:rPr>
              <a:t>Limited size: A small size helps the customers and team members see the whole picture all at once. Requirements won’t have time to change.</a:t>
            </a:r>
          </a:p>
        </p:txBody>
      </p:sp>
    </p:spTree>
    <p:extLst>
      <p:ext uri="{BB962C8B-B14F-4D97-AF65-F5344CB8AC3E}">
        <p14:creationId xmlns:p14="http://schemas.microsoft.com/office/powerpoint/2010/main" val="8813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solidFill>
                  <a:srgbClr val="393950"/>
                </a:solidFill>
              </a:rPr>
              <a:t>Software</a:t>
            </a:r>
            <a:r>
              <a:rPr lang="en-CA" sz="7200" dirty="0"/>
              <a:t>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sp>
        <p:nvSpPr>
          <p:cNvPr id="4" name="CuadroTexto 3">
            <a:extLst>
              <a:ext uri="{FF2B5EF4-FFF2-40B4-BE49-F238E27FC236}">
                <a16:creationId xmlns:a16="http://schemas.microsoft.com/office/drawing/2014/main" id="{48847158-3465-4812-862D-CED8358A5CF7}"/>
              </a:ext>
            </a:extLst>
          </p:cNvPr>
          <p:cNvSpPr txBox="1"/>
          <p:nvPr/>
        </p:nvSpPr>
        <p:spPr>
          <a:xfrm>
            <a:off x="5207879" y="2949296"/>
            <a:ext cx="5570290" cy="2862322"/>
          </a:xfrm>
          <a:prstGeom prst="rect">
            <a:avLst/>
          </a:prstGeom>
          <a:noFill/>
        </p:spPr>
        <p:txBody>
          <a:bodyPr wrap="square" rtlCol="0">
            <a:spAutoFit/>
          </a:bodyPr>
          <a:lstStyle/>
          <a:p>
            <a:r>
              <a:rPr lang="en-US" sz="3600" dirty="0">
                <a:solidFill>
                  <a:srgbClr val="3D3B49"/>
                </a:solidFill>
                <a:latin typeface="The Hand Black (Cuerpo)"/>
              </a:rPr>
              <a:t>Objective: P</a:t>
            </a:r>
            <a:r>
              <a:rPr lang="en-US" sz="3600" dirty="0">
                <a:solidFill>
                  <a:srgbClr val="3D3B49"/>
                </a:solidFill>
                <a:effectLst/>
                <a:latin typeface="The Hand Black (Cuerpo)"/>
              </a:rPr>
              <a:t>rovide a predictable framework of procedures designed to identify all requirements about functionality, cost, reliability, and delivery schedule and ensure that each are met in the final solution.</a:t>
            </a:r>
            <a:endParaRPr lang="es-MX" sz="3600" dirty="0">
              <a:latin typeface="The Hand Black (Cuerpo)"/>
            </a:endParaRPr>
          </a:p>
        </p:txBody>
      </p:sp>
      <p:pic>
        <p:nvPicPr>
          <p:cNvPr id="8" name="Picture 4" descr="What is Software Development Life Cycle (SDLC)? - Strolve">
            <a:extLst>
              <a:ext uri="{FF2B5EF4-FFF2-40B4-BE49-F238E27FC236}">
                <a16:creationId xmlns:a16="http://schemas.microsoft.com/office/drawing/2014/main" id="{BA68345D-E252-4949-8ABE-2BB3C6186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06" y="2662602"/>
            <a:ext cx="3830273" cy="383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86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20</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Predictive</a:t>
            </a:r>
            <a:r>
              <a:rPr lang="es-ES" sz="4000" dirty="0">
                <a:latin typeface="The Hand Black (Cuerpo)"/>
              </a:rPr>
              <a:t> </a:t>
            </a:r>
            <a:r>
              <a:rPr lang="es-ES" sz="4000" dirty="0" err="1">
                <a:latin typeface="The Hand Black (Cuerpo)"/>
              </a:rPr>
              <a:t>Model</a:t>
            </a:r>
            <a:r>
              <a:rPr lang="es-ES" sz="4000" dirty="0">
                <a:latin typeface="The Hand Black (Cuerpo)"/>
              </a:rPr>
              <a:t> </a:t>
            </a:r>
            <a:r>
              <a:rPr lang="es-ES" sz="4000" dirty="0" err="1">
                <a:latin typeface="The Hand Black (Cuerpo)"/>
              </a:rPr>
              <a:t>Success</a:t>
            </a:r>
            <a:r>
              <a:rPr lang="es-ES" sz="4000" dirty="0">
                <a:latin typeface="The Hand Black (Cuerpo)"/>
              </a:rPr>
              <a:t> </a:t>
            </a:r>
            <a:r>
              <a:rPr lang="es-ES" sz="4000" dirty="0" err="1">
                <a:latin typeface="The Hand Black (Cuerpo)"/>
              </a:rPr>
              <a:t>Indicators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13849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Experienced team</a:t>
            </a:r>
          </a:p>
          <a:p>
            <a:pPr marL="571500" indent="-571500">
              <a:buFont typeface="Arial" panose="020B0604020202020204" pitchFamily="34" charset="0"/>
              <a:buChar char="•"/>
            </a:pPr>
            <a:r>
              <a:rPr lang="en-US" sz="2800" dirty="0">
                <a:latin typeface="The Hand Black (Cuerpo)"/>
              </a:rPr>
              <a:t>Realistic</a:t>
            </a:r>
          </a:p>
          <a:p>
            <a:pPr marL="571500" indent="-571500">
              <a:buFont typeface="Arial" panose="020B0604020202020204" pitchFamily="34" charset="0"/>
              <a:buChar char="•"/>
            </a:pPr>
            <a:r>
              <a:rPr lang="en-US" sz="2800" dirty="0">
                <a:latin typeface="The Hand Black (Cuerpo)"/>
              </a:rPr>
              <a:t>Established technology</a:t>
            </a:r>
            <a:endParaRPr lang="es-MX" sz="2800" dirty="0">
              <a:latin typeface="The Hand Black (Cuerpo)"/>
            </a:endParaRPr>
          </a:p>
        </p:txBody>
      </p:sp>
      <p:pic>
        <p:nvPicPr>
          <p:cNvPr id="13" name="Marcador de imagen en línea 27" descr="Aspiration con relleno sólido">
            <a:extLst>
              <a:ext uri="{FF2B5EF4-FFF2-40B4-BE49-F238E27FC236}">
                <a16:creationId xmlns:a16="http://schemas.microsoft.com/office/drawing/2014/main" id="{6AF11D9C-87F7-4241-90FF-B49792EE1B4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614445" y="2956674"/>
            <a:ext cx="2175759" cy="2175759"/>
          </a:xfrm>
          <a:prstGeom prst="rect">
            <a:avLst/>
          </a:prstGeom>
        </p:spPr>
      </p:pic>
    </p:spTree>
    <p:extLst>
      <p:ext uri="{BB962C8B-B14F-4D97-AF65-F5344CB8AC3E}">
        <p14:creationId xmlns:p14="http://schemas.microsoft.com/office/powerpoint/2010/main" val="125107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Advantages</a:t>
            </a:r>
            <a:r>
              <a:rPr lang="es-ES" sz="4000" dirty="0">
                <a:latin typeface="The Hand Black (Cuerpo)"/>
              </a:rPr>
              <a:t> and </a:t>
            </a:r>
            <a:r>
              <a:rPr lang="es-ES" sz="4000" dirty="0" err="1">
                <a:latin typeface="The Hand Black (Cuerpo)"/>
              </a:rPr>
              <a:t>Disadvantages</a:t>
            </a:r>
            <a:r>
              <a:rPr lang="es-ES" sz="4000" dirty="0">
                <a:latin typeface="The Hand Black (Cuerpo)"/>
              </a:rPr>
              <a:t> </a:t>
            </a:r>
            <a:r>
              <a:rPr lang="es-ES" sz="4000" dirty="0" err="1">
                <a:latin typeface="The Hand Black (Cuerpo)"/>
              </a:rPr>
              <a:t>to</a:t>
            </a:r>
            <a:r>
              <a:rPr lang="es-ES" sz="4000" dirty="0">
                <a:latin typeface="The Hand Black (Cuerpo)"/>
              </a:rPr>
              <a:t> </a:t>
            </a:r>
            <a:r>
              <a:rPr lang="es-ES" sz="4000" dirty="0" err="1">
                <a:latin typeface="The Hand Black (Cuerpo)"/>
              </a:rPr>
              <a:t>predictive</a:t>
            </a:r>
            <a:r>
              <a:rPr lang="es-ES" sz="4000" dirty="0">
                <a:latin typeface="The Hand Black (Cuerpo)"/>
              </a:rPr>
              <a:t> </a:t>
            </a:r>
            <a:r>
              <a:rPr lang="es-ES" sz="4000" dirty="0" err="1">
                <a:latin typeface="The Hand Black (Cuerpo)"/>
              </a:rPr>
              <a:t>models</a:t>
            </a:r>
            <a:r>
              <a:rPr lang="es-ES" sz="4000" dirty="0">
                <a:latin typeface="The Hand Black (Cuerpo)"/>
              </a:rPr>
              <a:t>.</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3215090"/>
            <a:ext cx="3790488" cy="13849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Better documentation</a:t>
            </a:r>
          </a:p>
          <a:p>
            <a:pPr marL="571500" indent="-571500">
              <a:buFont typeface="Arial" panose="020B0604020202020204" pitchFamily="34" charset="0"/>
              <a:buChar char="•"/>
            </a:pPr>
            <a:r>
              <a:rPr lang="en-US" sz="2800" dirty="0">
                <a:latin typeface="The Hand Black (Cuerpo)"/>
              </a:rPr>
              <a:t>Stability</a:t>
            </a:r>
          </a:p>
          <a:p>
            <a:pPr marL="571500" indent="-571500">
              <a:buFont typeface="Arial" panose="020B0604020202020204" pitchFamily="34" charset="0"/>
              <a:buChar char="•"/>
            </a:pPr>
            <a:r>
              <a:rPr lang="en-US" sz="2800" dirty="0">
                <a:latin typeface="The Hand Black (Cuerpo)"/>
              </a:rPr>
              <a:t>Fix bugs early</a:t>
            </a:r>
            <a:endParaRPr lang="es-MX" sz="2800" dirty="0">
              <a:latin typeface="The Hand Black (Cuerpo)"/>
            </a:endParaRPr>
          </a:p>
        </p:txBody>
      </p:sp>
      <p:sp>
        <p:nvSpPr>
          <p:cNvPr id="13" name="CuadroTexto 12">
            <a:extLst>
              <a:ext uri="{FF2B5EF4-FFF2-40B4-BE49-F238E27FC236}">
                <a16:creationId xmlns:a16="http://schemas.microsoft.com/office/drawing/2014/main" id="{CC5BA48A-3BF7-4309-B806-956E465777DF}"/>
              </a:ext>
            </a:extLst>
          </p:cNvPr>
          <p:cNvSpPr txBox="1"/>
          <p:nvPr/>
        </p:nvSpPr>
        <p:spPr>
          <a:xfrm>
            <a:off x="6191712" y="3160345"/>
            <a:ext cx="3790488" cy="3108543"/>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Inflexible</a:t>
            </a:r>
          </a:p>
          <a:p>
            <a:pPr marL="571500" indent="-571500">
              <a:buFont typeface="Arial" panose="020B0604020202020204" pitchFamily="34" charset="0"/>
              <a:buChar char="•"/>
            </a:pPr>
            <a:r>
              <a:rPr lang="en-US" sz="2800" dirty="0">
                <a:latin typeface="The Hand Black (Cuerpo)"/>
              </a:rPr>
              <a:t>Later initial release</a:t>
            </a:r>
          </a:p>
          <a:p>
            <a:pPr marL="571500" indent="-571500">
              <a:buFont typeface="Arial" panose="020B0604020202020204" pitchFamily="34" charset="0"/>
              <a:buChar char="•"/>
            </a:pPr>
            <a:r>
              <a:rPr lang="en-US" sz="2800" dirty="0">
                <a:latin typeface="The Hand Black (Cuerpo)"/>
              </a:rPr>
              <a:t>Big Design Up Front: You need to define everything up front. You can’t start development until you know everything you’re going to need to do.</a:t>
            </a:r>
            <a:endParaRPr lang="es-MX" sz="2800" dirty="0">
              <a:latin typeface="The Hand Black (Cuerpo)"/>
            </a:endParaRPr>
          </a:p>
        </p:txBody>
      </p:sp>
    </p:spTree>
    <p:extLst>
      <p:ext uri="{BB962C8B-B14F-4D97-AF65-F5344CB8AC3E}">
        <p14:creationId xmlns:p14="http://schemas.microsoft.com/office/powerpoint/2010/main" val="1459604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22</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Consideration</a:t>
            </a:r>
            <a:r>
              <a:rPr lang="es-ES" sz="4000" dirty="0">
                <a:latin typeface="The Hand Black (Cuerpo)"/>
              </a:rPr>
              <a:t> in </a:t>
            </a:r>
            <a:r>
              <a:rPr lang="es-ES" sz="4000" dirty="0" err="1">
                <a:latin typeface="The Hand Black (Cuerpo)"/>
              </a:rPr>
              <a:t>order</a:t>
            </a:r>
            <a:r>
              <a:rPr lang="es-ES" sz="4000" dirty="0">
                <a:latin typeface="The Hand Black (Cuerpo)"/>
              </a:rPr>
              <a:t> </a:t>
            </a:r>
            <a:r>
              <a:rPr lang="es-ES" sz="4000" dirty="0" err="1">
                <a:latin typeface="The Hand Black (Cuerpo)"/>
              </a:rPr>
              <a:t>to</a:t>
            </a:r>
            <a:r>
              <a:rPr lang="es-ES" sz="4000" dirty="0">
                <a:latin typeface="The Hand Black (Cuerpo)"/>
              </a:rPr>
              <a:t> use a </a:t>
            </a:r>
            <a:r>
              <a:rPr lang="es-ES" sz="4000" dirty="0" err="1">
                <a:latin typeface="The Hand Black (Cuerpo)"/>
              </a:rPr>
              <a:t>predictive</a:t>
            </a:r>
            <a:r>
              <a:rPr lang="es-ES" sz="4000" dirty="0">
                <a:latin typeface="The Hand Black (Cuerpo)"/>
              </a:rPr>
              <a:t> </a:t>
            </a:r>
            <a:r>
              <a:rPr lang="es-ES" sz="4000" dirty="0" err="1">
                <a:latin typeface="The Hand Black (Cuerpo)"/>
              </a:rPr>
              <a:t>models</a:t>
            </a:r>
            <a:r>
              <a:rPr lang="es-ES" sz="4000" dirty="0">
                <a:latin typeface="The Hand Black (Cuerpo)"/>
              </a:rPr>
              <a:t>.</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268199" cy="1815882"/>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The most “pure” predictive models assume that each stage of development is finished completely and correctly before the next stage begins.</a:t>
            </a:r>
          </a:p>
          <a:p>
            <a:pPr marL="571500" indent="-571500">
              <a:buFont typeface="Arial" panose="020B0604020202020204" pitchFamily="34" charset="0"/>
              <a:buChar char="•"/>
            </a:pPr>
            <a:r>
              <a:rPr lang="en-US" sz="2800" dirty="0">
                <a:latin typeface="The Hand Black (Cuerpo)"/>
              </a:rPr>
              <a:t>One of the biggest ideas of BDUF projects is that the time spent on design up-front saves you time later in the project.</a:t>
            </a:r>
            <a:endParaRPr lang="es-MX" sz="2800" dirty="0">
              <a:latin typeface="The Hand Black (Cuerpo)"/>
            </a:endParaRPr>
          </a:p>
        </p:txBody>
      </p:sp>
    </p:spTree>
    <p:extLst>
      <p:ext uri="{BB962C8B-B14F-4D97-AF65-F5344CB8AC3E}">
        <p14:creationId xmlns:p14="http://schemas.microsoft.com/office/powerpoint/2010/main" val="2276772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23</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WATERFALL 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268199" cy="954107"/>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Waterfall is the plain vanilla of the predictive model world. It assumes that you finish each step completely and thoroughly before you move on to the next step.</a:t>
            </a:r>
          </a:p>
        </p:txBody>
      </p:sp>
      <p:pic>
        <p:nvPicPr>
          <p:cNvPr id="1026" name="Picture 2">
            <a:extLst>
              <a:ext uri="{FF2B5EF4-FFF2-40B4-BE49-F238E27FC236}">
                <a16:creationId xmlns:a16="http://schemas.microsoft.com/office/drawing/2014/main" id="{5C8CA5EA-0350-4C1E-9B3F-277FAAB827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102" y="4247714"/>
            <a:ext cx="5474293" cy="219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8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24</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WATERFALL WITH FEEDBACK.</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268199" cy="523220"/>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The waterfall with feedback variation enables you to move backward from one step to the previous step..</a:t>
            </a:r>
          </a:p>
        </p:txBody>
      </p:sp>
      <p:pic>
        <p:nvPicPr>
          <p:cNvPr id="2050" name="Picture 2" descr="images">
            <a:extLst>
              <a:ext uri="{FF2B5EF4-FFF2-40B4-BE49-F238E27FC236}">
                <a16:creationId xmlns:a16="http://schemas.microsoft.com/office/drawing/2014/main" id="{48D873A4-D71D-45F3-BD3C-7D4EC7C7C2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0607" y="4002741"/>
            <a:ext cx="4930211" cy="208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976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25</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SASHIMI 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954107"/>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Sashimi (also called sashimi waterfall and waterfall with overlapping phases) is similar to the waterfall model except the steps are allowed to overlap.</a:t>
            </a:r>
          </a:p>
        </p:txBody>
      </p:sp>
      <p:pic>
        <p:nvPicPr>
          <p:cNvPr id="3074" name="Picture 2" descr="images">
            <a:extLst>
              <a:ext uri="{FF2B5EF4-FFF2-40B4-BE49-F238E27FC236}">
                <a16:creationId xmlns:a16="http://schemas.microsoft.com/office/drawing/2014/main" id="{E7BEAFDC-512E-4B0B-B9AF-1C0435B6F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594" y="4073026"/>
            <a:ext cx="3448228" cy="211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24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s">
            <a:extLst>
              <a:ext uri="{FF2B5EF4-FFF2-40B4-BE49-F238E27FC236}">
                <a16:creationId xmlns:a16="http://schemas.microsoft.com/office/drawing/2014/main" id="{E7BEAFDC-512E-4B0B-B9AF-1C0435B6F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333" y="4315626"/>
            <a:ext cx="3919917" cy="240584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26</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SASHIMI 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In a project’s first phase, some requirements will be defined while you’re still working on others.</a:t>
            </a:r>
          </a:p>
          <a:p>
            <a:pPr marL="571500" indent="-571500">
              <a:buFont typeface="Arial" panose="020B0604020202020204" pitchFamily="34" charset="0"/>
              <a:buChar char="•"/>
            </a:pPr>
            <a:r>
              <a:rPr lang="en-US" sz="2400" dirty="0">
                <a:latin typeface="The Hand Black (Cuerpo)"/>
              </a:rPr>
              <a:t>You could have people working on requirements, design, implementation, and testing all at the same time.</a:t>
            </a:r>
          </a:p>
        </p:txBody>
      </p:sp>
    </p:spTree>
    <p:extLst>
      <p:ext uri="{BB962C8B-B14F-4D97-AF65-F5344CB8AC3E}">
        <p14:creationId xmlns:p14="http://schemas.microsoft.com/office/powerpoint/2010/main" val="778584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27</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SASHIMI </a:t>
            </a:r>
            <a:r>
              <a:rPr lang="es-ES" sz="4000" dirty="0" err="1">
                <a:latin typeface="The Hand Black (Cuerpo)"/>
              </a:rPr>
              <a:t>Advantages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1569660"/>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People with different skills can focus on their specialties without waiting for others.</a:t>
            </a:r>
          </a:p>
          <a:p>
            <a:pPr marL="571500" indent="-571500">
              <a:buFont typeface="Arial" panose="020B0604020202020204" pitchFamily="34" charset="0"/>
              <a:buChar char="•"/>
            </a:pPr>
            <a:r>
              <a:rPr lang="en-US" sz="2400" dirty="0">
                <a:latin typeface="The Hand Black (Cuerpo)"/>
              </a:rPr>
              <a:t>It lets you perform a spike or deep dive into a particular topic to learn more about it.</a:t>
            </a:r>
          </a:p>
          <a:p>
            <a:pPr marL="571500" indent="-571500">
              <a:buFont typeface="Arial" panose="020B0604020202020204" pitchFamily="34" charset="0"/>
              <a:buChar char="•"/>
            </a:pPr>
            <a:r>
              <a:rPr lang="en-US" sz="2400" dirty="0">
                <a:latin typeface="The Hand Black (Cuerpo)"/>
              </a:rPr>
              <a:t>You can refine the requirements.</a:t>
            </a:r>
          </a:p>
          <a:p>
            <a:pPr marL="571500" indent="-571500">
              <a:buFont typeface="Arial" panose="020B0604020202020204" pitchFamily="34" charset="0"/>
              <a:buChar char="•"/>
            </a:pPr>
            <a:r>
              <a:rPr lang="en-US" sz="2400" dirty="0">
                <a:latin typeface="The Hand Black (Cuerpo)"/>
              </a:rPr>
              <a:t>If you discover during design that the requirements are impossible or need alterations, you can make the necessary changes.</a:t>
            </a:r>
          </a:p>
        </p:txBody>
      </p:sp>
    </p:spTree>
    <p:extLst>
      <p:ext uri="{BB962C8B-B14F-4D97-AF65-F5344CB8AC3E}">
        <p14:creationId xmlns:p14="http://schemas.microsoft.com/office/powerpoint/2010/main" val="13337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solidFill>
                  <a:srgbClr val="393950"/>
                </a:solidFill>
              </a:rPr>
              <a:t>Predictive </a:t>
            </a:r>
            <a:r>
              <a:rPr lang="en-CA" sz="7200" dirty="0"/>
              <a:t>Models</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28</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sp>
        <p:nvSpPr>
          <p:cNvPr id="4" name="CuadroTexto 3">
            <a:extLst>
              <a:ext uri="{FF2B5EF4-FFF2-40B4-BE49-F238E27FC236}">
                <a16:creationId xmlns:a16="http://schemas.microsoft.com/office/drawing/2014/main" id="{48847158-3465-4812-862D-CED8358A5CF7}"/>
              </a:ext>
            </a:extLst>
          </p:cNvPr>
          <p:cNvSpPr txBox="1"/>
          <p:nvPr/>
        </p:nvSpPr>
        <p:spPr>
          <a:xfrm>
            <a:off x="5207879" y="2662602"/>
            <a:ext cx="5570290" cy="2862322"/>
          </a:xfrm>
          <a:prstGeom prst="rect">
            <a:avLst/>
          </a:prstGeom>
          <a:noFill/>
        </p:spPr>
        <p:txBody>
          <a:bodyPr wrap="square" rtlCol="0">
            <a:spAutoFit/>
          </a:bodyPr>
          <a:lstStyle/>
          <a:p>
            <a:r>
              <a:rPr lang="en-US" sz="3600" dirty="0">
                <a:solidFill>
                  <a:srgbClr val="3D3B49"/>
                </a:solidFill>
                <a:latin typeface="The Hand Black (Cuerpo)"/>
              </a:rPr>
              <a:t>In every project, you need requirements, design, testing, deployment, and maintenance.</a:t>
            </a:r>
          </a:p>
          <a:p>
            <a:endParaRPr lang="en-US" sz="3600" dirty="0">
              <a:solidFill>
                <a:srgbClr val="3D3B49"/>
              </a:solidFill>
              <a:latin typeface="The Hand Black (Cuerpo)"/>
            </a:endParaRPr>
          </a:p>
          <a:p>
            <a:r>
              <a:rPr lang="en-US" sz="3600" dirty="0">
                <a:latin typeface="The Hand Black (Cuerpo)"/>
              </a:rPr>
              <a:t>Exactly how you handle those tasks can vary depending on the scope of the project.</a:t>
            </a:r>
            <a:endParaRPr lang="es-MX" sz="3600" dirty="0">
              <a:latin typeface="The Hand Black (Cuerpo)"/>
            </a:endParaRPr>
          </a:p>
        </p:txBody>
      </p:sp>
      <p:pic>
        <p:nvPicPr>
          <p:cNvPr id="8" name="Picture 4" descr="What is Software Development Life Cycle (SDLC)? - Strolve">
            <a:extLst>
              <a:ext uri="{FF2B5EF4-FFF2-40B4-BE49-F238E27FC236}">
                <a16:creationId xmlns:a16="http://schemas.microsoft.com/office/drawing/2014/main" id="{BA68345D-E252-4949-8ABE-2BB3C6186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06" y="2662602"/>
            <a:ext cx="3830273" cy="383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30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3939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Planning</a:t>
              </a:r>
              <a:endParaRPr lang="es-MX" sz="3600" b="1" dirty="0">
                <a:solidFill>
                  <a:schemeClr val="bg1"/>
                </a:solidFill>
                <a:latin typeface="The Hand Black" panose="03070902030502020204" pitchFamily="66" charset="0"/>
              </a:endParaRPr>
            </a:p>
          </p:txBody>
        </p:sp>
      </p:grpSp>
      <p:grpSp>
        <p:nvGrpSpPr>
          <p:cNvPr id="15" name="Grupo 14">
            <a:extLst>
              <a:ext uri="{FF2B5EF4-FFF2-40B4-BE49-F238E27FC236}">
                <a16:creationId xmlns:a16="http://schemas.microsoft.com/office/drawing/2014/main" id="{B337FC1D-A1D8-4B58-A803-3EA4658A9256}"/>
              </a:ext>
            </a:extLst>
          </p:cNvPr>
          <p:cNvGrpSpPr/>
          <p:nvPr/>
        </p:nvGrpSpPr>
        <p:grpSpPr>
          <a:xfrm>
            <a:off x="10914067" y="3286630"/>
            <a:ext cx="879465" cy="2251422"/>
            <a:chOff x="5887526" y="3109119"/>
            <a:chExt cx="914400" cy="2790031"/>
          </a:xfrm>
        </p:grpSpPr>
        <p:pic>
          <p:nvPicPr>
            <p:cNvPr id="9" name="Gráfico 8" descr="Reloj de arena terminado con relleno sólido">
              <a:extLst>
                <a:ext uri="{FF2B5EF4-FFF2-40B4-BE49-F238E27FC236}">
                  <a16:creationId xmlns:a16="http://schemas.microsoft.com/office/drawing/2014/main" id="{37E7B7EC-FA91-4631-B024-4038BC8DFD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7526" y="4984750"/>
              <a:ext cx="914400" cy="914400"/>
            </a:xfrm>
            <a:prstGeom prst="rect">
              <a:avLst/>
            </a:prstGeom>
          </p:spPr>
        </p:pic>
        <p:pic>
          <p:nvPicPr>
            <p:cNvPr id="12" name="Gráfico 11" descr="Plano con relleno sólido">
              <a:extLst>
                <a:ext uri="{FF2B5EF4-FFF2-40B4-BE49-F238E27FC236}">
                  <a16:creationId xmlns:a16="http://schemas.microsoft.com/office/drawing/2014/main" id="{0039FA28-9241-481F-A4C3-8D407019E5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7526" y="4023519"/>
              <a:ext cx="914400" cy="914400"/>
            </a:xfrm>
            <a:prstGeom prst="rect">
              <a:avLst/>
            </a:prstGeom>
          </p:spPr>
        </p:pic>
        <p:pic>
          <p:nvPicPr>
            <p:cNvPr id="14" name="Gráfico 13" descr="Reunión con relleno sólido">
              <a:extLst>
                <a:ext uri="{FF2B5EF4-FFF2-40B4-BE49-F238E27FC236}">
                  <a16:creationId xmlns:a16="http://schemas.microsoft.com/office/drawing/2014/main" id="{3FEFB7C9-7840-499C-B118-0EBD9D6A8A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7526" y="3109119"/>
              <a:ext cx="914400" cy="914400"/>
            </a:xfrm>
            <a:prstGeom prst="rect">
              <a:avLst/>
            </a:prstGeom>
          </p:spPr>
        </p:pic>
      </p:grpSp>
      <p:sp>
        <p:nvSpPr>
          <p:cNvPr id="20" name="CuadroTexto 19">
            <a:extLst>
              <a:ext uri="{FF2B5EF4-FFF2-40B4-BE49-F238E27FC236}">
                <a16:creationId xmlns:a16="http://schemas.microsoft.com/office/drawing/2014/main" id="{42811165-BEA9-4FCD-B58C-2B942A77A745}"/>
              </a:ext>
            </a:extLst>
          </p:cNvPr>
          <p:cNvSpPr txBox="1"/>
          <p:nvPr/>
        </p:nvSpPr>
        <p:spPr>
          <a:xfrm>
            <a:off x="1122348" y="4412341"/>
            <a:ext cx="4973652" cy="1815882"/>
          </a:xfrm>
          <a:prstGeom prst="rect">
            <a:avLst/>
          </a:prstGeom>
          <a:noFill/>
        </p:spPr>
        <p:txBody>
          <a:bodyPr wrap="square" rtlCol="0">
            <a:spAutoFit/>
          </a:bodyPr>
          <a:lstStyle/>
          <a:p>
            <a:pPr marL="285750" indent="-285750">
              <a:buFont typeface="Arial" panose="020B0604020202020204" pitchFamily="34" charset="0"/>
              <a:buChar char="•"/>
            </a:pPr>
            <a:r>
              <a:rPr lang="es-ES" sz="2800" dirty="0"/>
              <a:t>Define </a:t>
            </a:r>
            <a:r>
              <a:rPr lang="es-ES" sz="2800" dirty="0" err="1"/>
              <a:t>the</a:t>
            </a:r>
            <a:r>
              <a:rPr lang="es-ES" sz="2800" dirty="0"/>
              <a:t> </a:t>
            </a:r>
            <a:r>
              <a:rPr lang="es-ES" sz="2800" dirty="0" err="1"/>
              <a:t>scope</a:t>
            </a:r>
            <a:endParaRPr lang="es-ES" sz="2800" dirty="0"/>
          </a:p>
          <a:p>
            <a:pPr marL="285750" indent="-285750">
              <a:buFont typeface="Arial" panose="020B0604020202020204" pitchFamily="34" charset="0"/>
              <a:buChar char="•"/>
            </a:pPr>
            <a:r>
              <a:rPr lang="es-ES" sz="2800" dirty="0"/>
              <a:t>Determine </a:t>
            </a:r>
            <a:r>
              <a:rPr lang="es-ES" sz="2800" dirty="0" err="1"/>
              <a:t>solutions</a:t>
            </a:r>
            <a:endParaRPr lang="es-ES" sz="2800" dirty="0"/>
          </a:p>
          <a:p>
            <a:pPr marL="285750" indent="-285750">
              <a:buFont typeface="Arial" panose="020B0604020202020204" pitchFamily="34" charset="0"/>
              <a:buChar char="•"/>
            </a:pPr>
            <a:r>
              <a:rPr lang="es-ES" sz="2800" dirty="0" err="1"/>
              <a:t>Cost</a:t>
            </a:r>
            <a:r>
              <a:rPr lang="es-ES" sz="2800" dirty="0"/>
              <a:t> </a:t>
            </a:r>
          </a:p>
          <a:p>
            <a:pPr marL="285750" indent="-285750">
              <a:buFont typeface="Arial" panose="020B0604020202020204" pitchFamily="34" charset="0"/>
              <a:buChar char="•"/>
            </a:pPr>
            <a:r>
              <a:rPr lang="es-ES" sz="2800" dirty="0"/>
              <a:t>Time</a:t>
            </a:r>
          </a:p>
        </p:txBody>
      </p:sp>
      <p:sp>
        <p:nvSpPr>
          <p:cNvPr id="21" name="CuadroTexto 20">
            <a:extLst>
              <a:ext uri="{FF2B5EF4-FFF2-40B4-BE49-F238E27FC236}">
                <a16:creationId xmlns:a16="http://schemas.microsoft.com/office/drawing/2014/main" id="{AD46EA3C-BFA4-4048-AD18-11CCD4B00DCC}"/>
              </a:ext>
            </a:extLst>
          </p:cNvPr>
          <p:cNvSpPr txBox="1"/>
          <p:nvPr/>
        </p:nvSpPr>
        <p:spPr>
          <a:xfrm>
            <a:off x="767474" y="3210364"/>
            <a:ext cx="8757526" cy="1077218"/>
          </a:xfrm>
          <a:prstGeom prst="rect">
            <a:avLst/>
          </a:prstGeom>
          <a:noFill/>
        </p:spPr>
        <p:txBody>
          <a:bodyPr wrap="none" rtlCol="0">
            <a:spAutoFit/>
          </a:bodyPr>
          <a:lstStyle/>
          <a:p>
            <a:r>
              <a:rPr lang="en-US" sz="3200" dirty="0"/>
              <a:t>Determine whether information involved in the project requires protection, </a:t>
            </a:r>
          </a:p>
          <a:p>
            <a:r>
              <a:rPr lang="en-US" sz="3200" dirty="0"/>
              <a:t>Any information that is handled by the application needs a value assigned by its owner</a:t>
            </a:r>
            <a:endParaRPr lang="es-MX" sz="3200" dirty="0"/>
          </a:p>
        </p:txBody>
      </p:sp>
    </p:spTree>
    <p:extLst>
      <p:ext uri="{BB962C8B-B14F-4D97-AF65-F5344CB8AC3E}">
        <p14:creationId xmlns:p14="http://schemas.microsoft.com/office/powerpoint/2010/main" val="290341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4</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F357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Analysis</a:t>
              </a:r>
              <a:endParaRPr lang="es-MX" sz="3600"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6" y="4656423"/>
            <a:ext cx="497365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Information is collected from the customer</a:t>
            </a:r>
          </a:p>
          <a:p>
            <a:pPr marL="285750" indent="-285750">
              <a:buFont typeface="Arial" panose="020B0604020202020204" pitchFamily="34" charset="0"/>
              <a:buChar char="•"/>
            </a:pPr>
            <a:r>
              <a:rPr lang="es-ES" sz="2400" dirty="0"/>
              <a:t>Software </a:t>
            </a:r>
            <a:r>
              <a:rPr lang="es-ES" sz="2400" dirty="0" err="1"/>
              <a:t>Requirement</a:t>
            </a:r>
            <a:r>
              <a:rPr lang="es-ES" sz="2400" dirty="0"/>
              <a:t> </a:t>
            </a:r>
            <a:r>
              <a:rPr lang="es-ES" sz="2400" dirty="0" err="1"/>
              <a:t>Specification</a:t>
            </a:r>
            <a:r>
              <a:rPr lang="es-ES" sz="2400" dirty="0"/>
              <a:t> </a:t>
            </a:r>
            <a:r>
              <a:rPr lang="es-ES" sz="2400" dirty="0" err="1"/>
              <a:t>document</a:t>
            </a:r>
            <a:r>
              <a:rPr lang="es-ES" sz="2400" dirty="0"/>
              <a:t> (SRS)</a:t>
            </a:r>
          </a:p>
          <a:p>
            <a:pPr marL="285750" indent="-285750">
              <a:buFont typeface="Arial" panose="020B0604020202020204" pitchFamily="34" charset="0"/>
              <a:buChar char="•"/>
            </a:pPr>
            <a:r>
              <a:rPr lang="es-ES" sz="2400" dirty="0" err="1"/>
              <a:t>Purpose</a:t>
            </a:r>
            <a:r>
              <a:rPr lang="es-ES" sz="2400" dirty="0"/>
              <a:t> </a:t>
            </a:r>
            <a:r>
              <a:rPr lang="es-ES" sz="2400" dirty="0" err="1"/>
              <a:t>of</a:t>
            </a:r>
            <a:r>
              <a:rPr lang="es-ES" sz="2400" dirty="0"/>
              <a:t> </a:t>
            </a:r>
            <a:r>
              <a:rPr lang="es-ES" sz="2400" dirty="0" err="1"/>
              <a:t>the</a:t>
            </a:r>
            <a:r>
              <a:rPr lang="es-ES" sz="2400" dirty="0"/>
              <a:t> </a:t>
            </a:r>
            <a:r>
              <a:rPr lang="es-ES" sz="2400" dirty="0" err="1"/>
              <a:t>product</a:t>
            </a:r>
            <a:r>
              <a:rPr lang="es-ES" sz="2400" dirty="0"/>
              <a:t>. </a:t>
            </a:r>
          </a:p>
          <a:p>
            <a:pPr marL="285750" indent="-285750">
              <a:buFont typeface="Arial" panose="020B0604020202020204" pitchFamily="34" charset="0"/>
              <a:buChar char="•"/>
            </a:pPr>
            <a:r>
              <a:rPr lang="es-ES" sz="2400" dirty="0"/>
              <a:t>Meetings</a:t>
            </a:r>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1200329"/>
          </a:xfrm>
          <a:prstGeom prst="rect">
            <a:avLst/>
          </a:prstGeom>
          <a:noFill/>
        </p:spPr>
        <p:txBody>
          <a:bodyPr wrap="square" rtlCol="0">
            <a:spAutoFit/>
          </a:bodyPr>
          <a:lstStyle/>
          <a:p>
            <a:r>
              <a:rPr lang="en-US" sz="2400" dirty="0"/>
              <a:t>Requirements could be derived from a variety of sources such as evaluating competitor products for a commercial product to surveying the needs of users for an internal solution. In some cases these requirements could come from a direct request from a current customer.</a:t>
            </a:r>
            <a:endParaRPr lang="es-MX" sz="2400" dirty="0"/>
          </a:p>
        </p:txBody>
      </p:sp>
      <p:pic>
        <p:nvPicPr>
          <p:cNvPr id="18" name="Gráfico 17" descr="Reunión con relleno sólido">
            <a:extLst>
              <a:ext uri="{FF2B5EF4-FFF2-40B4-BE49-F238E27FC236}">
                <a16:creationId xmlns:a16="http://schemas.microsoft.com/office/drawing/2014/main" id="{4CD71EE9-1E76-4842-BD53-B5450A165B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1357" y="5035477"/>
            <a:ext cx="879465" cy="737877"/>
          </a:xfrm>
          <a:prstGeom prst="rect">
            <a:avLst/>
          </a:prstGeom>
        </p:spPr>
      </p:pic>
    </p:spTree>
    <p:extLst>
      <p:ext uri="{BB962C8B-B14F-4D97-AF65-F5344CB8AC3E}">
        <p14:creationId xmlns:p14="http://schemas.microsoft.com/office/powerpoint/2010/main" val="386369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5</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A9C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Design</a:t>
              </a:r>
              <a:endParaRPr lang="es-MX" sz="3600"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6" y="4656423"/>
            <a:ext cx="497365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internal behavior and operations</a:t>
            </a:r>
          </a:p>
          <a:p>
            <a:pPr marL="285750" indent="-285750">
              <a:buFont typeface="Arial" panose="020B0604020202020204" pitchFamily="34" charset="0"/>
              <a:buChar char="•"/>
            </a:pPr>
            <a:r>
              <a:rPr lang="es-ES" sz="2400" dirty="0"/>
              <a:t>Software </a:t>
            </a:r>
            <a:r>
              <a:rPr lang="es-ES" sz="2400" dirty="0" err="1"/>
              <a:t>to</a:t>
            </a:r>
            <a:r>
              <a:rPr lang="es-ES" sz="2400" dirty="0"/>
              <a:t> </a:t>
            </a:r>
            <a:r>
              <a:rPr lang="es-ES" sz="2400" dirty="0" err="1"/>
              <a:t>specific</a:t>
            </a:r>
            <a:r>
              <a:rPr lang="es-ES" sz="2400" dirty="0"/>
              <a:t> </a:t>
            </a:r>
            <a:r>
              <a:rPr lang="es-ES" sz="2400" dirty="0" err="1"/>
              <a:t>requirements</a:t>
            </a:r>
            <a:endParaRPr lang="es-ES" sz="2400" dirty="0"/>
          </a:p>
          <a:p>
            <a:pPr marL="285750" indent="-285750">
              <a:buFont typeface="Arial" panose="020B0604020202020204" pitchFamily="34" charset="0"/>
              <a:buChar char="•"/>
            </a:pPr>
            <a:r>
              <a:rPr lang="es-ES" sz="2400" dirty="0"/>
              <a:t>Hardware</a:t>
            </a:r>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461665"/>
          </a:xfrm>
          <a:prstGeom prst="rect">
            <a:avLst/>
          </a:prstGeom>
          <a:noFill/>
        </p:spPr>
        <p:txBody>
          <a:bodyPr wrap="square" rtlCol="0">
            <a:spAutoFit/>
          </a:bodyPr>
          <a:lstStyle/>
          <a:p>
            <a:r>
              <a:rPr lang="en-US" sz="2400" dirty="0"/>
              <a:t>In this process question like how the software will satisfy all functional and security goals.</a:t>
            </a:r>
            <a:endParaRPr lang="es-MX" sz="2400" dirty="0"/>
          </a:p>
        </p:txBody>
      </p:sp>
    </p:spTree>
    <p:extLst>
      <p:ext uri="{BB962C8B-B14F-4D97-AF65-F5344CB8AC3E}">
        <p14:creationId xmlns:p14="http://schemas.microsoft.com/office/powerpoint/2010/main" val="375719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6</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1AA8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Development</a:t>
              </a:r>
              <a:endParaRPr lang="es-MX" sz="3600"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6" y="4656423"/>
            <a:ext cx="497365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Research and Study</a:t>
            </a:r>
          </a:p>
          <a:p>
            <a:pPr marL="285750" indent="-285750">
              <a:buFont typeface="Arial" panose="020B0604020202020204" pitchFamily="34" charset="0"/>
              <a:buChar char="•"/>
            </a:pPr>
            <a:r>
              <a:rPr lang="es-ES" sz="2400" dirty="0"/>
              <a:t>Tickets</a:t>
            </a:r>
          </a:p>
          <a:p>
            <a:pPr marL="285750" indent="-285750">
              <a:buFont typeface="Arial" panose="020B0604020202020204" pitchFamily="34" charset="0"/>
              <a:buChar char="•"/>
            </a:pPr>
            <a:r>
              <a:rPr lang="es-ES" sz="2400" dirty="0" err="1"/>
              <a:t>Start</a:t>
            </a:r>
            <a:r>
              <a:rPr lang="es-ES" sz="2400" dirty="0"/>
              <a:t> </a:t>
            </a:r>
            <a:r>
              <a:rPr lang="es-ES" sz="2400" dirty="0" err="1"/>
              <a:t>of</a:t>
            </a:r>
            <a:r>
              <a:rPr lang="es-ES" sz="2400" dirty="0"/>
              <a:t> </a:t>
            </a:r>
            <a:r>
              <a:rPr lang="es-ES" sz="2400" dirty="0" err="1"/>
              <a:t>production</a:t>
            </a:r>
            <a:r>
              <a:rPr lang="es-ES" sz="2400" dirty="0"/>
              <a:t> / </a:t>
            </a:r>
            <a:r>
              <a:rPr lang="es-ES" sz="2400" dirty="0" err="1"/>
              <a:t>Coding</a:t>
            </a:r>
            <a:endParaRPr lang="es-ES" sz="2400" dirty="0"/>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1200329"/>
          </a:xfrm>
          <a:prstGeom prst="rect">
            <a:avLst/>
          </a:prstGeom>
          <a:noFill/>
        </p:spPr>
        <p:txBody>
          <a:bodyPr wrap="square" rtlCol="0">
            <a:spAutoFit/>
          </a:bodyPr>
          <a:lstStyle/>
          <a:p>
            <a:r>
              <a:rPr lang="en-US" sz="2400" dirty="0"/>
              <a:t>Implementation/Coding starts once the developer gets the Design document. The Software design is translated into source code. All the components of the software are implemented in this phase. The Develop phase involves writing the code or instructions that make the software work.</a:t>
            </a:r>
            <a:endParaRPr lang="es-MX" sz="2400" dirty="0"/>
          </a:p>
        </p:txBody>
      </p:sp>
    </p:spTree>
    <p:extLst>
      <p:ext uri="{BB962C8B-B14F-4D97-AF65-F5344CB8AC3E}">
        <p14:creationId xmlns:p14="http://schemas.microsoft.com/office/powerpoint/2010/main" val="393002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7</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3036816" cy="713100"/>
            <a:chOff x="452927" y="2980330"/>
            <a:chExt cx="2458131" cy="713100"/>
          </a:xfrm>
          <a:solidFill>
            <a:srgbClr val="92D050"/>
          </a:solidFill>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458131" cy="713100"/>
            </a:xfrm>
            <a:prstGeom prst="homePlat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507250" y="3106047"/>
              <a:ext cx="2200094" cy="461665"/>
            </a:xfrm>
            <a:prstGeom prst="rect">
              <a:avLst/>
            </a:prstGeom>
            <a:grpFill/>
          </p:spPr>
          <p:txBody>
            <a:bodyPr wrap="square" rtlCol="0">
              <a:spAutoFit/>
            </a:bodyPr>
            <a:lstStyle/>
            <a:p>
              <a:r>
                <a:rPr lang="en-US" sz="2400" b="1" dirty="0">
                  <a:solidFill>
                    <a:schemeClr val="bg1"/>
                  </a:solidFill>
                  <a:latin typeface="The Hand Black" panose="03070902030502020204" pitchFamily="66" charset="0"/>
                </a:rPr>
                <a:t>Testing &amp; Integration/Deployment</a:t>
              </a:r>
              <a:endParaRPr lang="es-MX"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5" y="4656423"/>
            <a:ext cx="8695947" cy="1200329"/>
          </a:xfrm>
          <a:prstGeom prst="rect">
            <a:avLst/>
          </a:prstGeom>
          <a:noFill/>
        </p:spPr>
        <p:txBody>
          <a:bodyPr wrap="square" rtlCol="0">
            <a:spAutoFit/>
          </a:bodyPr>
          <a:lstStyle/>
          <a:p>
            <a:pPr marL="285750" indent="-285750">
              <a:buFont typeface="Arial" panose="020B0604020202020204" pitchFamily="34" charset="0"/>
              <a:buChar char="•"/>
            </a:pPr>
            <a:r>
              <a:rPr lang="es-ES" sz="2400" dirty="0"/>
              <a:t>S</a:t>
            </a:r>
            <a:r>
              <a:rPr lang="en-US" sz="2400" dirty="0" err="1"/>
              <a:t>oftware</a:t>
            </a:r>
            <a:r>
              <a:rPr lang="en-US" sz="2400" dirty="0"/>
              <a:t> is tested thoroughly and any defects found are assigned to developers to get them fixed.</a:t>
            </a:r>
            <a:r>
              <a:rPr lang="es-ES" sz="2400" dirty="0" err="1"/>
              <a:t>kets</a:t>
            </a:r>
            <a:endParaRPr lang="es-ES" sz="2400" dirty="0"/>
          </a:p>
          <a:p>
            <a:pPr marL="285750" indent="-285750">
              <a:buFont typeface="Arial" panose="020B0604020202020204" pitchFamily="34" charset="0"/>
              <a:buChar char="•"/>
            </a:pPr>
            <a:r>
              <a:rPr lang="en-US" sz="2400" dirty="0"/>
              <a:t>Retesting, regression testing is done until the point at which the software is as per the customer’s expectation.</a:t>
            </a:r>
          </a:p>
          <a:p>
            <a:pPr marL="285750" indent="-285750">
              <a:buFont typeface="Arial" panose="020B0604020202020204" pitchFamily="34" charset="0"/>
              <a:buChar char="•"/>
            </a:pPr>
            <a:endParaRPr lang="es-ES" sz="2400" dirty="0"/>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830997"/>
          </a:xfrm>
          <a:prstGeom prst="rect">
            <a:avLst/>
          </a:prstGeom>
          <a:noFill/>
        </p:spPr>
        <p:txBody>
          <a:bodyPr wrap="square" rtlCol="0">
            <a:spAutoFit/>
          </a:bodyPr>
          <a:lstStyle/>
          <a:p>
            <a:r>
              <a:rPr lang="en-US" sz="2400" dirty="0"/>
              <a:t>In the Test/Validate phase, several types of testing should occur, including ways to identify both functional errors and security issues. Once the product is tested, it is deployed in the production environment</a:t>
            </a:r>
            <a:endParaRPr lang="es-MX" sz="2400" dirty="0"/>
          </a:p>
        </p:txBody>
      </p:sp>
    </p:spTree>
    <p:extLst>
      <p:ext uri="{BB962C8B-B14F-4D97-AF65-F5344CB8AC3E}">
        <p14:creationId xmlns:p14="http://schemas.microsoft.com/office/powerpoint/2010/main" val="139180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8</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13100"/>
            <a:chOff x="452927" y="2980330"/>
            <a:chExt cx="2392823" cy="713100"/>
          </a:xfrm>
          <a:solidFill>
            <a:srgbClr val="8C8C8C"/>
          </a:solidFill>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1055761" y="3075270"/>
              <a:ext cx="1449471" cy="523220"/>
            </a:xfrm>
            <a:prstGeom prst="rect">
              <a:avLst/>
            </a:prstGeom>
            <a:grpFill/>
          </p:spPr>
          <p:txBody>
            <a:bodyPr wrap="square" rtlCol="0">
              <a:spAutoFit/>
            </a:bodyPr>
            <a:lstStyle/>
            <a:p>
              <a:r>
                <a:rPr lang="en-US" sz="2800" b="1" dirty="0">
                  <a:solidFill>
                    <a:schemeClr val="bg1"/>
                  </a:solidFill>
                  <a:latin typeface="The Hand Black" panose="03070902030502020204" pitchFamily="66" charset="0"/>
                </a:rPr>
                <a:t>Maintenance</a:t>
              </a:r>
              <a:endParaRPr lang="es-MX" sz="2000" b="1" dirty="0">
                <a:solidFill>
                  <a:schemeClr val="bg1"/>
                </a:solidFill>
                <a:latin typeface="The Hand Black" panose="03070902030502020204" pitchFamily="66" charset="0"/>
              </a:endParaRPr>
            </a:p>
          </p:txBody>
        </p:sp>
      </p:grpSp>
      <p:sp>
        <p:nvSpPr>
          <p:cNvPr id="21" name="CuadroTexto 20">
            <a:extLst>
              <a:ext uri="{FF2B5EF4-FFF2-40B4-BE49-F238E27FC236}">
                <a16:creationId xmlns:a16="http://schemas.microsoft.com/office/drawing/2014/main" id="{AD46EA3C-BFA4-4048-AD18-11CCD4B00DCC}"/>
              </a:ext>
            </a:extLst>
          </p:cNvPr>
          <p:cNvSpPr txBox="1"/>
          <p:nvPr/>
        </p:nvSpPr>
        <p:spPr>
          <a:xfrm>
            <a:off x="1298886" y="3608020"/>
            <a:ext cx="9852988" cy="830997"/>
          </a:xfrm>
          <a:prstGeom prst="rect">
            <a:avLst/>
          </a:prstGeom>
          <a:noFill/>
        </p:spPr>
        <p:txBody>
          <a:bodyPr wrap="square" rtlCol="0">
            <a:spAutoFit/>
          </a:bodyPr>
          <a:lstStyle/>
          <a:p>
            <a:r>
              <a:rPr lang="en-US" sz="2400" dirty="0"/>
              <a:t>After the deployment of a product on the production environment, maintenance of the product i.e. if any issue comes up and needs to be fixed or any enhancement is to be done is taken care by the developers.</a:t>
            </a:r>
            <a:endParaRPr lang="es-MX" sz="2400" dirty="0"/>
          </a:p>
        </p:txBody>
      </p:sp>
    </p:spTree>
    <p:extLst>
      <p:ext uri="{BB962C8B-B14F-4D97-AF65-F5344CB8AC3E}">
        <p14:creationId xmlns:p14="http://schemas.microsoft.com/office/powerpoint/2010/main" val="317767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8BBB02A-7458-4D03-AE57-BB3E1D38A469}"/>
              </a:ext>
            </a:extLst>
          </p:cNvPr>
          <p:cNvSpPr/>
          <p:nvPr/>
        </p:nvSpPr>
        <p:spPr>
          <a:xfrm>
            <a:off x="6762754" y="3096210"/>
            <a:ext cx="3695700" cy="2112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5C52F80E-3BBF-4B7E-8A28-BE0C46A04AC4}"/>
              </a:ext>
            </a:extLst>
          </p:cNvPr>
          <p:cNvSpPr/>
          <p:nvPr/>
        </p:nvSpPr>
        <p:spPr>
          <a:xfrm>
            <a:off x="1733548" y="3096210"/>
            <a:ext cx="3695700" cy="2112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996CFADC-26E2-476A-AE6C-9F77C56D0EBD}"/>
              </a:ext>
            </a:extLst>
          </p:cNvPr>
          <p:cNvSpPr>
            <a:spLocks noGrp="1"/>
          </p:cNvSpPr>
          <p:nvPr>
            <p:ph type="title"/>
          </p:nvPr>
        </p:nvSpPr>
        <p:spPr>
          <a:xfrm>
            <a:off x="839788" y="365125"/>
            <a:ext cx="10515600" cy="1325563"/>
          </a:xfrm>
        </p:spPr>
        <p:txBody>
          <a:bodyPr anchor="ctr">
            <a:normAutofit/>
          </a:bodyPr>
          <a:lstStyle/>
          <a:p>
            <a:r>
              <a:rPr lang="es-ES" dirty="0"/>
              <a:t>videos</a:t>
            </a:r>
            <a:endParaRPr lang="es-MX" dirty="0"/>
          </a:p>
        </p:txBody>
      </p:sp>
      <p:pic>
        <p:nvPicPr>
          <p:cNvPr id="8" name="Elementos multimedia en línea 7" title="Software Development Lifecycle in 9 minutes!">
            <a:hlinkClick r:id="" action="ppaction://media"/>
            <a:extLst>
              <a:ext uri="{FF2B5EF4-FFF2-40B4-BE49-F238E27FC236}">
                <a16:creationId xmlns:a16="http://schemas.microsoft.com/office/drawing/2014/main" id="{CD279404-AA43-4C2F-8BCA-CCA8EDC9CCE9}"/>
              </a:ext>
            </a:extLst>
          </p:cNvPr>
          <p:cNvPicPr>
            <a:picLocks noGrp="1" noRot="1" noChangeAspect="1"/>
          </p:cNvPicPr>
          <p:nvPr>
            <p:ph sz="half" idx="2"/>
            <a:videoFile r:link="rId1"/>
          </p:nvPr>
        </p:nvPicPr>
        <p:blipFill>
          <a:blip r:embed="rId4"/>
          <a:stretch>
            <a:fillRect/>
          </a:stretch>
        </p:blipFill>
        <p:spPr>
          <a:xfrm>
            <a:off x="1942864" y="3221540"/>
            <a:ext cx="3277067" cy="1851543"/>
          </a:xfrm>
          <a:prstGeom prst="rect">
            <a:avLst/>
          </a:prstGeom>
          <a:noFill/>
        </p:spPr>
      </p:pic>
      <p:sp>
        <p:nvSpPr>
          <p:cNvPr id="5" name="Marcador de fecha 4">
            <a:extLst>
              <a:ext uri="{FF2B5EF4-FFF2-40B4-BE49-F238E27FC236}">
                <a16:creationId xmlns:a16="http://schemas.microsoft.com/office/drawing/2014/main" id="{C00FFCFD-A1CB-40E7-B050-91817748F4DD}"/>
              </a:ext>
            </a:extLst>
          </p:cNvPr>
          <p:cNvSpPr>
            <a:spLocks noGrp="1"/>
          </p:cNvSpPr>
          <p:nvPr>
            <p:ph type="dt" sz="half" idx="10"/>
          </p:nvPr>
        </p:nvSpPr>
        <p:spPr>
          <a:xfrm>
            <a:off x="838200" y="6356350"/>
            <a:ext cx="2743200" cy="365125"/>
          </a:xfrm>
        </p:spPr>
        <p:txBody>
          <a:bodyPr anchor="ctr">
            <a:normAutofit/>
          </a:bodyPr>
          <a:lstStyle/>
          <a:p>
            <a:pPr rtl="0">
              <a:spcAft>
                <a:spcPts val="600"/>
              </a:spcAft>
            </a:pPr>
            <a:r>
              <a:rPr lang="es-ES" dirty="0"/>
              <a:t>14</a:t>
            </a:r>
            <a:r>
              <a:rPr lang="es-ES" noProof="0" dirty="0"/>
              <a:t>/9/2021</a:t>
            </a:r>
          </a:p>
        </p:txBody>
      </p:sp>
      <p:sp>
        <p:nvSpPr>
          <p:cNvPr id="6" name="Marcador de pie de página 5">
            <a:extLst>
              <a:ext uri="{FF2B5EF4-FFF2-40B4-BE49-F238E27FC236}">
                <a16:creationId xmlns:a16="http://schemas.microsoft.com/office/drawing/2014/main" id="{A163E714-483D-4A87-989E-A40195A79183}"/>
              </a:ext>
            </a:extLst>
          </p:cNvPr>
          <p:cNvSpPr>
            <a:spLocks noGrp="1"/>
          </p:cNvSpPr>
          <p:nvPr>
            <p:ph type="ftr" sz="quarter" idx="11"/>
          </p:nvPr>
        </p:nvSpPr>
        <p:spPr>
          <a:xfrm>
            <a:off x="4038600" y="6356350"/>
            <a:ext cx="4114800" cy="365125"/>
          </a:xfrm>
        </p:spPr>
        <p:txBody>
          <a:bodyPr anchor="ctr">
            <a:normAutofit/>
          </a:bodyPr>
          <a:lstStyle/>
          <a:p>
            <a:pPr rtl="0">
              <a:spcAft>
                <a:spcPts val="600"/>
              </a:spcAft>
            </a:pPr>
            <a:r>
              <a:rPr lang="es-ES" dirty="0" err="1"/>
              <a:t>Advanced</a:t>
            </a:r>
            <a:r>
              <a:rPr lang="es-ES" dirty="0"/>
              <a:t> </a:t>
            </a:r>
            <a:r>
              <a:rPr lang="es-ES" dirty="0" err="1"/>
              <a:t>programming</a:t>
            </a:r>
            <a:endParaRPr lang="es-ES" noProof="0" dirty="0"/>
          </a:p>
        </p:txBody>
      </p:sp>
      <p:sp>
        <p:nvSpPr>
          <p:cNvPr id="7" name="Marcador de número de diapositiva 6">
            <a:extLst>
              <a:ext uri="{FF2B5EF4-FFF2-40B4-BE49-F238E27FC236}">
                <a16:creationId xmlns:a16="http://schemas.microsoft.com/office/drawing/2014/main" id="{6D33A138-5F86-4E76-A41A-43E939976BF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C18C1E5-FB55-42F5-BD6D-9CC153FCDBE6}" type="slidenum">
              <a:rPr lang="es-ES" noProof="0" smtClean="0"/>
              <a:pPr rtl="0">
                <a:spcAft>
                  <a:spcPts val="600"/>
                </a:spcAft>
              </a:pPr>
              <a:t>9</a:t>
            </a:fld>
            <a:endParaRPr lang="es-ES" noProof="0"/>
          </a:p>
        </p:txBody>
      </p:sp>
      <p:pic>
        <p:nvPicPr>
          <p:cNvPr id="9" name="Elementos multimedia en línea 8" title="What Are The Steps of the Software Development Lifecycle?">
            <a:hlinkClick r:id="" action="ppaction://media"/>
            <a:extLst>
              <a:ext uri="{FF2B5EF4-FFF2-40B4-BE49-F238E27FC236}">
                <a16:creationId xmlns:a16="http://schemas.microsoft.com/office/drawing/2014/main" id="{6EC5E0A1-10CC-498A-86F1-BE8C9603D7C7}"/>
              </a:ext>
            </a:extLst>
          </p:cNvPr>
          <p:cNvPicPr>
            <a:picLocks noRot="1" noChangeAspect="1"/>
          </p:cNvPicPr>
          <p:nvPr>
            <a:videoFile r:link="rId2"/>
          </p:nvPr>
        </p:nvPicPr>
        <p:blipFill>
          <a:blip r:embed="rId5"/>
          <a:stretch>
            <a:fillRect/>
          </a:stretch>
        </p:blipFill>
        <p:spPr>
          <a:xfrm>
            <a:off x="6969413" y="3213340"/>
            <a:ext cx="3282378" cy="1854543"/>
          </a:xfrm>
          <a:prstGeom prst="rect">
            <a:avLst/>
          </a:prstGeom>
        </p:spPr>
      </p:pic>
    </p:spTree>
    <p:extLst>
      <p:ext uri="{BB962C8B-B14F-4D97-AF65-F5344CB8AC3E}">
        <p14:creationId xmlns:p14="http://schemas.microsoft.com/office/powerpoint/2010/main" val="76341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8"/>
                </p:tgtEl>
              </p:cMediaNode>
            </p:video>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8"/>
                                        </p:tgtEl>
                                      </p:cBhvr>
                                    </p:cmd>
                                  </p:childTnLst>
                                </p:cTn>
                              </p:par>
                            </p:childTnLst>
                          </p:cTn>
                        </p:par>
                      </p:childTnLst>
                    </p:cTn>
                  </p:par>
                </p:childTnLst>
              </p:cTn>
              <p:nextCondLst>
                <p:cond evt="onClick" delay="0">
                  <p:tgtEl>
                    <p:spTgt spid="8"/>
                  </p:tgtEl>
                </p:cond>
              </p:nextCondLst>
            </p:seq>
            <p:video>
              <p:cMediaNode vol="80000">
                <p:cTn id="17" fill="hold" display="0">
                  <p:stCondLst>
                    <p:cond delay="indefinite"/>
                  </p:stCondLst>
                </p:cTn>
                <p:tgtEl>
                  <p:spTgt spid="9"/>
                </p:tgtEl>
              </p:cMediaNode>
            </p:video>
            <p:seq concurrent="1" nextAc="seek">
              <p:cTn id="18" restart="whenNotActive" fill="hold" evtFilter="cancelBubble" nodeType="interactiveSeq">
                <p:stCondLst>
                  <p:cond evt="onClick" delay="0">
                    <p:tgtEl>
                      <p:spTgt spid="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64_TF00621257_Win32" id="{72EBBD69-4A80-4F80-AA73-6F04D6744F4B}" vid="{0D78695E-8B1C-4E4A-BB91-827FED10E22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A8DA88-2D67-4B30-8205-C52078711284}">
  <ds:schemaRefs>
    <ds:schemaRef ds:uri="http://purl.org/dc/terms/"/>
    <ds:schemaRef ds:uri="16c05727-aa75-4e4a-9b5f-8a80a1165891"/>
    <ds:schemaRef ds:uri="71af3243-3dd4-4a8d-8c0d-dd76da1f02a5"/>
    <ds:schemaRef ds:uri="http://purl.org/dc/dcmitype/"/>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Presentación de esbozo</Template>
  <TotalTime>8608</TotalTime>
  <Words>1299</Words>
  <Application>Microsoft Office PowerPoint</Application>
  <PresentationFormat>Panorámica</PresentationFormat>
  <Paragraphs>203</Paragraphs>
  <Slides>28</Slides>
  <Notes>0</Notes>
  <HiddenSlides>0</HiddenSlides>
  <MMClips>2</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Noto serif</vt:lpstr>
      <vt:lpstr>The Hand Black</vt:lpstr>
      <vt:lpstr>The Hand Black (Cuerpo)</vt:lpstr>
      <vt:lpstr>The Serif Hand Black</vt:lpstr>
      <vt:lpstr>SketchyVTI</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videos</vt:lpstr>
      <vt:lpstr>References</vt:lpstr>
      <vt:lpstr>Software development models PART I</vt:lpstr>
      <vt:lpstr>Software development models PART I</vt:lpstr>
      <vt:lpstr>Software development models PART I</vt:lpstr>
      <vt:lpstr>Software development models PART I</vt:lpstr>
      <vt:lpstr>Software development models PART I</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Predictive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al1609022@upy.edu.mx</dc:creator>
  <cp:lastModifiedBy>Luis Gerardo Camara Salinas</cp:lastModifiedBy>
  <cp:revision>92</cp:revision>
  <dcterms:created xsi:type="dcterms:W3CDTF">2021-04-16T18:12:04Z</dcterms:created>
  <dcterms:modified xsi:type="dcterms:W3CDTF">2021-09-21T12:15:14Z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