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8"/>
  </p:notesMasterIdLst>
  <p:handoutMasterIdLst>
    <p:handoutMasterId r:id="rId49"/>
  </p:handoutMasterIdLst>
  <p:sldIdLst>
    <p:sldId id="542" r:id="rId5"/>
    <p:sldId id="544" r:id="rId6"/>
    <p:sldId id="545" r:id="rId7"/>
    <p:sldId id="546" r:id="rId8"/>
    <p:sldId id="548" r:id="rId9"/>
    <p:sldId id="549" r:id="rId10"/>
    <p:sldId id="547" r:id="rId11"/>
    <p:sldId id="550" r:id="rId12"/>
    <p:sldId id="551" r:id="rId13"/>
    <p:sldId id="552" r:id="rId14"/>
    <p:sldId id="553" r:id="rId15"/>
    <p:sldId id="555" r:id="rId16"/>
    <p:sldId id="556" r:id="rId17"/>
    <p:sldId id="557" r:id="rId18"/>
    <p:sldId id="559" r:id="rId19"/>
    <p:sldId id="558" r:id="rId20"/>
    <p:sldId id="560" r:id="rId21"/>
    <p:sldId id="561" r:id="rId22"/>
    <p:sldId id="562" r:id="rId23"/>
    <p:sldId id="563" r:id="rId24"/>
    <p:sldId id="564" r:id="rId25"/>
    <p:sldId id="565" r:id="rId26"/>
    <p:sldId id="566" r:id="rId27"/>
    <p:sldId id="567" r:id="rId28"/>
    <p:sldId id="568" r:id="rId29"/>
    <p:sldId id="569" r:id="rId30"/>
    <p:sldId id="570" r:id="rId31"/>
    <p:sldId id="580" r:id="rId32"/>
    <p:sldId id="581" r:id="rId33"/>
    <p:sldId id="582" r:id="rId34"/>
    <p:sldId id="585" r:id="rId35"/>
    <p:sldId id="583" r:id="rId36"/>
    <p:sldId id="586" r:id="rId37"/>
    <p:sldId id="588" r:id="rId38"/>
    <p:sldId id="589" r:id="rId39"/>
    <p:sldId id="590" r:id="rId40"/>
    <p:sldId id="591" r:id="rId41"/>
    <p:sldId id="573" r:id="rId42"/>
    <p:sldId id="577" r:id="rId43"/>
    <p:sldId id="574" r:id="rId44"/>
    <p:sldId id="576" r:id="rId45"/>
    <p:sldId id="578" r:id="rId46"/>
    <p:sldId id="579" r:id="rId4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5289"/>
    <a:srgbClr val="8C8C8C"/>
    <a:srgbClr val="92D050"/>
    <a:srgbClr val="1AA8FE"/>
    <a:srgbClr val="A9C500"/>
    <a:srgbClr val="F3571B"/>
    <a:srgbClr val="393950"/>
    <a:srgbClr val="E4650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2" d="100"/>
          <a:sy n="112" d="100"/>
        </p:scale>
        <p:origin x="642" y="96"/>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E8980-A26A-4AE7-8CE0-7DEBCC377576}" type="datetime1">
              <a:rPr lang="es-ES" smtClean="0"/>
              <a:t>21/09/2021</a:t>
            </a:fld>
            <a:endParaRPr lang="es-ES" dirty="0"/>
          </a:p>
        </p:txBody>
      </p:sp>
      <p:sp>
        <p:nvSpPr>
          <p:cNvPr id="4" name="Marcador de pie de página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es-ES" smtClean="0"/>
              <a:t>‹Nº›</a:t>
            </a:fld>
            <a:endParaRPr lang="es-E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5EE25-7993-44C5-BD56-2951F95BE13A}" type="datetime1">
              <a:rPr lang="es-ES" smtClean="0"/>
              <a:pPr/>
              <a:t>21/09/2021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es-ES" noProof="0" smtClean="0"/>
              <a:t>‹Nº›</a:t>
            </a:fld>
            <a:endParaRPr lang="es-ES" noProof="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Gráfico 33" descr="Etiqueta = Color de énfasis&#10;Tipo = Claro&#10;Objetivo = Relleno">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11" name="Rectángulo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4" name="Marcador de contenido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6" name="Marcador de posición de contenido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0" name="Rectángulo 9" descr="Etiqueta = Color de énfasis&#10;Tipo = Claro&#10;Objetivo = Relleno y líneas">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texto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Subtítulo</a:t>
            </a:r>
          </a:p>
        </p:txBody>
      </p:sp>
      <p:sp>
        <p:nvSpPr>
          <p:cNvPr id="12" name="Marcador de posición de contenido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6" name="Marcador de posición de imagen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5" name="Marcador de posición de imagen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4" name="Marcador de posición de imagen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3" name="Marcador de posición de imagen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Rectángulo 6" descr="Etiqueta = Color de énfasis&#10;Tipo = Claro&#10;Objetivo = Relleno y líneas">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0" name="Marcador de posición de imagen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1" name="Marcador de posición de imagen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es-ES" noProof="0"/>
              <a:t>Haga clic en el icono para agregar una imagen</a:t>
            </a:r>
          </a:p>
        </p:txBody>
      </p:sp>
      <p:sp>
        <p:nvSpPr>
          <p:cNvPr id="12" name="Marcador de posición de imagen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es-ES" noProof="0"/>
              <a:t>Haga clic en el icono para agregar una imagen</a:t>
            </a:r>
          </a:p>
        </p:txBody>
      </p:sp>
      <p:sp>
        <p:nvSpPr>
          <p:cNvPr id="13" name="Marcador de texto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Nombre del moderador</a:t>
            </a:r>
          </a:p>
        </p:txBody>
      </p:sp>
      <p:sp>
        <p:nvSpPr>
          <p:cNvPr id="14" name="Marcador de texto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Correo electrónico</a:t>
            </a:r>
          </a:p>
        </p:txBody>
      </p:sp>
      <p:sp>
        <p:nvSpPr>
          <p:cNvPr id="15" name="Marcador de texto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es-ES" noProof="0"/>
              <a:t>Sitio web</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Tree>
    <p:extLst>
      <p:ext uri="{BB962C8B-B14F-4D97-AF65-F5344CB8AC3E}">
        <p14:creationId xmlns:p14="http://schemas.microsoft.com/office/powerpoint/2010/main" val="96418607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6" descr="Etiqueta = Color de énfasis&#10;Tipo = Claro&#10;Objetivo = Relleno y líneas">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es-ES" noProof="0">
                <a:solidFill>
                  <a:schemeClr val="bg1"/>
                </a:solidFill>
              </a:rPr>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es-ES" noProof="0" smtClean="0"/>
              <a:pPr rtl="0"/>
              <a:t>‹Nº›</a:t>
            </a:fld>
            <a:endParaRPr lang="es-ES" noProof="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16" name="Marcador de posición de imagen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es-ES" noProof="0"/>
              <a:t>título</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es-ES" noProof="0"/>
              <a:t>Título</a:t>
            </a:r>
          </a:p>
        </p:txBody>
      </p:sp>
      <p:sp>
        <p:nvSpPr>
          <p:cNvPr id="11" name="Rectángulo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12" name="Rectángulo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Subtítulo</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30" name="Marcador de posición de imagen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8" name="Marcador de posición de imagen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7" name="Marcador de posición de imagen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6" name="Marcador de posición de imagen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es-ES" noProof="0"/>
              <a:t>Haga clic para modificar el estilo de título del patrón</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19" name="Rectángulo 18" descr="Etiqueta = Color de énfasis&#10;Tipo = Claro&#10;Objetivo = Relleno y líneas">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Marcador de texto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4" name="Marcador de texto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5" name="Marcador de texto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6" name="Marcador de texto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
        <p:nvSpPr>
          <p:cNvPr id="37" name="Marcador de texto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es-ES" noProof="0"/>
              <a:t>Nombre</a:t>
            </a:r>
          </a:p>
          <a:p>
            <a:pPr lvl="1" rtl="0"/>
            <a:r>
              <a:rPr lang="es-ES" noProof="0"/>
              <a:t>Título</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título del centro de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es-ES" noProof="0" smtClean="0"/>
              <a:pPr rtl="0"/>
              <a:t>‹Nº›</a:t>
            </a:fld>
            <a:endParaRPr lang="es-ES" noProof="0"/>
          </a:p>
        </p:txBody>
      </p:sp>
      <p:sp>
        <p:nvSpPr>
          <p:cNvPr id="7" name="Rectángulo 6" descr="Etiqueta = Color de énfasis&#10;Tipo = Claro&#10;Objetivo = Relleno y líneas">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es-ES" noProof="0" smtClean="0"/>
              <a:t>‹Nº›</a:t>
            </a:fld>
            <a:endParaRPr lang="es-ES" noProof="0"/>
          </a:p>
        </p:txBody>
      </p:sp>
      <p:sp>
        <p:nvSpPr>
          <p:cNvPr id="8" name="Rectángulo 7" descr="Etiqueta = Color de énfasis&#10;Tipo = Claro&#10;Objetivo = Relleno y líneas">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es-ES" noProof="0">
                <a:solidFill>
                  <a:schemeClr val="tx1"/>
                </a:solidFill>
              </a:rPr>
              <a:t>Título de la presentación</a:t>
            </a:r>
          </a:p>
        </p:txBody>
      </p:sp>
      <p:sp>
        <p:nvSpPr>
          <p:cNvPr id="6" name="Marcador de número de diapositiva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es-ES" noProof="0" smtClean="0"/>
              <a:pPr rtl="0"/>
              <a:t>‹Nº›</a:t>
            </a:fld>
            <a:endParaRPr lang="es-ES" noProof="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hyperlink" Target="https://www.softwaretestinghelp.com/software-development-life-cycle-sdlc/" TargetMode="External"/><Relationship Id="rId2" Type="http://schemas.openxmlformats.org/officeDocument/2006/relationships/hyperlink" Target="https://www.innovativearchitects.com/KnowledgeCenter/basic-IT-systems/system-development-life-cycle.aspx"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6.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3.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6.jpe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7.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8.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29.jpe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0.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0.jpe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1.jpeg"/><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1.jpe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13.sv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gif"/><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3.gif"/><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https://www.youtube.com/embed/gNmrGZSGK1k?feature=oembed" TargetMode="External"/><Relationship Id="rId1" Type="http://schemas.openxmlformats.org/officeDocument/2006/relationships/video" Target="https://www.youtube.com/embed/i-QyW8D3ei0?feature=oembed" TargetMode="Externa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Life cycle</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330288" y="1011318"/>
            <a:ext cx="701040" cy="701040"/>
          </a:xfrm>
          <a:prstGeom prst="rect">
            <a:avLst/>
          </a:prstGeom>
        </p:spPr>
      </p:pic>
      <p:pic>
        <p:nvPicPr>
          <p:cNvPr id="9" name="Picture 2" descr="Cat Coding Sticker by SUSHIBOX for iOS &amp; Android | GIPHY">
            <a:extLst>
              <a:ext uri="{FF2B5EF4-FFF2-40B4-BE49-F238E27FC236}">
                <a16:creationId xmlns:a16="http://schemas.microsoft.com/office/drawing/2014/main" id="{36D3448D-56E3-4DF1-A1E9-8E6F5DB694BB}"/>
              </a:ext>
            </a:extLst>
          </p:cNvPr>
          <p:cNvPicPr>
            <a:picLocks noGrp="1" noChangeAspect="1" noChangeArrowheads="1" noCro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157662" y="2246327"/>
            <a:ext cx="3876675" cy="387667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Tree>
    <p:extLst>
      <p:ext uri="{BB962C8B-B14F-4D97-AF65-F5344CB8AC3E}">
        <p14:creationId xmlns:p14="http://schemas.microsoft.com/office/powerpoint/2010/main" val="39830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47051-5AE4-4DDD-B253-741CF937F0B7}"/>
              </a:ext>
            </a:extLst>
          </p:cNvPr>
          <p:cNvSpPr>
            <a:spLocks noGrp="1"/>
          </p:cNvSpPr>
          <p:nvPr>
            <p:ph type="title"/>
          </p:nvPr>
        </p:nvSpPr>
        <p:spPr/>
        <p:txBody>
          <a:bodyPr/>
          <a:lstStyle/>
          <a:p>
            <a:r>
              <a:rPr lang="es-ES" dirty="0" err="1"/>
              <a:t>References</a:t>
            </a:r>
            <a:endParaRPr lang="es-MX" dirty="0"/>
          </a:p>
        </p:txBody>
      </p:sp>
      <p:sp>
        <p:nvSpPr>
          <p:cNvPr id="7" name="Marcador de fecha 6">
            <a:extLst>
              <a:ext uri="{FF2B5EF4-FFF2-40B4-BE49-F238E27FC236}">
                <a16:creationId xmlns:a16="http://schemas.microsoft.com/office/drawing/2014/main" id="{99309CB5-B448-4651-B536-A9E05C60E151}"/>
              </a:ext>
            </a:extLst>
          </p:cNvPr>
          <p:cNvSpPr>
            <a:spLocks noGrp="1"/>
          </p:cNvSpPr>
          <p:nvPr>
            <p:ph type="dt" sz="half" idx="10"/>
          </p:nvPr>
        </p:nvSpPr>
        <p:spPr/>
        <p:txBody>
          <a:bodyPr/>
          <a:lstStyle/>
          <a:p>
            <a:pPr rtl="0"/>
            <a:r>
              <a:rPr lang="es-ES" dirty="0"/>
              <a:t>14</a:t>
            </a:r>
            <a:r>
              <a:rPr lang="es-ES" noProof="0" dirty="0"/>
              <a:t>/9/2021</a:t>
            </a:r>
          </a:p>
        </p:txBody>
      </p:sp>
      <p:sp>
        <p:nvSpPr>
          <p:cNvPr id="8" name="Marcador de pie de página 7">
            <a:extLst>
              <a:ext uri="{FF2B5EF4-FFF2-40B4-BE49-F238E27FC236}">
                <a16:creationId xmlns:a16="http://schemas.microsoft.com/office/drawing/2014/main" id="{D860CD4F-6E1A-4C08-B198-6E178A6ADF93}"/>
              </a:ext>
            </a:extLst>
          </p:cNvPr>
          <p:cNvSpPr>
            <a:spLocks noGrp="1"/>
          </p:cNvSpPr>
          <p:nvPr>
            <p:ph type="ftr" sz="quarter" idx="11"/>
          </p:nvPr>
        </p:nvSpPr>
        <p:spPr/>
        <p:txBody>
          <a:bodyPr/>
          <a:lstStyle/>
          <a:p>
            <a:pPr rtl="0"/>
            <a:r>
              <a:rPr lang="es-ES" noProof="0" dirty="0" err="1"/>
              <a:t>Advanced</a:t>
            </a:r>
            <a:r>
              <a:rPr lang="es-ES" noProof="0" dirty="0"/>
              <a:t> </a:t>
            </a:r>
            <a:r>
              <a:rPr lang="es-ES" noProof="0" dirty="0" err="1"/>
              <a:t>Programming</a:t>
            </a:r>
            <a:endParaRPr lang="es-ES" noProof="0" dirty="0"/>
          </a:p>
        </p:txBody>
      </p:sp>
      <p:sp>
        <p:nvSpPr>
          <p:cNvPr id="9" name="Marcador de número de diapositiva 8">
            <a:extLst>
              <a:ext uri="{FF2B5EF4-FFF2-40B4-BE49-F238E27FC236}">
                <a16:creationId xmlns:a16="http://schemas.microsoft.com/office/drawing/2014/main" id="{76CC211D-F795-462F-8E92-FEA153786CF4}"/>
              </a:ext>
            </a:extLst>
          </p:cNvPr>
          <p:cNvSpPr>
            <a:spLocks noGrp="1"/>
          </p:cNvSpPr>
          <p:nvPr>
            <p:ph type="sldNum" sz="quarter" idx="12"/>
          </p:nvPr>
        </p:nvSpPr>
        <p:spPr/>
        <p:txBody>
          <a:bodyPr/>
          <a:lstStyle/>
          <a:p>
            <a:pPr rtl="0"/>
            <a:fld id="{2C18C1E5-FB55-42F5-BD6D-9CC153FCDBE6}" type="slidenum">
              <a:rPr lang="es-ES" noProof="0" smtClean="0"/>
              <a:t>10</a:t>
            </a:fld>
            <a:endParaRPr lang="es-ES" noProof="0"/>
          </a:p>
        </p:txBody>
      </p:sp>
      <p:sp>
        <p:nvSpPr>
          <p:cNvPr id="12" name="CuadroTexto 11">
            <a:extLst>
              <a:ext uri="{FF2B5EF4-FFF2-40B4-BE49-F238E27FC236}">
                <a16:creationId xmlns:a16="http://schemas.microsoft.com/office/drawing/2014/main" id="{CF12362F-DB2D-484F-9904-29CA084373CA}"/>
              </a:ext>
            </a:extLst>
          </p:cNvPr>
          <p:cNvSpPr txBox="1"/>
          <p:nvPr/>
        </p:nvSpPr>
        <p:spPr>
          <a:xfrm>
            <a:off x="1409351" y="3238689"/>
            <a:ext cx="9809526" cy="1569660"/>
          </a:xfrm>
          <a:prstGeom prst="rect">
            <a:avLst/>
          </a:prstGeom>
          <a:noFill/>
        </p:spPr>
        <p:txBody>
          <a:bodyPr wrap="square" rtlCol="0">
            <a:spAutoFit/>
          </a:bodyPr>
          <a:lstStyle/>
          <a:p>
            <a:pPr marL="285750" indent="-285750">
              <a:buFont typeface="Arial" panose="020B0604020202020204" pitchFamily="34" charset="0"/>
              <a:buChar char="•"/>
            </a:pPr>
            <a:r>
              <a:rPr lang="es-MX" sz="2400" dirty="0">
                <a:hlinkClick r:id="rId2"/>
              </a:rPr>
              <a:t>https://www.innovativearchitects.com/KnowledgeCenter/basic-IT-systems/system-development-life-cycle.aspx</a:t>
            </a:r>
            <a:endParaRPr lang="es-MX" sz="2400" dirty="0"/>
          </a:p>
          <a:p>
            <a:pPr marL="285750" indent="-285750">
              <a:buFont typeface="Arial" panose="020B0604020202020204" pitchFamily="34" charset="0"/>
              <a:buChar char="•"/>
            </a:pPr>
            <a:r>
              <a:rPr lang="es-MX" sz="2400" dirty="0">
                <a:hlinkClick r:id="rId3"/>
              </a:rPr>
              <a:t>https://www.softwaretestinghelp.com/software-development-life-cycle-sdlc/</a:t>
            </a:r>
            <a:endParaRPr lang="es-MX" sz="2400" dirty="0"/>
          </a:p>
          <a:p>
            <a:pPr marL="285750" indent="-285750">
              <a:buFont typeface="Arial" panose="020B0604020202020204" pitchFamily="34" charset="0"/>
              <a:buChar char="•"/>
            </a:pPr>
            <a:r>
              <a:rPr lang="es-MX" sz="2400" dirty="0" err="1"/>
              <a:t>Chapter</a:t>
            </a:r>
            <a:r>
              <a:rPr lang="es-MX" sz="2400" dirty="0"/>
              <a:t> 8. Software </a:t>
            </a:r>
            <a:r>
              <a:rPr lang="es-MX" sz="2400" dirty="0" err="1"/>
              <a:t>Development</a:t>
            </a:r>
            <a:r>
              <a:rPr lang="es-MX" sz="2400" dirty="0"/>
              <a:t> Security</a:t>
            </a:r>
          </a:p>
          <a:p>
            <a:pPr marL="285750" indent="-285750">
              <a:buFont typeface="Arial" panose="020B0604020202020204" pitchFamily="34" charset="0"/>
              <a:buChar char="•"/>
            </a:pPr>
            <a:r>
              <a:rPr lang="es-MX" sz="2400" dirty="0" err="1"/>
              <a:t>Chapter</a:t>
            </a:r>
            <a:r>
              <a:rPr lang="es-MX" sz="2400" dirty="0"/>
              <a:t> 10. </a:t>
            </a:r>
            <a:r>
              <a:rPr lang="es-MX" sz="2400" dirty="0" err="1"/>
              <a:t>The</a:t>
            </a:r>
            <a:r>
              <a:rPr lang="es-MX" sz="2400" dirty="0"/>
              <a:t> Software </a:t>
            </a:r>
            <a:r>
              <a:rPr lang="es-MX" sz="2400" dirty="0" err="1"/>
              <a:t>Life</a:t>
            </a:r>
            <a:r>
              <a:rPr lang="es-MX" sz="2400" dirty="0"/>
              <a:t> </a:t>
            </a:r>
            <a:r>
              <a:rPr lang="es-MX" sz="2400" dirty="0" err="1"/>
              <a:t>Cycle</a:t>
            </a:r>
            <a:endParaRPr lang="es-MX" sz="2400" dirty="0"/>
          </a:p>
        </p:txBody>
      </p:sp>
    </p:spTree>
    <p:extLst>
      <p:ext uri="{BB962C8B-B14F-4D97-AF65-F5344CB8AC3E}">
        <p14:creationId xmlns:p14="http://schemas.microsoft.com/office/powerpoint/2010/main" val="413458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pic>
        <p:nvPicPr>
          <p:cNvPr id="9" name="Picture 2" descr="Cat Coding Sticker by SUSHIBOX for iOS &amp; Android | GIPHY">
            <a:extLst>
              <a:ext uri="{FF2B5EF4-FFF2-40B4-BE49-F238E27FC236}">
                <a16:creationId xmlns:a16="http://schemas.microsoft.com/office/drawing/2014/main" id="{36D3448D-56E3-4DF1-A1E9-8E6F5DB694BB}"/>
              </a:ext>
            </a:extLst>
          </p:cNvPr>
          <p:cNvPicPr>
            <a:picLocks noGrp="1" noChangeAspect="1" noChangeArrowheads="1" noCro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4157662" y="2246327"/>
            <a:ext cx="3876675" cy="387667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Tree>
    <p:extLst>
      <p:ext uri="{BB962C8B-B14F-4D97-AF65-F5344CB8AC3E}">
        <p14:creationId xmlns:p14="http://schemas.microsoft.com/office/powerpoint/2010/main" val="330155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1938992"/>
          </a:xfrm>
          <a:prstGeom prst="rect">
            <a:avLst/>
          </a:prstGeom>
          <a:noFill/>
        </p:spPr>
        <p:txBody>
          <a:bodyPr wrap="square" rtlCol="0">
            <a:spAutoFit/>
          </a:bodyPr>
          <a:lstStyle/>
          <a:p>
            <a:r>
              <a:rPr lang="en-US" sz="2800" dirty="0">
                <a:solidFill>
                  <a:srgbClr val="3D3B49"/>
                </a:solidFill>
                <a:latin typeface="The Hand Black (Cuerpo)"/>
              </a:rPr>
              <a:t>In every project, you need requirements, design, testing, deployment, and maintenance.</a:t>
            </a:r>
          </a:p>
          <a:p>
            <a:endParaRPr lang="en-US" sz="2800" dirty="0">
              <a:solidFill>
                <a:srgbClr val="3D3B49"/>
              </a:solidFill>
              <a:latin typeface="The Hand Black (Cuerpo)"/>
            </a:endParaRPr>
          </a:p>
          <a:p>
            <a:r>
              <a:rPr lang="en-US" sz="2800" dirty="0">
                <a:latin typeface="The Hand Black (Cuerpo)"/>
              </a:rPr>
              <a:t>Exactly how you handle those tasks can vary depending on the scope of the project.</a:t>
            </a:r>
          </a:p>
          <a:p>
            <a:endParaRPr lang="en-US" sz="3600" dirty="0">
              <a:latin typeface="The Hand Black (Cuerpo)"/>
            </a:endParaRPr>
          </a:p>
        </p:txBody>
      </p:sp>
      <p:pic>
        <p:nvPicPr>
          <p:cNvPr id="4098" name="Picture 2" descr="waterfall vs Agile: Which is better for software development?">
            <a:extLst>
              <a:ext uri="{FF2B5EF4-FFF2-40B4-BE49-F238E27FC236}">
                <a16:creationId xmlns:a16="http://schemas.microsoft.com/office/drawing/2014/main" id="{027DAC8F-CE4D-4E4F-8035-180CAD948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508" y="3874731"/>
            <a:ext cx="4726892" cy="248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5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3970318"/>
          </a:xfrm>
          <a:prstGeom prst="rect">
            <a:avLst/>
          </a:prstGeom>
          <a:noFill/>
        </p:spPr>
        <p:txBody>
          <a:bodyPr wrap="square" rtlCol="0">
            <a:spAutoFit/>
          </a:bodyPr>
          <a:lstStyle/>
          <a:p>
            <a:r>
              <a:rPr lang="en-US" sz="3600" dirty="0">
                <a:latin typeface="The Hand Black (Cuerpo)"/>
              </a:rPr>
              <a:t>Agile methods allow a project’s goals to change over time to track changing customer needs</a:t>
            </a:r>
          </a:p>
          <a:p>
            <a:endParaRPr lang="en-US" sz="3600" dirty="0">
              <a:latin typeface="The Hand Black (Cuerpo)"/>
            </a:endParaRPr>
          </a:p>
          <a:p>
            <a:r>
              <a:rPr lang="en-US" sz="3600" dirty="0">
                <a:latin typeface="The Hand Black (Cuerpo)"/>
              </a:rPr>
              <a:t>Test-driven development forces programmers to write tests for their code.</a:t>
            </a:r>
          </a:p>
          <a:p>
            <a:endParaRPr lang="en-US" sz="3600" dirty="0">
              <a:latin typeface="The Hand Black (Cuerpo)"/>
            </a:endParaRPr>
          </a:p>
          <a:p>
            <a:r>
              <a:rPr lang="en-US" sz="3600" dirty="0">
                <a:latin typeface="The Hand Black (Cuerpo)"/>
              </a:rPr>
              <a:t>Each model has its own philosophy, set of rules, and lists of important principles.</a:t>
            </a:r>
            <a:endParaRPr lang="es-MX" sz="3600" dirty="0">
              <a:latin typeface="The Hand Black (Cuerpo)"/>
            </a:endParaRPr>
          </a:p>
          <a:p>
            <a:r>
              <a:rPr lang="en-US" sz="3600" dirty="0">
                <a:latin typeface="The Hand Black (Cuerpo)"/>
              </a:rPr>
              <a:t>.</a:t>
            </a:r>
          </a:p>
          <a:p>
            <a:endParaRPr lang="en-US" sz="3600" dirty="0">
              <a:latin typeface="The Hand Black (Cuerpo)"/>
            </a:endParaRPr>
          </a:p>
        </p:txBody>
      </p:sp>
    </p:spTree>
    <p:extLst>
      <p:ext uri="{BB962C8B-B14F-4D97-AF65-F5344CB8AC3E}">
        <p14:creationId xmlns:p14="http://schemas.microsoft.com/office/powerpoint/2010/main" val="101095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14</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853439" y="2499632"/>
            <a:ext cx="10640653" cy="2308324"/>
          </a:xfrm>
          <a:prstGeom prst="rect">
            <a:avLst/>
          </a:prstGeom>
          <a:noFill/>
        </p:spPr>
        <p:txBody>
          <a:bodyPr wrap="square" rtlCol="0">
            <a:spAutoFit/>
          </a:bodyPr>
          <a:lstStyle/>
          <a:p>
            <a:r>
              <a:rPr lang="es-ES" sz="3600" dirty="0">
                <a:latin typeface="The Hand Black (Cuerpo)"/>
              </a:rPr>
              <a:t>Objetive: “</a:t>
            </a:r>
            <a:r>
              <a:rPr lang="en-US" sz="3600" dirty="0">
                <a:latin typeface="The Hand Black (Cuerpo)"/>
              </a:rPr>
              <a:t>what actually matters is whether you produce high-quality software reasonably close to on time and within your budget. A lot of development models use clever techniques.”</a:t>
            </a:r>
            <a:endParaRPr lang="es-MX" sz="3600" dirty="0">
              <a:latin typeface="The Hand Black (Cuerpo)"/>
            </a:endParaRPr>
          </a:p>
          <a:p>
            <a:r>
              <a:rPr lang="en-US" sz="3600" dirty="0">
                <a:latin typeface="The Hand Black (Cuerpo)"/>
              </a:rPr>
              <a:t>.</a:t>
            </a:r>
          </a:p>
          <a:p>
            <a:endParaRPr lang="en-US" sz="3600" dirty="0">
              <a:latin typeface="The Hand Black (Cuerpo)"/>
            </a:endParaRPr>
          </a:p>
        </p:txBody>
      </p:sp>
      <p:pic>
        <p:nvPicPr>
          <p:cNvPr id="5122" name="Picture 2" descr="Product development: Waterfall Model | Software development methodology |  Entrepreneur&amp;#39;s Toolkit">
            <a:extLst>
              <a:ext uri="{FF2B5EF4-FFF2-40B4-BE49-F238E27FC236}">
                <a16:creationId xmlns:a16="http://schemas.microsoft.com/office/drawing/2014/main" id="{DA0EA611-4A01-4F22-B4B5-3BD8594E1D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114" y="3322324"/>
            <a:ext cx="7981772" cy="353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9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 PART I</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15</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3" name="Marcador de contenido 2">
            <a:extLst>
              <a:ext uri="{FF2B5EF4-FFF2-40B4-BE49-F238E27FC236}">
                <a16:creationId xmlns:a16="http://schemas.microsoft.com/office/drawing/2014/main" id="{82E04539-42F2-4E54-A956-1960572532DF}"/>
              </a:ext>
            </a:extLst>
          </p:cNvPr>
          <p:cNvSpPr>
            <a:spLocks noGrp="1"/>
          </p:cNvSpPr>
          <p:nvPr>
            <p:ph sz="half" idx="1"/>
          </p:nvPr>
        </p:nvSpPr>
        <p:spPr>
          <a:xfrm>
            <a:off x="3320219" y="2017886"/>
            <a:ext cx="5551562" cy="1189753"/>
          </a:xfrm>
        </p:spPr>
        <p:txBody>
          <a:bodyPr>
            <a:normAutofit/>
          </a:bodyPr>
          <a:lstStyle/>
          <a:p>
            <a:pPr marL="0" indent="0">
              <a:buNone/>
            </a:pPr>
            <a:r>
              <a:rPr lang="es-ES" sz="4800" dirty="0"/>
              <a:t>KIND OF DEVELOPMENT MODELS</a:t>
            </a:r>
            <a:endParaRPr lang="es-MX" sz="4800" dirty="0"/>
          </a:p>
        </p:txBody>
      </p:sp>
      <p:sp>
        <p:nvSpPr>
          <p:cNvPr id="12" name="CuadroTexto 11">
            <a:extLst>
              <a:ext uri="{FF2B5EF4-FFF2-40B4-BE49-F238E27FC236}">
                <a16:creationId xmlns:a16="http://schemas.microsoft.com/office/drawing/2014/main" id="{0747D744-93BB-4AE8-B82F-B780F020B884}"/>
              </a:ext>
            </a:extLst>
          </p:cNvPr>
          <p:cNvSpPr txBox="1"/>
          <p:nvPr/>
        </p:nvSpPr>
        <p:spPr>
          <a:xfrm>
            <a:off x="744141" y="2717482"/>
            <a:ext cx="9377761" cy="1569660"/>
          </a:xfrm>
          <a:prstGeom prst="rect">
            <a:avLst/>
          </a:prstGeom>
          <a:noFill/>
        </p:spPr>
        <p:txBody>
          <a:bodyPr wrap="square" rtlCol="0">
            <a:spAutoFit/>
          </a:bodyPr>
          <a:lstStyle/>
          <a:p>
            <a:pPr marL="514350" indent="-514350">
              <a:buFont typeface="+mj-lt"/>
              <a:buAutoNum type="arabicPeriod"/>
            </a:pPr>
            <a:r>
              <a:rPr lang="en-US" sz="2400" dirty="0">
                <a:latin typeface="The Hand Black (Cuerpo)"/>
              </a:rPr>
              <a:t>Predictive.</a:t>
            </a:r>
          </a:p>
          <a:p>
            <a:pPr marL="514350" indent="-514350">
              <a:buFont typeface="+mj-lt"/>
              <a:buAutoNum type="arabicPeriod"/>
            </a:pPr>
            <a:r>
              <a:rPr lang="en-US" sz="2400" dirty="0">
                <a:latin typeface="The Hand Black (Cuerpo)"/>
              </a:rPr>
              <a:t>Adaptive.</a:t>
            </a:r>
          </a:p>
          <a:p>
            <a:r>
              <a:rPr lang="en-US" sz="2400" dirty="0">
                <a:latin typeface="The Hand Black (Cuerpo)"/>
              </a:rPr>
              <a:t>	You use the requirements to design the system, and you use the design as a blueprint to write the code.</a:t>
            </a:r>
          </a:p>
          <a:p>
            <a:endParaRPr lang="en-US" sz="2400" dirty="0">
              <a:latin typeface="The Hand Black (Cuerpo)"/>
            </a:endParaRPr>
          </a:p>
        </p:txBody>
      </p:sp>
      <p:pic>
        <p:nvPicPr>
          <p:cNvPr id="6146" name="Picture 2" descr="Agile (Adaptive) vs Waterfall (Predictive) Project Management | Blue Ocean  Workshops">
            <a:extLst>
              <a:ext uri="{FF2B5EF4-FFF2-40B4-BE49-F238E27FC236}">
                <a16:creationId xmlns:a16="http://schemas.microsoft.com/office/drawing/2014/main" id="{B251B3FE-F0C0-45AA-81BE-576DE040A8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757" y="3999432"/>
            <a:ext cx="6956277" cy="244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16</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431435"/>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he Hand Black (Cuerpo)"/>
              </a:rPr>
              <a:t>You test the code, have customers sign off saying it really does what the specification says it should, and then pop the champagne</a:t>
            </a:r>
            <a:r>
              <a:rPr lang="es-ES" sz="3600" dirty="0">
                <a:latin typeface="The Hand Black (Cuerpo)"/>
              </a:rPr>
              <a:t>.</a:t>
            </a:r>
            <a:endParaRPr lang="en-US" sz="3200" dirty="0">
              <a:latin typeface="The Hand Black (Cuerpo)"/>
            </a:endParaRPr>
          </a:p>
          <a:p>
            <a:pPr marL="571500" indent="-571500">
              <a:buFont typeface="Arial" panose="020B0604020202020204" pitchFamily="34" charset="0"/>
              <a:buChar char="•"/>
            </a:pPr>
            <a:r>
              <a:rPr lang="es-MX" sz="4000" dirty="0" err="1">
                <a:latin typeface="The Hand Black (Cuerpo)"/>
              </a:rPr>
              <a:t>Experience</a:t>
            </a:r>
            <a:endParaRPr lang="es-MX" sz="4000" dirty="0">
              <a:latin typeface="The Hand Black (Cuerpo)"/>
            </a:endParaRPr>
          </a:p>
          <a:p>
            <a:pPr marL="571500" indent="-571500">
              <a:buFont typeface="Arial" panose="020B0604020202020204" pitchFamily="34" charset="0"/>
              <a:buChar char="•"/>
            </a:pPr>
            <a:r>
              <a:rPr lang="es-MX" sz="4000" dirty="0" err="1">
                <a:latin typeface="The Hand Black (Cuerpo)"/>
              </a:rPr>
              <a:t>Predict</a:t>
            </a:r>
            <a:endParaRPr lang="es-MX" sz="4000" dirty="0">
              <a:latin typeface="The Hand Black (Cuerpo)"/>
            </a:endParaRPr>
          </a:p>
        </p:txBody>
      </p:sp>
      <p:pic>
        <p:nvPicPr>
          <p:cNvPr id="13" name="Marcador de imagen en línea 27" descr="Laptop with phone and calculator">
            <a:extLst>
              <a:ext uri="{FF2B5EF4-FFF2-40B4-BE49-F238E27FC236}">
                <a16:creationId xmlns:a16="http://schemas.microsoft.com/office/drawing/2014/main" id="{3AB11E13-F659-48B9-B13C-4D147313C52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323746" y="3937891"/>
            <a:ext cx="2418459" cy="2418459"/>
          </a:xfrm>
          <a:prstGeom prst="rect">
            <a:avLst/>
          </a:prstGeom>
        </p:spPr>
      </p:pic>
    </p:spTree>
    <p:extLst>
      <p:ext uri="{BB962C8B-B14F-4D97-AF65-F5344CB8AC3E}">
        <p14:creationId xmlns:p14="http://schemas.microsoft.com/office/powerpoint/2010/main" val="155216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17</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Adactive</a:t>
            </a:r>
            <a:r>
              <a:rPr lang="es-ES" sz="4000" dirty="0">
                <a:latin typeface="The Hand Black (Cuerpo)"/>
              </a:rPr>
              <a:t> </a:t>
            </a:r>
            <a:r>
              <a:rPr lang="es-ES" sz="4000" dirty="0" err="1">
                <a:latin typeface="The Hand Black (Cuerpo)"/>
              </a:rPr>
              <a:t>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Adaptive development model enables you to change the project’s goals if necessary, during development.</a:t>
            </a:r>
          </a:p>
          <a:p>
            <a:pPr marL="571500" indent="-571500">
              <a:buFont typeface="Arial" panose="020B0604020202020204" pitchFamily="34" charset="0"/>
              <a:buChar char="•"/>
            </a:pPr>
            <a:r>
              <a:rPr lang="en-US" sz="2800" dirty="0">
                <a:latin typeface="The Hand Black (Cuerpo)"/>
              </a:rPr>
              <a:t>An adaptive model lets you periodically reevaluate and decide whether you need to change direction.</a:t>
            </a:r>
          </a:p>
          <a:p>
            <a:pPr marL="571500" indent="-571500">
              <a:buFont typeface="Arial" panose="020B0604020202020204" pitchFamily="34" charset="0"/>
              <a:buChar char="•"/>
            </a:pPr>
            <a:r>
              <a:rPr lang="en-US" sz="2800" dirty="0">
                <a:latin typeface="The Hand Black (Cuerpo)"/>
              </a:rPr>
              <a:t>The adaptive model just gives you chances to fine-tune the project if necessary.</a:t>
            </a:r>
            <a:endParaRPr lang="es-MX" sz="2800" dirty="0">
              <a:latin typeface="The Hand Black (Cuerpo)"/>
            </a:endParaRPr>
          </a:p>
        </p:txBody>
      </p:sp>
      <p:pic>
        <p:nvPicPr>
          <p:cNvPr id="13" name="Marcador de imagen en línea 27" descr="Aperture con relleno sólido">
            <a:extLst>
              <a:ext uri="{FF2B5EF4-FFF2-40B4-BE49-F238E27FC236}">
                <a16:creationId xmlns:a16="http://schemas.microsoft.com/office/drawing/2014/main" id="{6BE53CAD-8C0D-4C57-B688-3D9FEC96AB5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366333" y="4048002"/>
            <a:ext cx="2486399" cy="2486399"/>
          </a:xfrm>
          <a:prstGeom prst="rect">
            <a:avLst/>
          </a:prstGeom>
        </p:spPr>
      </p:pic>
    </p:spTree>
    <p:extLst>
      <p:ext uri="{BB962C8B-B14F-4D97-AF65-F5344CB8AC3E}">
        <p14:creationId xmlns:p14="http://schemas.microsoft.com/office/powerpoint/2010/main" val="4746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18</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Adactive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analogy</a:t>
            </a:r>
            <a:r>
              <a:rPr lang="es-ES" sz="4000" dirty="0">
                <a:latin typeface="The Hand Black (Cuerpo)"/>
              </a:rPr>
              <a:t> </a:t>
            </a:r>
            <a:r>
              <a:rPr lang="es-ES" sz="4000" dirty="0" err="1">
                <a:latin typeface="The Hand Black (Cuerpo)"/>
              </a:rPr>
              <a:t>example</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677656"/>
          </a:xfrm>
          <a:prstGeom prst="rect">
            <a:avLst/>
          </a:prstGeom>
          <a:noFill/>
        </p:spPr>
        <p:txBody>
          <a:bodyPr wrap="square" rtlCol="0">
            <a:spAutoFit/>
          </a:bodyPr>
          <a:lstStyle/>
          <a:p>
            <a:r>
              <a:rPr lang="es-MX" sz="2800" b="0" i="0" dirty="0">
                <a:solidFill>
                  <a:srgbClr val="3D3B49"/>
                </a:solidFill>
                <a:effectLst/>
                <a:latin typeface="Noto serif" panose="02020600060500020200" pitchFamily="18" charset="0"/>
              </a:rPr>
              <a:t>TV detective show</a:t>
            </a:r>
          </a:p>
          <a:p>
            <a:pPr marL="1485900" lvl="2" indent="-571500">
              <a:buFont typeface="+mj-lt"/>
              <a:buAutoNum type="arabicPeriod"/>
            </a:pPr>
            <a:r>
              <a:rPr lang="en-US" sz="2800" dirty="0">
                <a:latin typeface="The Hand Black (Cuerpo)"/>
              </a:rPr>
              <a:t>Your goal is to find the killer.</a:t>
            </a:r>
          </a:p>
          <a:p>
            <a:pPr marL="1485900" lvl="2" indent="-571500">
              <a:buFont typeface="+mj-lt"/>
              <a:buAutoNum type="arabicPeriod"/>
            </a:pPr>
            <a:r>
              <a:rPr lang="en-US" sz="2800" dirty="0">
                <a:latin typeface="The Hand Black (Cuerpo)"/>
              </a:rPr>
              <a:t>interview witnesses, check cell phone records</a:t>
            </a:r>
          </a:p>
          <a:p>
            <a:pPr marL="1485900" lvl="2" indent="-571500">
              <a:buFont typeface="+mj-lt"/>
              <a:buAutoNum type="arabicPeriod"/>
            </a:pPr>
            <a:r>
              <a:rPr lang="en-US" sz="2800" dirty="0">
                <a:latin typeface="The Hand Black (Cuerpo)"/>
              </a:rPr>
              <a:t>you don’t know exactly where the case will lead.</a:t>
            </a:r>
          </a:p>
          <a:p>
            <a:pPr marL="1485900" lvl="2" indent="-571500">
              <a:buFont typeface="+mj-lt"/>
              <a:buAutoNum type="arabicPeriod"/>
            </a:pPr>
            <a:r>
              <a:rPr lang="en-US" sz="2800" dirty="0">
                <a:latin typeface="The Hand Black (Cuerpo)"/>
              </a:rPr>
              <a:t>You follow the first clue, and it leads to a second…</a:t>
            </a:r>
          </a:p>
          <a:p>
            <a:pPr marL="1485900" lvl="2" indent="-571500">
              <a:buFont typeface="+mj-lt"/>
              <a:buAutoNum type="arabicPeriod"/>
            </a:pPr>
            <a:r>
              <a:rPr lang="en-US" sz="2800" dirty="0">
                <a:latin typeface="The Hand Black (Cuerpo)"/>
              </a:rPr>
              <a:t>Each time you find a new clue, you update the direction of the investigation</a:t>
            </a:r>
            <a:endParaRPr lang="es-MX" sz="2800" dirty="0">
              <a:latin typeface="The Hand Black (Cuerpo)"/>
            </a:endParaRPr>
          </a:p>
        </p:txBody>
      </p:sp>
      <p:pic>
        <p:nvPicPr>
          <p:cNvPr id="7172" name="Picture 4" descr="99,997 Detective Imágenes y Fotos - 123RF">
            <a:extLst>
              <a:ext uri="{FF2B5EF4-FFF2-40B4-BE49-F238E27FC236}">
                <a16:creationId xmlns:a16="http://schemas.microsoft.com/office/drawing/2014/main" id="{B66072DD-2AFA-4E11-A26E-3084314D0B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384" y="2705726"/>
            <a:ext cx="2677656"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8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19</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Success</a:t>
            </a:r>
            <a:r>
              <a:rPr lang="es-ES" sz="4000" dirty="0">
                <a:latin typeface="The Hand Black (Cuerpo)"/>
              </a:rPr>
              <a:t> </a:t>
            </a:r>
            <a:r>
              <a:rPr lang="es-ES" sz="4000" dirty="0" err="1">
                <a:latin typeface="The Hand Black (Cuerpo)"/>
              </a:rPr>
              <a:t>Indicators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2246769"/>
          </a:xfrm>
          <a:prstGeom prst="rect">
            <a:avLst/>
          </a:prstGeom>
          <a:noFill/>
        </p:spPr>
        <p:txBody>
          <a:bodyPr wrap="square" rtlCol="0">
            <a:spAutoFit/>
          </a:bodyPr>
          <a:lstStyle/>
          <a:p>
            <a:pPr marL="571500" indent="-571500">
              <a:buFont typeface="Arial" panose="020B0604020202020204" pitchFamily="34" charset="0"/>
              <a:buChar char="•"/>
            </a:pPr>
            <a:r>
              <a:rPr lang="en-US" sz="2800" b="1" dirty="0">
                <a:latin typeface="The Hand Black (Cuerpo)"/>
              </a:rPr>
              <a:t>User involvement</a:t>
            </a:r>
          </a:p>
          <a:p>
            <a:pPr marL="571500" indent="-571500">
              <a:buFont typeface="Arial" panose="020B0604020202020204" pitchFamily="34" charset="0"/>
              <a:buChar char="•"/>
            </a:pPr>
            <a:r>
              <a:rPr lang="en-US" sz="2800" dirty="0">
                <a:latin typeface="The Hand Black (Cuerpo)"/>
              </a:rPr>
              <a:t>Clear vision: If the customers and developers have the same clear vision about the project’s goals, development will stay on track.</a:t>
            </a:r>
          </a:p>
          <a:p>
            <a:pPr marL="571500" indent="-571500">
              <a:buFont typeface="Arial" panose="020B0604020202020204" pitchFamily="34" charset="0"/>
              <a:buChar char="•"/>
            </a:pPr>
            <a:r>
              <a:rPr lang="en-US" sz="2800" dirty="0">
                <a:latin typeface="The Hand Black (Cuerpo)"/>
              </a:rPr>
              <a:t>Limited size: A small size helps the customers and team members see the whole picture all at once. Requirements won’t have time to change.</a:t>
            </a:r>
          </a:p>
        </p:txBody>
      </p:sp>
    </p:spTree>
    <p:extLst>
      <p:ext uri="{BB962C8B-B14F-4D97-AF65-F5344CB8AC3E}">
        <p14:creationId xmlns:p14="http://schemas.microsoft.com/office/powerpoint/2010/main" val="8813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solidFill>
                  <a:srgbClr val="393950"/>
                </a:solidFill>
              </a:rPr>
              <a:t>Software</a:t>
            </a:r>
            <a:r>
              <a:rPr lang="en-CA" sz="7200" dirty="0"/>
              <a:t>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sp>
        <p:nvSpPr>
          <p:cNvPr id="4" name="CuadroTexto 3">
            <a:extLst>
              <a:ext uri="{FF2B5EF4-FFF2-40B4-BE49-F238E27FC236}">
                <a16:creationId xmlns:a16="http://schemas.microsoft.com/office/drawing/2014/main" id="{48847158-3465-4812-862D-CED8358A5CF7}"/>
              </a:ext>
            </a:extLst>
          </p:cNvPr>
          <p:cNvSpPr txBox="1"/>
          <p:nvPr/>
        </p:nvSpPr>
        <p:spPr>
          <a:xfrm>
            <a:off x="5207879" y="2949296"/>
            <a:ext cx="5570290" cy="2862322"/>
          </a:xfrm>
          <a:prstGeom prst="rect">
            <a:avLst/>
          </a:prstGeom>
          <a:noFill/>
        </p:spPr>
        <p:txBody>
          <a:bodyPr wrap="square" rtlCol="0">
            <a:spAutoFit/>
          </a:bodyPr>
          <a:lstStyle/>
          <a:p>
            <a:r>
              <a:rPr lang="en-US" sz="3600" dirty="0">
                <a:solidFill>
                  <a:srgbClr val="3D3B49"/>
                </a:solidFill>
                <a:latin typeface="The Hand Black (Cuerpo)"/>
              </a:rPr>
              <a:t>Objective: P</a:t>
            </a:r>
            <a:r>
              <a:rPr lang="en-US" sz="3600" dirty="0">
                <a:solidFill>
                  <a:srgbClr val="3D3B49"/>
                </a:solidFill>
                <a:effectLst/>
                <a:latin typeface="The Hand Black (Cuerpo)"/>
              </a:rPr>
              <a:t>rovide a predictable framework of procedures designed to identify all requirements about functionality, cost, reliability, and delivery schedule and ensure that each are met in the final solution.</a:t>
            </a:r>
            <a:endParaRPr lang="es-MX" sz="3600" dirty="0">
              <a:latin typeface="The Hand Black (Cuerpo)"/>
            </a:endParaRPr>
          </a:p>
        </p:txBody>
      </p:sp>
      <p:pic>
        <p:nvPicPr>
          <p:cNvPr id="8" name="Picture 4" descr="What is Software Development Life Cycle (SDLC)? - Strolve">
            <a:extLst>
              <a:ext uri="{FF2B5EF4-FFF2-40B4-BE49-F238E27FC236}">
                <a16:creationId xmlns:a16="http://schemas.microsoft.com/office/drawing/2014/main" id="{BA68345D-E252-4949-8ABE-2BB3C618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06" y="2662602"/>
            <a:ext cx="3830273" cy="383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6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20</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Predictive</a:t>
            </a:r>
            <a:r>
              <a:rPr lang="es-ES" sz="4000" dirty="0">
                <a:latin typeface="The Hand Black (Cuerpo)"/>
              </a:rPr>
              <a:t> </a:t>
            </a:r>
            <a:r>
              <a:rPr lang="es-ES" sz="4000" dirty="0" err="1">
                <a:latin typeface="The Hand Black (Cuerpo)"/>
              </a:rPr>
              <a:t>Model</a:t>
            </a:r>
            <a:r>
              <a:rPr lang="es-ES" sz="4000" dirty="0">
                <a:latin typeface="The Hand Black (Cuerpo)"/>
              </a:rPr>
              <a:t> </a:t>
            </a:r>
            <a:r>
              <a:rPr lang="es-ES" sz="4000" dirty="0" err="1">
                <a:latin typeface="The Hand Black (Cuerpo)"/>
              </a:rPr>
              <a:t>Success</a:t>
            </a:r>
            <a:r>
              <a:rPr lang="es-ES" sz="4000" dirty="0">
                <a:latin typeface="The Hand Black (Cuerpo)"/>
              </a:rPr>
              <a:t> </a:t>
            </a:r>
            <a:r>
              <a:rPr lang="es-ES" sz="4000" dirty="0" err="1">
                <a:latin typeface="The Hand Black (Cuerpo)"/>
              </a:rPr>
              <a:t>Indicators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640653"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Experienced team</a:t>
            </a:r>
          </a:p>
          <a:p>
            <a:pPr marL="571500" indent="-571500">
              <a:buFont typeface="Arial" panose="020B0604020202020204" pitchFamily="34" charset="0"/>
              <a:buChar char="•"/>
            </a:pPr>
            <a:r>
              <a:rPr lang="en-US" sz="2800" dirty="0">
                <a:latin typeface="The Hand Black (Cuerpo)"/>
              </a:rPr>
              <a:t>Realistic</a:t>
            </a:r>
          </a:p>
          <a:p>
            <a:pPr marL="571500" indent="-571500">
              <a:buFont typeface="Arial" panose="020B0604020202020204" pitchFamily="34" charset="0"/>
              <a:buChar char="•"/>
            </a:pPr>
            <a:r>
              <a:rPr lang="en-US" sz="2800" dirty="0">
                <a:latin typeface="The Hand Black (Cuerpo)"/>
              </a:rPr>
              <a:t>Established technology</a:t>
            </a:r>
            <a:endParaRPr lang="es-MX" sz="2800" dirty="0">
              <a:latin typeface="The Hand Black (Cuerpo)"/>
            </a:endParaRPr>
          </a:p>
        </p:txBody>
      </p:sp>
      <p:pic>
        <p:nvPicPr>
          <p:cNvPr id="13" name="Marcador de imagen en línea 27" descr="Aspiration con relleno sólido">
            <a:extLst>
              <a:ext uri="{FF2B5EF4-FFF2-40B4-BE49-F238E27FC236}">
                <a16:creationId xmlns:a16="http://schemas.microsoft.com/office/drawing/2014/main" id="{6AF11D9C-87F7-4241-90FF-B49792EE1B4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614445" y="2956674"/>
            <a:ext cx="2175759" cy="2175759"/>
          </a:xfrm>
          <a:prstGeom prst="rect">
            <a:avLst/>
          </a:prstGeom>
        </p:spPr>
      </p:pic>
    </p:spTree>
    <p:extLst>
      <p:ext uri="{BB962C8B-B14F-4D97-AF65-F5344CB8AC3E}">
        <p14:creationId xmlns:p14="http://schemas.microsoft.com/office/powerpoint/2010/main" val="125107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Advantages</a:t>
            </a:r>
            <a:r>
              <a:rPr lang="es-ES" sz="4000" dirty="0">
                <a:latin typeface="The Hand Black (Cuerpo)"/>
              </a:rPr>
              <a:t> and </a:t>
            </a:r>
            <a:r>
              <a:rPr lang="es-ES" sz="4000" dirty="0" err="1">
                <a:latin typeface="The Hand Black (Cuerpo)"/>
              </a:rPr>
              <a:t>Disadvantages</a:t>
            </a:r>
            <a:r>
              <a:rPr lang="es-ES" sz="4000" dirty="0">
                <a:latin typeface="The Hand Black (Cuerpo)"/>
              </a:rPr>
              <a:t> </a:t>
            </a:r>
            <a:r>
              <a:rPr lang="es-ES" sz="4000" dirty="0" err="1">
                <a:latin typeface="The Hand Black (Cuerpo)"/>
              </a:rPr>
              <a:t>to</a:t>
            </a:r>
            <a:r>
              <a:rPr lang="es-ES" sz="4000" dirty="0">
                <a:latin typeface="The Hand Black (Cuerpo)"/>
              </a:rPr>
              <a:t> </a:t>
            </a:r>
            <a:r>
              <a:rPr lang="es-ES" sz="4000" dirty="0" err="1">
                <a:latin typeface="The Hand Black (Cuerpo)"/>
              </a:rPr>
              <a:t>predictive</a:t>
            </a:r>
            <a:r>
              <a:rPr lang="es-ES" sz="4000" dirty="0">
                <a:latin typeface="The Hand Black (Cuerpo)"/>
              </a:rPr>
              <a:t> </a:t>
            </a:r>
            <a:r>
              <a:rPr lang="es-ES" sz="4000" dirty="0" err="1">
                <a:latin typeface="The Hand Black (Cuerpo)"/>
              </a:rPr>
              <a:t>models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3215090"/>
            <a:ext cx="3790488" cy="1384995"/>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Better documentation</a:t>
            </a:r>
          </a:p>
          <a:p>
            <a:pPr marL="571500" indent="-571500">
              <a:buFont typeface="Arial" panose="020B0604020202020204" pitchFamily="34" charset="0"/>
              <a:buChar char="•"/>
            </a:pPr>
            <a:r>
              <a:rPr lang="en-US" sz="2800" dirty="0">
                <a:latin typeface="The Hand Black (Cuerpo)"/>
              </a:rPr>
              <a:t>Stability</a:t>
            </a:r>
          </a:p>
          <a:p>
            <a:pPr marL="571500" indent="-571500">
              <a:buFont typeface="Arial" panose="020B0604020202020204" pitchFamily="34" charset="0"/>
              <a:buChar char="•"/>
            </a:pPr>
            <a:r>
              <a:rPr lang="en-US" sz="2800" dirty="0">
                <a:latin typeface="The Hand Black (Cuerpo)"/>
              </a:rPr>
              <a:t>Fix bugs early</a:t>
            </a:r>
            <a:endParaRPr lang="es-MX" sz="2800" dirty="0">
              <a:latin typeface="The Hand Black (Cuerpo)"/>
            </a:endParaRPr>
          </a:p>
        </p:txBody>
      </p:sp>
      <p:sp>
        <p:nvSpPr>
          <p:cNvPr id="13" name="CuadroTexto 12">
            <a:extLst>
              <a:ext uri="{FF2B5EF4-FFF2-40B4-BE49-F238E27FC236}">
                <a16:creationId xmlns:a16="http://schemas.microsoft.com/office/drawing/2014/main" id="{CC5BA48A-3BF7-4309-B806-956E465777DF}"/>
              </a:ext>
            </a:extLst>
          </p:cNvPr>
          <p:cNvSpPr txBox="1"/>
          <p:nvPr/>
        </p:nvSpPr>
        <p:spPr>
          <a:xfrm>
            <a:off x="6191712" y="3160345"/>
            <a:ext cx="3790488" cy="3108543"/>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Inflexible</a:t>
            </a:r>
          </a:p>
          <a:p>
            <a:pPr marL="571500" indent="-571500">
              <a:buFont typeface="Arial" panose="020B0604020202020204" pitchFamily="34" charset="0"/>
              <a:buChar char="•"/>
            </a:pPr>
            <a:r>
              <a:rPr lang="en-US" sz="2800" dirty="0">
                <a:latin typeface="The Hand Black (Cuerpo)"/>
              </a:rPr>
              <a:t>Later initial release</a:t>
            </a:r>
          </a:p>
          <a:p>
            <a:pPr marL="571500" indent="-571500">
              <a:buFont typeface="Arial" panose="020B0604020202020204" pitchFamily="34" charset="0"/>
              <a:buChar char="•"/>
            </a:pPr>
            <a:r>
              <a:rPr lang="en-US" sz="2800" dirty="0">
                <a:latin typeface="The Hand Black (Cuerpo)"/>
              </a:rPr>
              <a:t>Big Design Up Front: You need to define everything up front. You can’t start development until you know everything you’re going to need to do.</a:t>
            </a:r>
            <a:endParaRPr lang="es-MX" sz="2800" dirty="0">
              <a:latin typeface="The Hand Black (Cuerpo)"/>
            </a:endParaRPr>
          </a:p>
        </p:txBody>
      </p:sp>
    </p:spTree>
    <p:extLst>
      <p:ext uri="{BB962C8B-B14F-4D97-AF65-F5344CB8AC3E}">
        <p14:creationId xmlns:p14="http://schemas.microsoft.com/office/powerpoint/2010/main" val="145960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Consideration</a:t>
            </a:r>
            <a:r>
              <a:rPr lang="es-ES" sz="4000" dirty="0">
                <a:latin typeface="The Hand Black (Cuerpo)"/>
              </a:rPr>
              <a:t> in </a:t>
            </a:r>
            <a:r>
              <a:rPr lang="es-ES" sz="4000" dirty="0" err="1">
                <a:latin typeface="The Hand Black (Cuerpo)"/>
              </a:rPr>
              <a:t>order</a:t>
            </a:r>
            <a:r>
              <a:rPr lang="es-ES" sz="4000" dirty="0">
                <a:latin typeface="The Hand Black (Cuerpo)"/>
              </a:rPr>
              <a:t> </a:t>
            </a:r>
            <a:r>
              <a:rPr lang="es-ES" sz="4000" dirty="0" err="1">
                <a:latin typeface="The Hand Black (Cuerpo)"/>
              </a:rPr>
              <a:t>to</a:t>
            </a:r>
            <a:r>
              <a:rPr lang="es-ES" sz="4000" dirty="0">
                <a:latin typeface="The Hand Black (Cuerpo)"/>
              </a:rPr>
              <a:t> use a </a:t>
            </a:r>
            <a:r>
              <a:rPr lang="es-ES" sz="4000" dirty="0" err="1">
                <a:latin typeface="The Hand Black (Cuerpo)"/>
              </a:rPr>
              <a:t>predictive</a:t>
            </a:r>
            <a:r>
              <a:rPr lang="es-ES" sz="4000" dirty="0">
                <a:latin typeface="The Hand Black (Cuerpo)"/>
              </a:rPr>
              <a:t> </a:t>
            </a:r>
            <a:r>
              <a:rPr lang="es-ES" sz="4000" dirty="0" err="1">
                <a:latin typeface="The Hand Black (Cuerpo)"/>
              </a:rPr>
              <a:t>models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1815882"/>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The most “pure” predictive models assume that each stage of development is finished completely and correctly before the next stage begins.</a:t>
            </a:r>
          </a:p>
          <a:p>
            <a:pPr marL="571500" indent="-571500">
              <a:buFont typeface="Arial" panose="020B0604020202020204" pitchFamily="34" charset="0"/>
              <a:buChar char="•"/>
            </a:pPr>
            <a:r>
              <a:rPr lang="en-US" sz="2800" dirty="0">
                <a:latin typeface="The Hand Black (Cuerpo)"/>
              </a:rPr>
              <a:t>One of the biggest ideas of BDUF projects is that the time spent on design up-front saves you time later in the project.</a:t>
            </a:r>
            <a:endParaRPr lang="es-MX" sz="2800" dirty="0">
              <a:latin typeface="The Hand Black (Cuerpo)"/>
            </a:endParaRPr>
          </a:p>
        </p:txBody>
      </p:sp>
    </p:spTree>
    <p:extLst>
      <p:ext uri="{BB962C8B-B14F-4D97-AF65-F5344CB8AC3E}">
        <p14:creationId xmlns:p14="http://schemas.microsoft.com/office/powerpoint/2010/main" val="227677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WATERFALL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954107"/>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Waterfall is the plain vanilla of the predictive model world. It assumes that you finish each step completely and thoroughly before you move on to the next step.</a:t>
            </a:r>
          </a:p>
        </p:txBody>
      </p:sp>
      <p:pic>
        <p:nvPicPr>
          <p:cNvPr id="1026" name="Picture 2">
            <a:extLst>
              <a:ext uri="{FF2B5EF4-FFF2-40B4-BE49-F238E27FC236}">
                <a16:creationId xmlns:a16="http://schemas.microsoft.com/office/drawing/2014/main" id="{5C8CA5EA-0350-4C1E-9B3F-277FAAB827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102" y="4247714"/>
            <a:ext cx="5474293" cy="219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8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24</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WATERFALL WITH FEEDBACK.</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6" y="3215090"/>
            <a:ext cx="10268199"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The waterfall with feedback variation enables you to move backward from one step to the previous step..</a:t>
            </a:r>
          </a:p>
        </p:txBody>
      </p:sp>
      <p:pic>
        <p:nvPicPr>
          <p:cNvPr id="2050" name="Picture 2" descr="images">
            <a:extLst>
              <a:ext uri="{FF2B5EF4-FFF2-40B4-BE49-F238E27FC236}">
                <a16:creationId xmlns:a16="http://schemas.microsoft.com/office/drawing/2014/main" id="{48D873A4-D71D-45F3-BD3C-7D4EC7C7C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0607" y="4002741"/>
            <a:ext cx="4930211" cy="208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97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25</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954107"/>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he Hand Black (Cuerpo)"/>
              </a:rPr>
              <a:t>Sashimi (also called sashimi waterfall and waterfall with overlapping phases) is similar to the waterfall model except the steps are allowed to overlap.</a:t>
            </a:r>
          </a:p>
        </p:txBody>
      </p:sp>
      <p:pic>
        <p:nvPicPr>
          <p:cNvPr id="3074" name="Picture 2" descr="images">
            <a:extLst>
              <a:ext uri="{FF2B5EF4-FFF2-40B4-BE49-F238E27FC236}">
                <a16:creationId xmlns:a16="http://schemas.microsoft.com/office/drawing/2014/main" id="{E7BEAFDC-512E-4B0B-B9AF-1C0435B6F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594" y="4073026"/>
            <a:ext cx="3448228" cy="211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24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s">
            <a:extLst>
              <a:ext uri="{FF2B5EF4-FFF2-40B4-BE49-F238E27FC236}">
                <a16:creationId xmlns:a16="http://schemas.microsoft.com/office/drawing/2014/main" id="{E7BEAFDC-512E-4B0B-B9AF-1C0435B6F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333" y="4315626"/>
            <a:ext cx="3919917" cy="240584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26</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In a project’s first phase, some requirements will be defined while you’re still working on others.</a:t>
            </a:r>
          </a:p>
          <a:p>
            <a:pPr marL="571500" indent="-571500">
              <a:buFont typeface="Arial" panose="020B0604020202020204" pitchFamily="34" charset="0"/>
              <a:buChar char="•"/>
            </a:pPr>
            <a:r>
              <a:rPr lang="en-US" sz="2400" dirty="0">
                <a:latin typeface="The Hand Black (Cuerpo)"/>
              </a:rPr>
              <a:t>You could have people working on requirements, design, implementation, and testing all at the same time.</a:t>
            </a:r>
          </a:p>
        </p:txBody>
      </p:sp>
    </p:spTree>
    <p:extLst>
      <p:ext uri="{BB962C8B-B14F-4D97-AF65-F5344CB8AC3E}">
        <p14:creationId xmlns:p14="http://schemas.microsoft.com/office/powerpoint/2010/main" val="778584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27</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SASHIMI </a:t>
            </a:r>
            <a:r>
              <a:rPr lang="es-ES" sz="4000" dirty="0" err="1">
                <a:latin typeface="The Hand Black (Cuerpo)"/>
              </a:rPr>
              <a:t>Advantages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1569660"/>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People with different skills can focus on their specialties without waiting for others.</a:t>
            </a:r>
          </a:p>
          <a:p>
            <a:pPr marL="571500" indent="-571500">
              <a:buFont typeface="Arial" panose="020B0604020202020204" pitchFamily="34" charset="0"/>
              <a:buChar char="•"/>
            </a:pPr>
            <a:r>
              <a:rPr lang="en-US" sz="2400" dirty="0">
                <a:latin typeface="The Hand Black (Cuerpo)"/>
              </a:rPr>
              <a:t>It lets you perform a spike or deep dive into a particular topic to learn more about it.</a:t>
            </a:r>
          </a:p>
          <a:p>
            <a:pPr marL="571500" indent="-571500">
              <a:buFont typeface="Arial" panose="020B0604020202020204" pitchFamily="34" charset="0"/>
              <a:buChar char="•"/>
            </a:pPr>
            <a:r>
              <a:rPr lang="en-US" sz="2400" dirty="0">
                <a:latin typeface="The Hand Black (Cuerpo)"/>
              </a:rPr>
              <a:t>You can refine the requirements.</a:t>
            </a:r>
          </a:p>
          <a:p>
            <a:pPr marL="571500" indent="-571500">
              <a:buFont typeface="Arial" panose="020B0604020202020204" pitchFamily="34" charset="0"/>
              <a:buChar char="•"/>
            </a:pPr>
            <a:r>
              <a:rPr lang="en-US" sz="2400" dirty="0">
                <a:latin typeface="The Hand Black (Cuerpo)"/>
              </a:rPr>
              <a:t>If you discover during design that the requirements are impossible or need alterations, you can make the necessary changes.</a:t>
            </a:r>
          </a:p>
        </p:txBody>
      </p:sp>
    </p:spTree>
    <p:extLst>
      <p:ext uri="{BB962C8B-B14F-4D97-AF65-F5344CB8AC3E}">
        <p14:creationId xmlns:p14="http://schemas.microsoft.com/office/powerpoint/2010/main" val="13337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28</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V-MODEL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787695"/>
            <a:ext cx="10268199"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V-model is basically a waterfall that’s been bent into a V shape</a:t>
            </a:r>
          </a:p>
          <a:p>
            <a:pPr marL="571500" indent="-571500">
              <a:buFont typeface="Arial" panose="020B0604020202020204" pitchFamily="34" charset="0"/>
              <a:buChar char="•"/>
            </a:pPr>
            <a:r>
              <a:rPr lang="en-US" sz="2400" dirty="0">
                <a:latin typeface="The Hand Black (Cuerpo)"/>
              </a:rPr>
              <a:t>Each of the tasks on the left corresponds to a task on the right with a similar level of abstraction.</a:t>
            </a:r>
          </a:p>
        </p:txBody>
      </p:sp>
      <p:pic>
        <p:nvPicPr>
          <p:cNvPr id="8194" name="Picture 2" descr="images">
            <a:extLst>
              <a:ext uri="{FF2B5EF4-FFF2-40B4-BE49-F238E27FC236}">
                <a16:creationId xmlns:a16="http://schemas.microsoft.com/office/drawing/2014/main" id="{F443D5F8-4DD9-4F1A-BEDA-1346264F4B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807" y="3761369"/>
            <a:ext cx="4353370" cy="267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0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29</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787695"/>
            <a:ext cx="10268199"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Predictive software development has some big advantages. It’s predictable, encourages a lot of up-front design (hence the nickname big design up front or BDUF)</a:t>
            </a:r>
          </a:p>
        </p:txBody>
      </p:sp>
    </p:spTree>
    <p:extLst>
      <p:ext uri="{BB962C8B-B14F-4D97-AF65-F5344CB8AC3E}">
        <p14:creationId xmlns:p14="http://schemas.microsoft.com/office/powerpoint/2010/main" val="221970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3939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Planning</a:t>
              </a:r>
              <a:endParaRPr lang="es-MX" sz="3600" b="1" dirty="0">
                <a:solidFill>
                  <a:schemeClr val="bg1"/>
                </a:solidFill>
                <a:latin typeface="The Hand Black" panose="03070902030502020204" pitchFamily="66" charset="0"/>
              </a:endParaRPr>
            </a:p>
          </p:txBody>
        </p:sp>
      </p:grpSp>
      <p:grpSp>
        <p:nvGrpSpPr>
          <p:cNvPr id="15" name="Grupo 14">
            <a:extLst>
              <a:ext uri="{FF2B5EF4-FFF2-40B4-BE49-F238E27FC236}">
                <a16:creationId xmlns:a16="http://schemas.microsoft.com/office/drawing/2014/main" id="{B337FC1D-A1D8-4B58-A803-3EA4658A9256}"/>
              </a:ext>
            </a:extLst>
          </p:cNvPr>
          <p:cNvGrpSpPr/>
          <p:nvPr/>
        </p:nvGrpSpPr>
        <p:grpSpPr>
          <a:xfrm>
            <a:off x="10914067" y="3286630"/>
            <a:ext cx="879465" cy="2251422"/>
            <a:chOff x="5887526" y="3109119"/>
            <a:chExt cx="914400" cy="2790031"/>
          </a:xfrm>
        </p:grpSpPr>
        <p:pic>
          <p:nvPicPr>
            <p:cNvPr id="9" name="Gráfico 8" descr="Reloj de arena terminado con relleno sólido">
              <a:extLst>
                <a:ext uri="{FF2B5EF4-FFF2-40B4-BE49-F238E27FC236}">
                  <a16:creationId xmlns:a16="http://schemas.microsoft.com/office/drawing/2014/main" id="{37E7B7EC-FA91-4631-B024-4038BC8DFD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7526" y="4984750"/>
              <a:ext cx="914400" cy="914400"/>
            </a:xfrm>
            <a:prstGeom prst="rect">
              <a:avLst/>
            </a:prstGeom>
          </p:spPr>
        </p:pic>
        <p:pic>
          <p:nvPicPr>
            <p:cNvPr id="12" name="Gráfico 11" descr="Plano con relleno sólido">
              <a:extLst>
                <a:ext uri="{FF2B5EF4-FFF2-40B4-BE49-F238E27FC236}">
                  <a16:creationId xmlns:a16="http://schemas.microsoft.com/office/drawing/2014/main" id="{0039FA28-9241-481F-A4C3-8D407019E5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87526" y="4023519"/>
              <a:ext cx="914400" cy="914400"/>
            </a:xfrm>
            <a:prstGeom prst="rect">
              <a:avLst/>
            </a:prstGeom>
          </p:spPr>
        </p:pic>
        <p:pic>
          <p:nvPicPr>
            <p:cNvPr id="14" name="Gráfico 13" descr="Reunión con relleno sólido">
              <a:extLst>
                <a:ext uri="{FF2B5EF4-FFF2-40B4-BE49-F238E27FC236}">
                  <a16:creationId xmlns:a16="http://schemas.microsoft.com/office/drawing/2014/main" id="{3FEFB7C9-7840-499C-B118-0EBD9D6A8A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7526" y="3109119"/>
              <a:ext cx="914400" cy="914400"/>
            </a:xfrm>
            <a:prstGeom prst="rect">
              <a:avLst/>
            </a:prstGeom>
          </p:spPr>
        </p:pic>
      </p:grpSp>
      <p:sp>
        <p:nvSpPr>
          <p:cNvPr id="20" name="CuadroTexto 19">
            <a:extLst>
              <a:ext uri="{FF2B5EF4-FFF2-40B4-BE49-F238E27FC236}">
                <a16:creationId xmlns:a16="http://schemas.microsoft.com/office/drawing/2014/main" id="{42811165-BEA9-4FCD-B58C-2B942A77A745}"/>
              </a:ext>
            </a:extLst>
          </p:cNvPr>
          <p:cNvSpPr txBox="1"/>
          <p:nvPr/>
        </p:nvSpPr>
        <p:spPr>
          <a:xfrm>
            <a:off x="1122348" y="4412341"/>
            <a:ext cx="4973652" cy="1815882"/>
          </a:xfrm>
          <a:prstGeom prst="rect">
            <a:avLst/>
          </a:prstGeom>
          <a:noFill/>
        </p:spPr>
        <p:txBody>
          <a:bodyPr wrap="square" rtlCol="0">
            <a:spAutoFit/>
          </a:bodyPr>
          <a:lstStyle/>
          <a:p>
            <a:pPr marL="285750" indent="-285750">
              <a:buFont typeface="Arial" panose="020B0604020202020204" pitchFamily="34" charset="0"/>
              <a:buChar char="•"/>
            </a:pPr>
            <a:r>
              <a:rPr lang="es-ES" sz="2800" dirty="0"/>
              <a:t>Define </a:t>
            </a:r>
            <a:r>
              <a:rPr lang="es-ES" sz="2800" dirty="0" err="1"/>
              <a:t>the</a:t>
            </a:r>
            <a:r>
              <a:rPr lang="es-ES" sz="2800" dirty="0"/>
              <a:t> </a:t>
            </a:r>
            <a:r>
              <a:rPr lang="es-ES" sz="2800" dirty="0" err="1"/>
              <a:t>scope</a:t>
            </a:r>
            <a:endParaRPr lang="es-ES" sz="2800" dirty="0"/>
          </a:p>
          <a:p>
            <a:pPr marL="285750" indent="-285750">
              <a:buFont typeface="Arial" panose="020B0604020202020204" pitchFamily="34" charset="0"/>
              <a:buChar char="•"/>
            </a:pPr>
            <a:r>
              <a:rPr lang="es-ES" sz="2800" dirty="0"/>
              <a:t>Determine </a:t>
            </a:r>
            <a:r>
              <a:rPr lang="es-ES" sz="2800" dirty="0" err="1"/>
              <a:t>solutions</a:t>
            </a:r>
            <a:endParaRPr lang="es-ES" sz="2800" dirty="0"/>
          </a:p>
          <a:p>
            <a:pPr marL="285750" indent="-285750">
              <a:buFont typeface="Arial" panose="020B0604020202020204" pitchFamily="34" charset="0"/>
              <a:buChar char="•"/>
            </a:pPr>
            <a:r>
              <a:rPr lang="es-ES" sz="2800" dirty="0" err="1"/>
              <a:t>Cost</a:t>
            </a:r>
            <a:r>
              <a:rPr lang="es-ES" sz="2800" dirty="0"/>
              <a:t> </a:t>
            </a:r>
          </a:p>
          <a:p>
            <a:pPr marL="285750" indent="-285750">
              <a:buFont typeface="Arial" panose="020B0604020202020204" pitchFamily="34" charset="0"/>
              <a:buChar char="•"/>
            </a:pPr>
            <a:r>
              <a:rPr lang="es-ES" sz="2800" dirty="0"/>
              <a:t>Time</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767474" y="3210364"/>
            <a:ext cx="8757526" cy="1077218"/>
          </a:xfrm>
          <a:prstGeom prst="rect">
            <a:avLst/>
          </a:prstGeom>
          <a:noFill/>
        </p:spPr>
        <p:txBody>
          <a:bodyPr wrap="none" rtlCol="0">
            <a:spAutoFit/>
          </a:bodyPr>
          <a:lstStyle/>
          <a:p>
            <a:r>
              <a:rPr lang="en-US" sz="3200" dirty="0"/>
              <a:t>Determine whether information involved in the project requires protection, </a:t>
            </a:r>
          </a:p>
          <a:p>
            <a:r>
              <a:rPr lang="en-US" sz="3200" dirty="0"/>
              <a:t>Any information that is handled by the application needs a value assigned by its owner</a:t>
            </a:r>
            <a:endParaRPr lang="es-MX" sz="3200" dirty="0"/>
          </a:p>
        </p:txBody>
      </p:sp>
    </p:spTree>
    <p:extLst>
      <p:ext uri="{BB962C8B-B14F-4D97-AF65-F5344CB8AC3E}">
        <p14:creationId xmlns:p14="http://schemas.microsoft.com/office/powerpoint/2010/main" val="2903411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30</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787695"/>
            <a:ext cx="10268199" cy="1200329"/>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Iterative models address those problems by building the application incrementally. They start by building the smallest program that is reasonably useful. Then they use a series of increments to add more features to the program until it’s finished (if it is ever finished).</a:t>
            </a:r>
          </a:p>
        </p:txBody>
      </p:sp>
    </p:spTree>
    <p:extLst>
      <p:ext uri="{BB962C8B-B14F-4D97-AF65-F5344CB8AC3E}">
        <p14:creationId xmlns:p14="http://schemas.microsoft.com/office/powerpoint/2010/main" val="627384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endParaRPr lang="es-MX" sz="4000" dirty="0">
              <a:latin typeface="The Hand Black (Cuerpo)"/>
            </a:endParaRPr>
          </a:p>
        </p:txBody>
      </p:sp>
      <p:pic>
        <p:nvPicPr>
          <p:cNvPr id="9218" name="Picture 2" descr="images">
            <a:extLst>
              <a:ext uri="{FF2B5EF4-FFF2-40B4-BE49-F238E27FC236}">
                <a16:creationId xmlns:a16="http://schemas.microsoft.com/office/drawing/2014/main" id="{F91E9C93-E784-437A-9685-6AD8B9EB31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2983984"/>
            <a:ext cx="6324600" cy="320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04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787695"/>
            <a:ext cx="10268199" cy="3046988"/>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Iterative models address those problems by building the application incrementally. They start by building the smallest program that is reasonably useful. Then they use a series of increments to add more features to the program until it’s finished (if it is ever finished).</a:t>
            </a:r>
          </a:p>
          <a:p>
            <a:pPr marL="571500" indent="-571500">
              <a:buFont typeface="Arial" panose="020B0604020202020204" pitchFamily="34" charset="0"/>
              <a:buChar char="•"/>
            </a:pPr>
            <a:endParaRPr lang="en-US" sz="2400" dirty="0">
              <a:latin typeface="The Hand Black (Cuerpo)"/>
            </a:endParaRPr>
          </a:p>
          <a:p>
            <a:pPr marL="571500" indent="-571500">
              <a:buFont typeface="Arial" panose="020B0604020202020204" pitchFamily="34" charset="0"/>
              <a:buChar char="•"/>
            </a:pPr>
            <a:r>
              <a:rPr lang="en-US" sz="2400" dirty="0">
                <a:latin typeface="The Hand Black (Cuerpo)"/>
              </a:rPr>
              <a:t>Each increment has a relatively small duration (compared to a predictive project)</a:t>
            </a:r>
          </a:p>
          <a:p>
            <a:pPr marL="571500" indent="-571500">
              <a:buFont typeface="Arial" panose="020B0604020202020204" pitchFamily="34" charset="0"/>
              <a:buChar char="•"/>
            </a:pPr>
            <a:endParaRPr lang="en-US" sz="2400" dirty="0">
              <a:latin typeface="The Hand Black (Cuerpo)"/>
            </a:endParaRPr>
          </a:p>
          <a:p>
            <a:pPr marL="571500" indent="-571500">
              <a:buFont typeface="Arial" panose="020B0604020202020204" pitchFamily="34" charset="0"/>
              <a:buChar char="•"/>
            </a:pPr>
            <a:r>
              <a:rPr lang="en-US" sz="2400" dirty="0">
                <a:latin typeface="The Hand Black (Cuerpo)"/>
              </a:rPr>
              <a:t>Iterative models also handle fuzzy requirements reasonably well. If you’re unsure of some of the application’s requirements, you can start building the parts you do understand and figure out the rest later.</a:t>
            </a:r>
          </a:p>
        </p:txBody>
      </p:sp>
    </p:spTree>
    <p:extLst>
      <p:ext uri="{BB962C8B-B14F-4D97-AF65-F5344CB8AC3E}">
        <p14:creationId xmlns:p14="http://schemas.microsoft.com/office/powerpoint/2010/main" val="197081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endParaRPr lang="es-MX" sz="4000" dirty="0">
              <a:latin typeface="The Hand Black (Cuerpo)"/>
            </a:endParaRPr>
          </a:p>
        </p:txBody>
      </p:sp>
      <p:pic>
        <p:nvPicPr>
          <p:cNvPr id="9218" name="Picture 2" descr="images">
            <a:extLst>
              <a:ext uri="{FF2B5EF4-FFF2-40B4-BE49-F238E27FC236}">
                <a16:creationId xmlns:a16="http://schemas.microsoft.com/office/drawing/2014/main" id="{F91E9C93-E784-437A-9685-6AD8B9EB31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2983984"/>
            <a:ext cx="6324600" cy="320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238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34</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087963"/>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r>
              <a:rPr lang="es-ES" sz="4000" dirty="0">
                <a:latin typeface="The Hand Black (Cuerpo)"/>
              </a:rPr>
              <a:t> (</a:t>
            </a:r>
            <a:r>
              <a:rPr lang="es-ES" sz="4000" dirty="0" err="1">
                <a:latin typeface="The Hand Black (Cuerpo)"/>
              </a:rPr>
              <a:t>Prototypes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3000476"/>
            <a:ext cx="10268199" cy="2308324"/>
          </a:xfrm>
          <a:prstGeom prst="rect">
            <a:avLst/>
          </a:prstGeom>
          <a:noFill/>
        </p:spPr>
        <p:txBody>
          <a:bodyPr wrap="square" rtlCol="0">
            <a:spAutoFit/>
          </a:bodyPr>
          <a:lstStyle/>
          <a:p>
            <a:pPr marL="571500" indent="-571500">
              <a:buFont typeface="Arial" panose="020B0604020202020204" pitchFamily="34" charset="0"/>
              <a:buChar char="•"/>
            </a:pPr>
            <a:r>
              <a:rPr lang="en-US" sz="2400" dirty="0">
                <a:solidFill>
                  <a:schemeClr val="accent1"/>
                </a:solidFill>
                <a:latin typeface="The Hand Black (Cuerpo)"/>
              </a:rPr>
              <a:t>Throwaway prototype</a:t>
            </a:r>
            <a:r>
              <a:rPr lang="en-US" sz="2400" dirty="0">
                <a:latin typeface="The Hand Black (Cuerpo)"/>
              </a:rPr>
              <a:t>: You use the prototype to study some aspect of the system and then you throw it away and write code from scratch.</a:t>
            </a:r>
          </a:p>
          <a:p>
            <a:pPr marL="571500" indent="-571500">
              <a:buFont typeface="Arial" panose="020B0604020202020204" pitchFamily="34" charset="0"/>
              <a:buChar char="•"/>
            </a:pPr>
            <a:r>
              <a:rPr lang="en-US" sz="2400" dirty="0">
                <a:solidFill>
                  <a:schemeClr val="accent1"/>
                </a:solidFill>
                <a:latin typeface="The Hand Black (Cuerpo)"/>
              </a:rPr>
              <a:t>Evolutionary prototype</a:t>
            </a:r>
            <a:r>
              <a:rPr lang="en-US" sz="2400" dirty="0">
                <a:latin typeface="The Hand Black (Cuerpo)"/>
              </a:rPr>
              <a:t>: the prototype demonstrates some of the application’s features. As the project progresses, you refine those features and add new ones until the prototype morphs into the finished application.</a:t>
            </a:r>
          </a:p>
          <a:p>
            <a:pPr marL="571500" indent="-571500">
              <a:buFont typeface="Arial" panose="020B0604020202020204" pitchFamily="34" charset="0"/>
              <a:buChar char="•"/>
            </a:pPr>
            <a:r>
              <a:rPr lang="en-US" sz="2400" dirty="0">
                <a:solidFill>
                  <a:schemeClr val="accent1"/>
                </a:solidFill>
                <a:latin typeface="The Hand Black (Cuerpo)"/>
              </a:rPr>
              <a:t>Incremental prototyping:</a:t>
            </a:r>
            <a:r>
              <a:rPr lang="en-US" sz="2400" dirty="0">
                <a:latin typeface="The Hand Black (Cuerpo)"/>
              </a:rPr>
              <a:t> You build a collection of prototypes of that separately demonstrate the finished application’s features and joint it. (you need to use good programming techniques for all the prototypes.)</a:t>
            </a:r>
          </a:p>
        </p:txBody>
      </p:sp>
    </p:spTree>
    <p:extLst>
      <p:ext uri="{BB962C8B-B14F-4D97-AF65-F5344CB8AC3E}">
        <p14:creationId xmlns:p14="http://schemas.microsoft.com/office/powerpoint/2010/main" val="4109494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35</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087963"/>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r>
              <a:rPr lang="es-ES" sz="4000" dirty="0">
                <a:latin typeface="The Hand Black (Cuerpo)"/>
              </a:rPr>
              <a:t> (</a:t>
            </a:r>
            <a:r>
              <a:rPr lang="es-ES" sz="4000" dirty="0" err="1">
                <a:latin typeface="The Hand Black (Cuerpo)"/>
              </a:rPr>
              <a:t>Prototypes</a:t>
            </a:r>
            <a:r>
              <a:rPr lang="es-ES" sz="4000" dirty="0">
                <a:latin typeface="The Hand Black (Cuerpo)"/>
              </a:rPr>
              <a:t>)</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3000476"/>
            <a:ext cx="10268199" cy="1200329"/>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Improved requirements: allow customers to see the app and them feedback.</a:t>
            </a:r>
          </a:p>
          <a:p>
            <a:pPr marL="571500" indent="-571500">
              <a:buFont typeface="Arial" panose="020B0604020202020204" pitchFamily="34" charset="0"/>
              <a:buChar char="•"/>
            </a:pPr>
            <a:r>
              <a:rPr lang="en-US" sz="2400" dirty="0">
                <a:latin typeface="The Hand Black (Cuerpo)"/>
              </a:rPr>
              <a:t>Common vision: </a:t>
            </a:r>
            <a:r>
              <a:rPr lang="en-US" sz="2400" dirty="0" err="1">
                <a:latin typeface="The Hand Black (Cuerpo)"/>
              </a:rPr>
              <a:t>Custumers</a:t>
            </a:r>
            <a:r>
              <a:rPr lang="en-US" sz="2400" dirty="0">
                <a:latin typeface="The Hand Black (Cuerpo)"/>
              </a:rPr>
              <a:t> and Dev.</a:t>
            </a:r>
          </a:p>
          <a:p>
            <a:pPr marL="571500" indent="-571500">
              <a:buFont typeface="Arial" panose="020B0604020202020204" pitchFamily="34" charset="0"/>
              <a:buChar char="•"/>
            </a:pPr>
            <a:r>
              <a:rPr lang="en-US" sz="2400" dirty="0">
                <a:latin typeface="The Hand Black (Cuerpo)"/>
              </a:rPr>
              <a:t>Better design</a:t>
            </a:r>
          </a:p>
        </p:txBody>
      </p:sp>
    </p:spTree>
    <p:extLst>
      <p:ext uri="{BB962C8B-B14F-4D97-AF65-F5344CB8AC3E}">
        <p14:creationId xmlns:p14="http://schemas.microsoft.com/office/powerpoint/2010/main" val="3802012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36</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087963"/>
            <a:ext cx="10640653"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r>
              <a:rPr lang="es-ES" sz="4000" dirty="0">
                <a:latin typeface="The Hand Black (Cuerpo)"/>
              </a:rPr>
              <a:t> (SPIRAL)</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3000476"/>
            <a:ext cx="10268199" cy="461665"/>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If you don’t understand all the requirements, then you might use an iterative approach for developing them.</a:t>
            </a:r>
          </a:p>
        </p:txBody>
      </p:sp>
      <p:pic>
        <p:nvPicPr>
          <p:cNvPr id="10242" name="Picture 2" descr="images">
            <a:extLst>
              <a:ext uri="{FF2B5EF4-FFF2-40B4-BE49-F238E27FC236}">
                <a16:creationId xmlns:a16="http://schemas.microsoft.com/office/drawing/2014/main" id="{260ED5C1-B32B-4B28-8269-E90F31032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807" y="3611430"/>
            <a:ext cx="3747331" cy="274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71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Software development models</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37</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8" y="2087963"/>
            <a:ext cx="10515600" cy="707886"/>
          </a:xfrm>
          <a:prstGeom prst="rect">
            <a:avLst/>
          </a:prstGeom>
          <a:noFill/>
        </p:spPr>
        <p:txBody>
          <a:bodyPr wrap="square" rtlCol="0">
            <a:spAutoFit/>
          </a:bodyPr>
          <a:lstStyle/>
          <a:p>
            <a:r>
              <a:rPr lang="es-ES" sz="4000" dirty="0" err="1">
                <a:latin typeface="The Hand Black (Cuerpo)"/>
              </a:rPr>
              <a:t>Iterative</a:t>
            </a:r>
            <a:r>
              <a:rPr lang="es-ES" sz="4000" dirty="0">
                <a:latin typeface="The Hand Black (Cuerpo)"/>
              </a:rPr>
              <a:t> </a:t>
            </a:r>
            <a:r>
              <a:rPr lang="es-ES" sz="4000" dirty="0" err="1">
                <a:latin typeface="The Hand Black (Cuerpo)"/>
              </a:rPr>
              <a:t>models</a:t>
            </a:r>
            <a:r>
              <a:rPr lang="es-ES" sz="4000" dirty="0">
                <a:latin typeface="The Hand Black (Cuerpo)"/>
              </a:rPr>
              <a:t> (SPIRAL)</a:t>
            </a:r>
            <a:endParaRPr lang="es-MX" sz="4000" dirty="0">
              <a:latin typeface="The Hand Black (Cuerpo)"/>
            </a:endParaRPr>
          </a:p>
        </p:txBody>
      </p:sp>
      <p:pic>
        <p:nvPicPr>
          <p:cNvPr id="10242" name="Picture 2" descr="images">
            <a:extLst>
              <a:ext uri="{FF2B5EF4-FFF2-40B4-BE49-F238E27FC236}">
                <a16:creationId xmlns:a16="http://schemas.microsoft.com/office/drawing/2014/main" id="{260ED5C1-B32B-4B28-8269-E90F310325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7219" y="2786598"/>
            <a:ext cx="4873381" cy="356975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E22D637-76E9-42AE-A50A-B1A220CC3C9B}"/>
              </a:ext>
            </a:extLst>
          </p:cNvPr>
          <p:cNvSpPr txBox="1"/>
          <p:nvPr/>
        </p:nvSpPr>
        <p:spPr>
          <a:xfrm>
            <a:off x="1099545" y="3786644"/>
            <a:ext cx="2730807" cy="1569660"/>
          </a:xfrm>
          <a:prstGeom prst="rect">
            <a:avLst/>
          </a:prstGeom>
          <a:noFill/>
        </p:spPr>
        <p:txBody>
          <a:bodyPr wrap="square" rtlCol="0">
            <a:spAutoFit/>
          </a:bodyPr>
          <a:lstStyle/>
          <a:p>
            <a:r>
              <a:rPr lang="es-ES" sz="2400" dirty="0" err="1"/>
              <a:t>Phases</a:t>
            </a:r>
            <a:r>
              <a:rPr lang="es-ES" sz="2400" dirty="0"/>
              <a:t> in </a:t>
            </a:r>
            <a:r>
              <a:rPr lang="es-ES" sz="2400" dirty="0" err="1"/>
              <a:t>Spiral</a:t>
            </a:r>
            <a:r>
              <a:rPr lang="es-ES" sz="2400" dirty="0"/>
              <a:t> </a:t>
            </a:r>
            <a:r>
              <a:rPr lang="es-ES" sz="2400" dirty="0" err="1"/>
              <a:t>Model</a:t>
            </a:r>
            <a:endParaRPr lang="es-ES" dirty="0"/>
          </a:p>
          <a:p>
            <a:pPr lvl="1"/>
            <a:r>
              <a:rPr lang="es-ES" dirty="0"/>
              <a:t>1-. </a:t>
            </a:r>
            <a:r>
              <a:rPr lang="es-ES" dirty="0" err="1"/>
              <a:t>Planning</a:t>
            </a:r>
            <a:r>
              <a:rPr lang="es-ES" dirty="0"/>
              <a:t> </a:t>
            </a:r>
            <a:r>
              <a:rPr lang="es-ES" dirty="0" err="1"/>
              <a:t>Phase</a:t>
            </a:r>
            <a:endParaRPr lang="es-ES" dirty="0"/>
          </a:p>
          <a:p>
            <a:pPr lvl="1"/>
            <a:r>
              <a:rPr lang="es-ES" dirty="0"/>
              <a:t>2-. </a:t>
            </a:r>
            <a:r>
              <a:rPr lang="es-ES" dirty="0" err="1"/>
              <a:t>Risk</a:t>
            </a:r>
            <a:r>
              <a:rPr lang="es-ES" dirty="0"/>
              <a:t> </a:t>
            </a:r>
            <a:r>
              <a:rPr lang="es-ES" dirty="0" err="1"/>
              <a:t>analysis</a:t>
            </a:r>
            <a:r>
              <a:rPr lang="es-ES" dirty="0"/>
              <a:t> </a:t>
            </a:r>
            <a:r>
              <a:rPr lang="es-ES" dirty="0" err="1"/>
              <a:t>phase</a:t>
            </a:r>
            <a:r>
              <a:rPr lang="es-ES" dirty="0"/>
              <a:t>.</a:t>
            </a:r>
          </a:p>
          <a:p>
            <a:pPr lvl="1"/>
            <a:r>
              <a:rPr lang="es-ES" dirty="0"/>
              <a:t>3-. </a:t>
            </a:r>
            <a:r>
              <a:rPr lang="es-ES" dirty="0" err="1"/>
              <a:t>Engineering</a:t>
            </a:r>
            <a:r>
              <a:rPr lang="es-ES" dirty="0"/>
              <a:t> </a:t>
            </a:r>
            <a:r>
              <a:rPr lang="es-ES" dirty="0" err="1"/>
              <a:t>phase</a:t>
            </a:r>
            <a:r>
              <a:rPr lang="es-ES" dirty="0"/>
              <a:t>.</a:t>
            </a:r>
          </a:p>
          <a:p>
            <a:pPr lvl="1"/>
            <a:r>
              <a:rPr lang="es-MX" dirty="0"/>
              <a:t>4-. </a:t>
            </a:r>
            <a:r>
              <a:rPr lang="es-MX" dirty="0" err="1"/>
              <a:t>Evaluation</a:t>
            </a:r>
            <a:r>
              <a:rPr lang="es-MX" dirty="0"/>
              <a:t> </a:t>
            </a:r>
            <a:r>
              <a:rPr lang="es-MX" dirty="0" err="1"/>
              <a:t>phase</a:t>
            </a:r>
            <a:r>
              <a:rPr lang="es-MX" dirty="0"/>
              <a:t>.</a:t>
            </a:r>
          </a:p>
        </p:txBody>
      </p:sp>
    </p:spTree>
    <p:extLst>
      <p:ext uri="{BB962C8B-B14F-4D97-AF65-F5344CB8AC3E}">
        <p14:creationId xmlns:p14="http://schemas.microsoft.com/office/powerpoint/2010/main" val="4148465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38</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Variables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1569660"/>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Variables are used to store data in JavaScript, such as numbers and text values. The name of a variable is called an identifier, and it must conform to certain naming rules. A variable can be declared using the var, let or const keyword.</a:t>
            </a:r>
          </a:p>
          <a:p>
            <a:pPr marL="571500" indent="-571500">
              <a:buFont typeface="Arial" panose="020B0604020202020204" pitchFamily="34" charset="0"/>
              <a:buChar char="•"/>
            </a:pPr>
            <a:r>
              <a:rPr lang="en-US" sz="2400" dirty="0">
                <a:latin typeface="The Hand Black (Cuerpo)"/>
              </a:rPr>
              <a:t>Global variables exist outside any function while local variables are defined inside a particular function.</a:t>
            </a:r>
          </a:p>
          <a:p>
            <a:pPr marL="571500" indent="-571500">
              <a:buFont typeface="Arial" panose="020B0604020202020204" pitchFamily="34" charset="0"/>
              <a:buChar char="•"/>
            </a:pPr>
            <a:r>
              <a:rPr lang="en-US" sz="2400" dirty="0">
                <a:latin typeface="The Hand Black (Cuerpo)"/>
              </a:rPr>
              <a:t>Variable hoisting allows accessing a variable before it is declared in code, but a hoisted variable returns the value of undefined.</a:t>
            </a:r>
          </a:p>
        </p:txBody>
      </p:sp>
    </p:spTree>
    <p:extLst>
      <p:ext uri="{BB962C8B-B14F-4D97-AF65-F5344CB8AC3E}">
        <p14:creationId xmlns:p14="http://schemas.microsoft.com/office/powerpoint/2010/main" val="1981697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39</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Variables</a:t>
            </a:r>
            <a:endParaRPr lang="es-MX" sz="4000" dirty="0">
              <a:latin typeface="The Hand Black (Cuerpo)"/>
            </a:endParaRPr>
          </a:p>
        </p:txBody>
      </p:sp>
      <p:pic>
        <p:nvPicPr>
          <p:cNvPr id="4" name="Imagen 3" descr="Texto&#10;&#10;Descripción generada automáticamente con confianza baja">
            <a:extLst>
              <a:ext uri="{FF2B5EF4-FFF2-40B4-BE49-F238E27FC236}">
                <a16:creationId xmlns:a16="http://schemas.microsoft.com/office/drawing/2014/main" id="{9668052C-56B9-4D06-9A09-2D97FD3AD937}"/>
              </a:ext>
            </a:extLst>
          </p:cNvPr>
          <p:cNvPicPr>
            <a:picLocks noChangeAspect="1"/>
          </p:cNvPicPr>
          <p:nvPr/>
        </p:nvPicPr>
        <p:blipFill>
          <a:blip r:embed="rId5"/>
          <a:stretch>
            <a:fillRect/>
          </a:stretch>
        </p:blipFill>
        <p:spPr>
          <a:xfrm>
            <a:off x="2373595" y="3106604"/>
            <a:ext cx="7676260" cy="2704137"/>
          </a:xfrm>
          <a:prstGeom prst="rect">
            <a:avLst/>
          </a:prstGeom>
        </p:spPr>
      </p:pic>
    </p:spTree>
    <p:extLst>
      <p:ext uri="{BB962C8B-B14F-4D97-AF65-F5344CB8AC3E}">
        <p14:creationId xmlns:p14="http://schemas.microsoft.com/office/powerpoint/2010/main" val="51686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F357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Analysis</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Information is collected from the customer</a:t>
            </a:r>
          </a:p>
          <a:p>
            <a:pPr marL="285750" indent="-285750">
              <a:buFont typeface="Arial" panose="020B0604020202020204" pitchFamily="34" charset="0"/>
              <a:buChar char="•"/>
            </a:pPr>
            <a:r>
              <a:rPr lang="es-ES" sz="2400" dirty="0"/>
              <a:t>Software </a:t>
            </a:r>
            <a:r>
              <a:rPr lang="es-ES" sz="2400" dirty="0" err="1"/>
              <a:t>Requirement</a:t>
            </a:r>
            <a:r>
              <a:rPr lang="es-ES" sz="2400" dirty="0"/>
              <a:t> </a:t>
            </a:r>
            <a:r>
              <a:rPr lang="es-ES" sz="2400" dirty="0" err="1"/>
              <a:t>Specification</a:t>
            </a:r>
            <a:r>
              <a:rPr lang="es-ES" sz="2400" dirty="0"/>
              <a:t> </a:t>
            </a:r>
            <a:r>
              <a:rPr lang="es-ES" sz="2400" dirty="0" err="1"/>
              <a:t>document</a:t>
            </a:r>
            <a:r>
              <a:rPr lang="es-ES" sz="2400" dirty="0"/>
              <a:t> (SRS)</a:t>
            </a:r>
          </a:p>
          <a:p>
            <a:pPr marL="285750" indent="-285750">
              <a:buFont typeface="Arial" panose="020B0604020202020204" pitchFamily="34" charset="0"/>
              <a:buChar char="•"/>
            </a:pPr>
            <a:r>
              <a:rPr lang="es-ES" sz="2400" dirty="0" err="1"/>
              <a:t>Purpose</a:t>
            </a:r>
            <a:r>
              <a:rPr lang="es-ES" sz="2400" dirty="0"/>
              <a:t> </a:t>
            </a:r>
            <a:r>
              <a:rPr lang="es-ES" sz="2400" dirty="0" err="1"/>
              <a:t>of</a:t>
            </a:r>
            <a:r>
              <a:rPr lang="es-ES" sz="2400" dirty="0"/>
              <a:t> </a:t>
            </a:r>
            <a:r>
              <a:rPr lang="es-ES" sz="2400" dirty="0" err="1"/>
              <a:t>the</a:t>
            </a:r>
            <a:r>
              <a:rPr lang="es-ES" sz="2400" dirty="0"/>
              <a:t> </a:t>
            </a:r>
            <a:r>
              <a:rPr lang="es-ES" sz="2400" dirty="0" err="1"/>
              <a:t>product</a:t>
            </a:r>
            <a:r>
              <a:rPr lang="es-ES" sz="2400" dirty="0"/>
              <a:t>. </a:t>
            </a:r>
          </a:p>
          <a:p>
            <a:pPr marL="285750" indent="-285750">
              <a:buFont typeface="Arial" panose="020B0604020202020204" pitchFamily="34" charset="0"/>
              <a:buChar char="•"/>
            </a:pPr>
            <a:r>
              <a:rPr lang="es-ES" sz="2400" dirty="0"/>
              <a:t>Meetings</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1200329"/>
          </a:xfrm>
          <a:prstGeom prst="rect">
            <a:avLst/>
          </a:prstGeom>
          <a:noFill/>
        </p:spPr>
        <p:txBody>
          <a:bodyPr wrap="square" rtlCol="0">
            <a:spAutoFit/>
          </a:bodyPr>
          <a:lstStyle/>
          <a:p>
            <a:r>
              <a:rPr lang="en-US" sz="2400" dirty="0"/>
              <a:t>Requirements could be derived from a variety of sources such as evaluating competitor products for a commercial product to surveying the needs of users for an internal solution. In some cases these requirements could come from a direct request from a current customer.</a:t>
            </a:r>
            <a:endParaRPr lang="es-MX" sz="2400" dirty="0"/>
          </a:p>
        </p:txBody>
      </p:sp>
      <p:pic>
        <p:nvPicPr>
          <p:cNvPr id="18" name="Gráfico 17" descr="Reunión con relleno sólido">
            <a:extLst>
              <a:ext uri="{FF2B5EF4-FFF2-40B4-BE49-F238E27FC236}">
                <a16:creationId xmlns:a16="http://schemas.microsoft.com/office/drawing/2014/main" id="{4CD71EE9-1E76-4842-BD53-B5450A165B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1357" y="5035477"/>
            <a:ext cx="879465" cy="737877"/>
          </a:xfrm>
          <a:prstGeom prst="rect">
            <a:avLst/>
          </a:prstGeom>
        </p:spPr>
      </p:pic>
    </p:spTree>
    <p:extLst>
      <p:ext uri="{BB962C8B-B14F-4D97-AF65-F5344CB8AC3E}">
        <p14:creationId xmlns:p14="http://schemas.microsoft.com/office/powerpoint/2010/main" val="3863692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40</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Coding</a:t>
            </a:r>
            <a:r>
              <a:rPr lang="es-ES" sz="4000" dirty="0">
                <a:latin typeface="The Hand Black (Cuerpo)"/>
              </a:rPr>
              <a:t>…</a:t>
            </a:r>
            <a:endParaRPr lang="es-MX" sz="4000" dirty="0">
              <a:latin typeface="The Hand Black (Cuerpo)"/>
            </a:endParaRPr>
          </a:p>
        </p:txBody>
      </p:sp>
      <p:pic>
        <p:nvPicPr>
          <p:cNvPr id="13" name="Picture 2" descr="Cat Coding Sticker by SUSHIBOX for iOS &amp; Android | GIPHY">
            <a:extLst>
              <a:ext uri="{FF2B5EF4-FFF2-40B4-BE49-F238E27FC236}">
                <a16:creationId xmlns:a16="http://schemas.microsoft.com/office/drawing/2014/main" id="{BA402BB7-A5AB-400F-82E4-33D0F4457C3A}"/>
              </a:ext>
            </a:extLst>
          </p:cNvPr>
          <p:cNvPicPr>
            <a:picLocks noGrp="1" noChangeAspect="1" noChangeArrowheads="1" noCrop="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4038600" y="3429000"/>
            <a:ext cx="2584970" cy="258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35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41</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a:latin typeface="The Hand Black (Cuerpo)"/>
              </a:rPr>
              <a:t>Data </a:t>
            </a:r>
            <a:r>
              <a:rPr lang="es-ES" sz="4000" dirty="0" err="1">
                <a:latin typeface="The Hand Black (Cuerpo)"/>
              </a:rPr>
              <a:t>Types</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869124"/>
            <a:ext cx="10268199" cy="3293209"/>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A variable can be declared and initialized using one of the eight data types.</a:t>
            </a:r>
          </a:p>
          <a:p>
            <a:r>
              <a:rPr lang="en-US" sz="2000" dirty="0">
                <a:solidFill>
                  <a:srgbClr val="FF0000"/>
                </a:solidFill>
                <a:latin typeface="The Hand Black (Cuerpo)"/>
              </a:rPr>
              <a:t>Number: </a:t>
            </a:r>
            <a:r>
              <a:rPr lang="en-US" sz="2000" dirty="0">
                <a:latin typeface="The Hand Black (Cuerpo)"/>
              </a:rPr>
              <a:t>Number is a primitive data type allows storing an integer or floating point number.</a:t>
            </a:r>
          </a:p>
          <a:p>
            <a:r>
              <a:rPr lang="en-US" sz="2000" dirty="0">
                <a:solidFill>
                  <a:srgbClr val="FF0000"/>
                </a:solidFill>
                <a:latin typeface="The Hand Black (Cuerpo)"/>
              </a:rPr>
              <a:t>String: </a:t>
            </a:r>
            <a:r>
              <a:rPr lang="en-US" sz="2000" dirty="0">
                <a:latin typeface="The Hand Black (Cuerpo)"/>
              </a:rPr>
              <a:t> String is a primitive data type that allows storing a sequence of characters that represent a text value.</a:t>
            </a:r>
          </a:p>
          <a:p>
            <a:r>
              <a:rPr lang="en-US" sz="2000" dirty="0" err="1">
                <a:solidFill>
                  <a:srgbClr val="FF0000"/>
                </a:solidFill>
                <a:latin typeface="The Hand Black (Cuerpo)"/>
              </a:rPr>
              <a:t>BigInt</a:t>
            </a:r>
            <a:r>
              <a:rPr lang="en-US" sz="2000" dirty="0">
                <a:latin typeface="The Hand Black (Cuerpo)"/>
              </a:rPr>
              <a:t>: </a:t>
            </a:r>
            <a:r>
              <a:rPr lang="en-US" sz="2000" dirty="0" err="1">
                <a:latin typeface="The Hand Black (Cuerpo)"/>
              </a:rPr>
              <a:t>BigInt</a:t>
            </a:r>
            <a:r>
              <a:rPr lang="en-US" sz="2000" dirty="0">
                <a:latin typeface="The Hand Black (Cuerpo)"/>
              </a:rPr>
              <a:t> is a primitive data type allows storing an integer with arbitrary precision format.</a:t>
            </a:r>
          </a:p>
          <a:p>
            <a:r>
              <a:rPr lang="en-US" sz="2000" dirty="0">
                <a:solidFill>
                  <a:srgbClr val="00B050"/>
                </a:solidFill>
                <a:latin typeface="The Hand Black (Cuerpo)"/>
              </a:rPr>
              <a:t>Object</a:t>
            </a:r>
            <a:r>
              <a:rPr lang="en-US" sz="2000" dirty="0">
                <a:latin typeface="The Hand Black (Cuerpo)"/>
              </a:rPr>
              <a:t>: The Object data type can be used to store keyed collections of data items and complex entities.</a:t>
            </a:r>
          </a:p>
          <a:p>
            <a:r>
              <a:rPr lang="en-US" sz="2000" dirty="0">
                <a:solidFill>
                  <a:srgbClr val="FF0000"/>
                </a:solidFill>
                <a:latin typeface="The Hand Black (Cuerpo)"/>
              </a:rPr>
              <a:t>Symbol</a:t>
            </a:r>
            <a:r>
              <a:rPr lang="en-US" sz="2000" dirty="0">
                <a:latin typeface="The Hand Black (Cuerpo)"/>
              </a:rPr>
              <a:t>: Symbol is a primitive data type that can be used to define unique and immutable values.</a:t>
            </a:r>
          </a:p>
          <a:p>
            <a:r>
              <a:rPr lang="en-US" sz="2000" dirty="0">
                <a:solidFill>
                  <a:srgbClr val="FF0000"/>
                </a:solidFill>
                <a:latin typeface="The Hand Black (Cuerpo)"/>
              </a:rPr>
              <a:t>Undefined</a:t>
            </a:r>
            <a:r>
              <a:rPr lang="en-US" sz="2000" dirty="0">
                <a:latin typeface="The Hand Black (Cuerpo)"/>
              </a:rPr>
              <a:t>: The undefined keyword represents a primitive value that is not defined. It is auto-assigned to a variable that has been declared but not initialized.</a:t>
            </a:r>
          </a:p>
          <a:p>
            <a:r>
              <a:rPr lang="en-US" sz="2000" dirty="0">
                <a:solidFill>
                  <a:srgbClr val="FF0000"/>
                </a:solidFill>
                <a:latin typeface="The Hand Black (Cuerpo)"/>
              </a:rPr>
              <a:t>Null</a:t>
            </a:r>
            <a:r>
              <a:rPr lang="en-US" sz="2000" dirty="0">
                <a:latin typeface="The Hand Black (Cuerpo)"/>
              </a:rPr>
              <a:t>: The null keyword represents any null value. It is a case-sensitive and primitive value.</a:t>
            </a:r>
          </a:p>
          <a:p>
            <a:r>
              <a:rPr lang="en-US" sz="2000" dirty="0">
                <a:solidFill>
                  <a:srgbClr val="FF0000"/>
                </a:solidFill>
                <a:latin typeface="The Hand Black (Cuerpo)"/>
              </a:rPr>
              <a:t>Boolean</a:t>
            </a:r>
            <a:r>
              <a:rPr lang="en-US" sz="2000" dirty="0">
                <a:latin typeface="The Hand Black (Cuerpo)"/>
              </a:rPr>
              <a:t>: Boolean is a primitive data type that allows storing the value of true or false.</a:t>
            </a:r>
          </a:p>
          <a:p>
            <a:endParaRPr lang="en-US" sz="2400" dirty="0">
              <a:latin typeface="The Hand Black (Cuerpo)"/>
            </a:endParaRPr>
          </a:p>
        </p:txBody>
      </p:sp>
    </p:spTree>
    <p:extLst>
      <p:ext uri="{BB962C8B-B14F-4D97-AF65-F5344CB8AC3E}">
        <p14:creationId xmlns:p14="http://schemas.microsoft.com/office/powerpoint/2010/main" val="672922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42</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latin typeface="The Hand Black (Cuerpo)"/>
              </a:rPr>
              <a:t>Typecasting</a:t>
            </a:r>
            <a:endParaRPr lang="es-MX" sz="4000" dirty="0">
              <a:latin typeface="The Hand Black (Cuerpo)"/>
            </a:endParaRPr>
          </a:p>
        </p:txBody>
      </p:sp>
      <p:sp>
        <p:nvSpPr>
          <p:cNvPr id="9" name="CuadroTexto 8">
            <a:extLst>
              <a:ext uri="{FF2B5EF4-FFF2-40B4-BE49-F238E27FC236}">
                <a16:creationId xmlns:a16="http://schemas.microsoft.com/office/drawing/2014/main" id="{6A5BF80C-FEF9-46CF-98B3-E2646C27DA0F}"/>
              </a:ext>
            </a:extLst>
          </p:cNvPr>
          <p:cNvSpPr txBox="1"/>
          <p:nvPr/>
        </p:nvSpPr>
        <p:spPr>
          <a:xfrm>
            <a:off x="713147" y="2951946"/>
            <a:ext cx="10268199" cy="830997"/>
          </a:xfrm>
          <a:prstGeom prst="rect">
            <a:avLst/>
          </a:prstGeom>
          <a:noFill/>
        </p:spPr>
        <p:txBody>
          <a:bodyPr wrap="square" rtlCol="0">
            <a:spAutoFit/>
          </a:bodyPr>
          <a:lstStyle/>
          <a:p>
            <a:pPr marL="571500" indent="-571500">
              <a:buFont typeface="Arial" panose="020B0604020202020204" pitchFamily="34" charset="0"/>
              <a:buChar char="•"/>
            </a:pPr>
            <a:r>
              <a:rPr lang="en-US" sz="2400" dirty="0">
                <a:latin typeface="The Hand Black (Cuerpo)"/>
              </a:rPr>
              <a:t> variable of one data type can be explicitly converted to another data type which is called typecasting. The following methods can be used.</a:t>
            </a:r>
          </a:p>
        </p:txBody>
      </p:sp>
      <p:pic>
        <p:nvPicPr>
          <p:cNvPr id="4" name="Imagen 3" descr="Escala de tiempo&#10;&#10;Descripción generada automáticamente">
            <a:extLst>
              <a:ext uri="{FF2B5EF4-FFF2-40B4-BE49-F238E27FC236}">
                <a16:creationId xmlns:a16="http://schemas.microsoft.com/office/drawing/2014/main" id="{930317F9-9EEE-4354-A9F3-A68826BFAD64}"/>
              </a:ext>
            </a:extLst>
          </p:cNvPr>
          <p:cNvPicPr>
            <a:picLocks noChangeAspect="1"/>
          </p:cNvPicPr>
          <p:nvPr/>
        </p:nvPicPr>
        <p:blipFill>
          <a:blip r:embed="rId5"/>
          <a:stretch>
            <a:fillRect/>
          </a:stretch>
        </p:blipFill>
        <p:spPr>
          <a:xfrm>
            <a:off x="2542849" y="3837329"/>
            <a:ext cx="6981247" cy="2464635"/>
          </a:xfrm>
          <a:prstGeom prst="rect">
            <a:avLst/>
          </a:prstGeom>
        </p:spPr>
      </p:pic>
    </p:spTree>
    <p:extLst>
      <p:ext uri="{BB962C8B-B14F-4D97-AF65-F5344CB8AC3E}">
        <p14:creationId xmlns:p14="http://schemas.microsoft.com/office/powerpoint/2010/main" val="2696110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a:xfrm>
            <a:off x="853440" y="734998"/>
            <a:ext cx="10515600" cy="1325563"/>
          </a:xfrm>
        </p:spPr>
        <p:txBody>
          <a:bodyPr>
            <a:normAutofit/>
          </a:bodyPr>
          <a:lstStyle/>
          <a:p>
            <a:r>
              <a:rPr lang="en-CA" sz="5400" dirty="0"/>
              <a:t>Programming session 1</a:t>
            </a:r>
            <a:endParaRPr lang="es-MX" sz="5400"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43</a:t>
            </a:fld>
            <a:endParaRPr lang="es-ES" noProof="0"/>
          </a:p>
        </p:txBody>
      </p:sp>
      <p:pic>
        <p:nvPicPr>
          <p:cNvPr id="8" name="Marcador de imagen en línea 27" descr="Diseño web con relleno sólido">
            <a:extLst>
              <a:ext uri="{FF2B5EF4-FFF2-40B4-BE49-F238E27FC236}">
                <a16:creationId xmlns:a16="http://schemas.microsoft.com/office/drawing/2014/main" id="{1771A7BA-C2C8-4AB5-8143-9E20EA009B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982200" y="1047259"/>
            <a:ext cx="701040" cy="701040"/>
          </a:xfrm>
          <a:prstGeom prst="rect">
            <a:avLst/>
          </a:prstGeom>
        </p:spPr>
      </p:pic>
      <p:sp>
        <p:nvSpPr>
          <p:cNvPr id="10" name="Marcador de pie de página 5">
            <a:extLst>
              <a:ext uri="{FF2B5EF4-FFF2-40B4-BE49-F238E27FC236}">
                <a16:creationId xmlns:a16="http://schemas.microsoft.com/office/drawing/2014/main" id="{C4BC7171-7735-4726-A052-284CD08A27CA}"/>
              </a:ext>
            </a:extLst>
          </p:cNvPr>
          <p:cNvSpPr txBox="1">
            <a:spLocks/>
          </p:cNvSpPr>
          <p:nvPr/>
        </p:nvSpPr>
        <p:spPr>
          <a:xfrm>
            <a:off x="-804193" y="6356350"/>
            <a:ext cx="4114800" cy="365125"/>
          </a:xfrm>
          <a:prstGeom prst="rect">
            <a:avLst/>
          </a:prstGeom>
        </p:spPr>
        <p:txBody>
          <a:bodyPr vert="horz" lIns="91440" tIns="45720" rIns="91440" bIns="45720" rtlCol="0" anchor="ctr"/>
          <a:lstStyle>
            <a:defPPr rtl="0">
              <a:defRPr lang="es-es"/>
            </a:defPPr>
            <a:lvl1pPr marL="0" algn="ct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s-ES" dirty="0"/>
              <a:t>Luis Gerardo Camara Salinas</a:t>
            </a:r>
          </a:p>
        </p:txBody>
      </p:sp>
      <p:pic>
        <p:nvPicPr>
          <p:cNvPr id="11" name="image1.jpeg" descr="Un dibujo animado con letras&#10;&#10;Descripción generada automáticamente con confianza media">
            <a:extLst>
              <a:ext uri="{FF2B5EF4-FFF2-40B4-BE49-F238E27FC236}">
                <a16:creationId xmlns:a16="http://schemas.microsoft.com/office/drawing/2014/main" id="{1A6CEF60-99D9-4B9D-9C7F-ADDBE771EC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080" y="365125"/>
            <a:ext cx="1852930" cy="701040"/>
          </a:xfrm>
          <a:prstGeom prst="rect">
            <a:avLst/>
          </a:prstGeom>
        </p:spPr>
      </p:pic>
      <p:sp>
        <p:nvSpPr>
          <p:cNvPr id="12" name="CuadroTexto 11">
            <a:extLst>
              <a:ext uri="{FF2B5EF4-FFF2-40B4-BE49-F238E27FC236}">
                <a16:creationId xmlns:a16="http://schemas.microsoft.com/office/drawing/2014/main" id="{3C575B82-57D0-4FCE-B23C-ECA7FC85D576}"/>
              </a:ext>
            </a:extLst>
          </p:cNvPr>
          <p:cNvSpPr txBox="1"/>
          <p:nvPr/>
        </p:nvSpPr>
        <p:spPr>
          <a:xfrm>
            <a:off x="713147" y="2105561"/>
            <a:ext cx="10640653" cy="707886"/>
          </a:xfrm>
          <a:prstGeom prst="rect">
            <a:avLst/>
          </a:prstGeom>
          <a:noFill/>
        </p:spPr>
        <p:txBody>
          <a:bodyPr wrap="square" rtlCol="0">
            <a:spAutoFit/>
          </a:bodyPr>
          <a:lstStyle/>
          <a:p>
            <a:r>
              <a:rPr lang="es-ES" sz="4000" dirty="0" err="1">
                <a:solidFill>
                  <a:srgbClr val="175289"/>
                </a:solidFill>
                <a:latin typeface="The Hand Black (Cuerpo)"/>
              </a:rPr>
              <a:t>Coding</a:t>
            </a:r>
            <a:r>
              <a:rPr lang="es-ES" sz="4000" dirty="0">
                <a:latin typeface="The Hand Black (Cuerpo)"/>
              </a:rPr>
              <a:t>…</a:t>
            </a:r>
            <a:endParaRPr lang="es-MX" sz="4000" dirty="0">
              <a:latin typeface="The Hand Black (Cuerpo)"/>
            </a:endParaRPr>
          </a:p>
        </p:txBody>
      </p:sp>
      <p:pic>
        <p:nvPicPr>
          <p:cNvPr id="13" name="Picture 2" descr="Cat Coding Sticker by SUSHIBOX for iOS &amp; Android | GIPHY">
            <a:extLst>
              <a:ext uri="{FF2B5EF4-FFF2-40B4-BE49-F238E27FC236}">
                <a16:creationId xmlns:a16="http://schemas.microsoft.com/office/drawing/2014/main" id="{BA402BB7-A5AB-400F-82E4-33D0F4457C3A}"/>
              </a:ext>
            </a:extLst>
          </p:cNvPr>
          <p:cNvPicPr>
            <a:picLocks noGrp="1" noChangeAspect="1" noChangeArrowheads="1" noCrop="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4038600" y="3429000"/>
            <a:ext cx="2584970" cy="258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45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5</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A9C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Design</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internal behavior and operations</a:t>
            </a:r>
          </a:p>
          <a:p>
            <a:pPr marL="285750" indent="-285750">
              <a:buFont typeface="Arial" panose="020B0604020202020204" pitchFamily="34" charset="0"/>
              <a:buChar char="•"/>
            </a:pPr>
            <a:r>
              <a:rPr lang="es-ES" sz="2400" dirty="0"/>
              <a:t>Software </a:t>
            </a:r>
            <a:r>
              <a:rPr lang="es-ES" sz="2400" dirty="0" err="1"/>
              <a:t>to</a:t>
            </a:r>
            <a:r>
              <a:rPr lang="es-ES" sz="2400" dirty="0"/>
              <a:t> </a:t>
            </a:r>
            <a:r>
              <a:rPr lang="es-ES" sz="2400" dirty="0" err="1"/>
              <a:t>specific</a:t>
            </a:r>
            <a:r>
              <a:rPr lang="es-ES" sz="2400" dirty="0"/>
              <a:t> </a:t>
            </a:r>
            <a:r>
              <a:rPr lang="es-ES" sz="2400" dirty="0" err="1"/>
              <a:t>requirements</a:t>
            </a:r>
            <a:endParaRPr lang="es-ES" sz="2400" dirty="0"/>
          </a:p>
          <a:p>
            <a:pPr marL="285750" indent="-285750">
              <a:buFont typeface="Arial" panose="020B0604020202020204" pitchFamily="34" charset="0"/>
              <a:buChar char="•"/>
            </a:pPr>
            <a:r>
              <a:rPr lang="es-ES" sz="2400" dirty="0"/>
              <a:t>Hardware</a:t>
            </a:r>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461665"/>
          </a:xfrm>
          <a:prstGeom prst="rect">
            <a:avLst/>
          </a:prstGeom>
          <a:noFill/>
        </p:spPr>
        <p:txBody>
          <a:bodyPr wrap="square" rtlCol="0">
            <a:spAutoFit/>
          </a:bodyPr>
          <a:lstStyle/>
          <a:p>
            <a:r>
              <a:rPr lang="en-US" sz="2400" dirty="0"/>
              <a:t>In this process question like how the software will satisfy all functional and security goals.</a:t>
            </a:r>
            <a:endParaRPr lang="es-MX" sz="2400" dirty="0"/>
          </a:p>
        </p:txBody>
      </p:sp>
    </p:spTree>
    <p:extLst>
      <p:ext uri="{BB962C8B-B14F-4D97-AF65-F5344CB8AC3E}">
        <p14:creationId xmlns:p14="http://schemas.microsoft.com/office/powerpoint/2010/main" val="375719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6</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69441"/>
            <a:chOff x="452927" y="2980330"/>
            <a:chExt cx="2392823" cy="769441"/>
          </a:xfrm>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solidFill>
              <a:srgbClr val="1AA8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986257" y="2980330"/>
              <a:ext cx="1859493" cy="769441"/>
            </a:xfrm>
            <a:prstGeom prst="rect">
              <a:avLst/>
            </a:prstGeom>
            <a:noFill/>
          </p:spPr>
          <p:txBody>
            <a:bodyPr wrap="square" rtlCol="0">
              <a:spAutoFit/>
            </a:bodyPr>
            <a:lstStyle/>
            <a:p>
              <a:r>
                <a:rPr lang="en-US" sz="4400" b="1" dirty="0">
                  <a:solidFill>
                    <a:schemeClr val="bg1"/>
                  </a:solidFill>
                  <a:latin typeface="The Hand Black" panose="03070902030502020204" pitchFamily="66" charset="0"/>
                </a:rPr>
                <a:t>Development</a:t>
              </a:r>
              <a:endParaRPr lang="es-MX" sz="3600"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6" y="4656423"/>
            <a:ext cx="497365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Research and Study</a:t>
            </a:r>
          </a:p>
          <a:p>
            <a:pPr marL="285750" indent="-285750">
              <a:buFont typeface="Arial" panose="020B0604020202020204" pitchFamily="34" charset="0"/>
              <a:buChar char="•"/>
            </a:pPr>
            <a:r>
              <a:rPr lang="es-ES" sz="2400" dirty="0"/>
              <a:t>Tickets</a:t>
            </a:r>
          </a:p>
          <a:p>
            <a:pPr marL="285750" indent="-285750">
              <a:buFont typeface="Arial" panose="020B0604020202020204" pitchFamily="34" charset="0"/>
              <a:buChar char="•"/>
            </a:pPr>
            <a:r>
              <a:rPr lang="es-ES" sz="2400" dirty="0" err="1"/>
              <a:t>Start</a:t>
            </a:r>
            <a:r>
              <a:rPr lang="es-ES" sz="2400" dirty="0"/>
              <a:t> </a:t>
            </a:r>
            <a:r>
              <a:rPr lang="es-ES" sz="2400" dirty="0" err="1"/>
              <a:t>of</a:t>
            </a:r>
            <a:r>
              <a:rPr lang="es-ES" sz="2400" dirty="0"/>
              <a:t> </a:t>
            </a:r>
            <a:r>
              <a:rPr lang="es-ES" sz="2400" dirty="0" err="1"/>
              <a:t>production</a:t>
            </a:r>
            <a:r>
              <a:rPr lang="es-ES" sz="2400" dirty="0"/>
              <a:t> / </a:t>
            </a:r>
            <a:r>
              <a:rPr lang="es-ES" sz="2400" dirty="0" err="1"/>
              <a:t>Coding</a:t>
            </a:r>
            <a:endParaRPr lang="es-ES" sz="2400" dirty="0"/>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1200329"/>
          </a:xfrm>
          <a:prstGeom prst="rect">
            <a:avLst/>
          </a:prstGeom>
          <a:noFill/>
        </p:spPr>
        <p:txBody>
          <a:bodyPr wrap="square" rtlCol="0">
            <a:spAutoFit/>
          </a:bodyPr>
          <a:lstStyle/>
          <a:p>
            <a:r>
              <a:rPr lang="en-US" sz="2400" dirty="0"/>
              <a:t>Implementation/Coding starts once the developer gets the Design document. The Software design is translated into source code. All the components of the software are implemented in this phase. The Develop phase involves writing the code or instructions that make the software work.</a:t>
            </a:r>
            <a:endParaRPr lang="es-MX" sz="2400" dirty="0"/>
          </a:p>
        </p:txBody>
      </p:sp>
    </p:spTree>
    <p:extLst>
      <p:ext uri="{BB962C8B-B14F-4D97-AF65-F5344CB8AC3E}">
        <p14:creationId xmlns:p14="http://schemas.microsoft.com/office/powerpoint/2010/main" val="39300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7</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3036816" cy="713100"/>
            <a:chOff x="452927" y="2980330"/>
            <a:chExt cx="2458131" cy="713100"/>
          </a:xfrm>
          <a:solidFill>
            <a:srgbClr val="92D050"/>
          </a:solidFill>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458131" cy="713100"/>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507250" y="3106047"/>
              <a:ext cx="2200094" cy="461665"/>
            </a:xfrm>
            <a:prstGeom prst="rect">
              <a:avLst/>
            </a:prstGeom>
            <a:grpFill/>
          </p:spPr>
          <p:txBody>
            <a:bodyPr wrap="square" rtlCol="0">
              <a:spAutoFit/>
            </a:bodyPr>
            <a:lstStyle/>
            <a:p>
              <a:r>
                <a:rPr lang="en-US" sz="2400" b="1" dirty="0">
                  <a:solidFill>
                    <a:schemeClr val="bg1"/>
                  </a:solidFill>
                  <a:latin typeface="The Hand Black" panose="03070902030502020204" pitchFamily="66" charset="0"/>
                </a:rPr>
                <a:t>Testing &amp; Integration/Deployment</a:t>
              </a:r>
              <a:endParaRPr lang="es-MX" b="1" dirty="0">
                <a:solidFill>
                  <a:schemeClr val="bg1"/>
                </a:solidFill>
                <a:latin typeface="The Hand Black" panose="03070902030502020204" pitchFamily="66" charset="0"/>
              </a:endParaRPr>
            </a:p>
          </p:txBody>
        </p:sp>
      </p:grpSp>
      <p:sp>
        <p:nvSpPr>
          <p:cNvPr id="20" name="CuadroTexto 19">
            <a:extLst>
              <a:ext uri="{FF2B5EF4-FFF2-40B4-BE49-F238E27FC236}">
                <a16:creationId xmlns:a16="http://schemas.microsoft.com/office/drawing/2014/main" id="{42811165-BEA9-4FCD-B58C-2B942A77A745}"/>
              </a:ext>
            </a:extLst>
          </p:cNvPr>
          <p:cNvSpPr txBox="1"/>
          <p:nvPr/>
        </p:nvSpPr>
        <p:spPr>
          <a:xfrm>
            <a:off x="1169505" y="4656423"/>
            <a:ext cx="8695947" cy="1200329"/>
          </a:xfrm>
          <a:prstGeom prst="rect">
            <a:avLst/>
          </a:prstGeom>
          <a:noFill/>
        </p:spPr>
        <p:txBody>
          <a:bodyPr wrap="square" rtlCol="0">
            <a:spAutoFit/>
          </a:bodyPr>
          <a:lstStyle/>
          <a:p>
            <a:pPr marL="285750" indent="-285750">
              <a:buFont typeface="Arial" panose="020B0604020202020204" pitchFamily="34" charset="0"/>
              <a:buChar char="•"/>
            </a:pPr>
            <a:r>
              <a:rPr lang="es-ES" sz="2400" dirty="0"/>
              <a:t>S</a:t>
            </a:r>
            <a:r>
              <a:rPr lang="en-US" sz="2400" dirty="0" err="1"/>
              <a:t>oftware</a:t>
            </a:r>
            <a:r>
              <a:rPr lang="en-US" sz="2400" dirty="0"/>
              <a:t> is tested thoroughly and any defects found are assigned to developers to get them fixed.</a:t>
            </a:r>
            <a:r>
              <a:rPr lang="es-ES" sz="2400" dirty="0" err="1"/>
              <a:t>kets</a:t>
            </a:r>
            <a:endParaRPr lang="es-ES" sz="2400" dirty="0"/>
          </a:p>
          <a:p>
            <a:pPr marL="285750" indent="-285750">
              <a:buFont typeface="Arial" panose="020B0604020202020204" pitchFamily="34" charset="0"/>
              <a:buChar char="•"/>
            </a:pPr>
            <a:r>
              <a:rPr lang="en-US" sz="2400" dirty="0"/>
              <a:t>Retesting, regression testing is done until the point at which the software is as per the customer’s expectation.</a:t>
            </a:r>
          </a:p>
          <a:p>
            <a:pPr marL="285750" indent="-285750">
              <a:buFont typeface="Arial" panose="020B0604020202020204" pitchFamily="34" charset="0"/>
              <a:buChar char="•"/>
            </a:pPr>
            <a:endParaRPr lang="es-ES" sz="2400" dirty="0"/>
          </a:p>
        </p:txBody>
      </p:sp>
      <p:sp>
        <p:nvSpPr>
          <p:cNvPr id="21" name="CuadroTexto 20">
            <a:extLst>
              <a:ext uri="{FF2B5EF4-FFF2-40B4-BE49-F238E27FC236}">
                <a16:creationId xmlns:a16="http://schemas.microsoft.com/office/drawing/2014/main" id="{AD46EA3C-BFA4-4048-AD18-11CCD4B00DCC}"/>
              </a:ext>
            </a:extLst>
          </p:cNvPr>
          <p:cNvSpPr txBox="1"/>
          <p:nvPr/>
        </p:nvSpPr>
        <p:spPr>
          <a:xfrm>
            <a:off x="1169506" y="3252152"/>
            <a:ext cx="9852988" cy="830997"/>
          </a:xfrm>
          <a:prstGeom prst="rect">
            <a:avLst/>
          </a:prstGeom>
          <a:noFill/>
        </p:spPr>
        <p:txBody>
          <a:bodyPr wrap="square" rtlCol="0">
            <a:spAutoFit/>
          </a:bodyPr>
          <a:lstStyle/>
          <a:p>
            <a:r>
              <a:rPr lang="en-US" sz="2400" dirty="0"/>
              <a:t>In the Test/Validate phase, several types of testing should occur, including ways to identify both functional errors and security issues. Once the product is tested, it is deployed in the production environment</a:t>
            </a:r>
            <a:endParaRPr lang="es-MX" sz="2400" dirty="0"/>
          </a:p>
        </p:txBody>
      </p:sp>
    </p:spTree>
    <p:extLst>
      <p:ext uri="{BB962C8B-B14F-4D97-AF65-F5344CB8AC3E}">
        <p14:creationId xmlns:p14="http://schemas.microsoft.com/office/powerpoint/2010/main" val="139180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1483-0B96-49D3-A8CB-3FD03F661093}"/>
              </a:ext>
            </a:extLst>
          </p:cNvPr>
          <p:cNvSpPr>
            <a:spLocks noGrp="1"/>
          </p:cNvSpPr>
          <p:nvPr>
            <p:ph type="title"/>
          </p:nvPr>
        </p:nvSpPr>
        <p:spPr/>
        <p:txBody>
          <a:bodyPr>
            <a:normAutofit/>
          </a:bodyPr>
          <a:lstStyle/>
          <a:p>
            <a:r>
              <a:rPr lang="en-CA" sz="7200" dirty="0"/>
              <a:t>Software development Life cycle</a:t>
            </a:r>
            <a:endParaRPr lang="es-MX" dirty="0"/>
          </a:p>
        </p:txBody>
      </p:sp>
      <p:sp>
        <p:nvSpPr>
          <p:cNvPr id="6" name="Marcador de pie de página 5">
            <a:extLst>
              <a:ext uri="{FF2B5EF4-FFF2-40B4-BE49-F238E27FC236}">
                <a16:creationId xmlns:a16="http://schemas.microsoft.com/office/drawing/2014/main" id="{CCEDAD4E-B8D1-47AC-92A0-CC700C06B788}"/>
              </a:ext>
            </a:extLst>
          </p:cNvPr>
          <p:cNvSpPr>
            <a:spLocks noGrp="1"/>
          </p:cNvSpPr>
          <p:nvPr>
            <p:ph type="ftr" sz="quarter" idx="11"/>
          </p:nvPr>
        </p:nvSpPr>
        <p:spPr/>
        <p:txBody>
          <a:bodyPr/>
          <a:lstStyle/>
          <a:p>
            <a:pPr rtl="0">
              <a:spcAft>
                <a:spcPts val="600"/>
              </a:spcAft>
            </a:pPr>
            <a:r>
              <a:rPr lang="es-ES" noProof="0" dirty="0" err="1"/>
              <a:t>Advanced</a:t>
            </a:r>
            <a:r>
              <a:rPr lang="es-ES" noProof="0" dirty="0"/>
              <a:t> </a:t>
            </a:r>
            <a:r>
              <a:rPr lang="es-ES" noProof="0" dirty="0" err="1"/>
              <a:t>Programming</a:t>
            </a:r>
            <a:endParaRPr lang="es-ES" noProof="0" dirty="0"/>
          </a:p>
        </p:txBody>
      </p:sp>
      <p:sp>
        <p:nvSpPr>
          <p:cNvPr id="7" name="Marcador de número de diapositiva 6">
            <a:extLst>
              <a:ext uri="{FF2B5EF4-FFF2-40B4-BE49-F238E27FC236}">
                <a16:creationId xmlns:a16="http://schemas.microsoft.com/office/drawing/2014/main" id="{55B14F44-F565-4BBD-A079-E1F615D762F1}"/>
              </a:ext>
            </a:extLst>
          </p:cNvPr>
          <p:cNvSpPr>
            <a:spLocks noGrp="1"/>
          </p:cNvSpPr>
          <p:nvPr>
            <p:ph type="sldNum" sz="quarter" idx="12"/>
          </p:nvPr>
        </p:nvSpPr>
        <p:spPr/>
        <p:txBody>
          <a:bodyPr/>
          <a:lstStyle/>
          <a:p>
            <a:pPr rtl="0"/>
            <a:fld id="{2C18C1E5-FB55-42F5-BD6D-9CC153FCDBE6}" type="slidenum">
              <a:rPr lang="es-ES" noProof="0" smtClean="0"/>
              <a:t>8</a:t>
            </a:fld>
            <a:endParaRPr lang="es-ES" noProof="0"/>
          </a:p>
        </p:txBody>
      </p:sp>
      <p:pic>
        <p:nvPicPr>
          <p:cNvPr id="10" name="Marcador de imagen en línea 27" descr="Procesador con relleno sólido">
            <a:extLst>
              <a:ext uri="{FF2B5EF4-FFF2-40B4-BE49-F238E27FC236}">
                <a16:creationId xmlns:a16="http://schemas.microsoft.com/office/drawing/2014/main" id="{C4090098-DC70-4AB9-9CD9-369977E709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404465" y="654201"/>
            <a:ext cx="747409" cy="747409"/>
          </a:xfrm>
          <a:prstGeom prst="rect">
            <a:avLst/>
          </a:prstGeom>
        </p:spPr>
      </p:pic>
      <p:grpSp>
        <p:nvGrpSpPr>
          <p:cNvPr id="19" name="Grupo 18">
            <a:extLst>
              <a:ext uri="{FF2B5EF4-FFF2-40B4-BE49-F238E27FC236}">
                <a16:creationId xmlns:a16="http://schemas.microsoft.com/office/drawing/2014/main" id="{ED979BBD-52DA-4356-BF5A-E72625250D27}"/>
              </a:ext>
            </a:extLst>
          </p:cNvPr>
          <p:cNvGrpSpPr/>
          <p:nvPr/>
        </p:nvGrpSpPr>
        <p:grpSpPr>
          <a:xfrm>
            <a:off x="0" y="2335110"/>
            <a:ext cx="2956133" cy="713100"/>
            <a:chOff x="452927" y="2980330"/>
            <a:chExt cx="2392823" cy="713100"/>
          </a:xfrm>
          <a:solidFill>
            <a:srgbClr val="8C8C8C"/>
          </a:solidFill>
        </p:grpSpPr>
        <p:sp>
          <p:nvSpPr>
            <p:cNvPr id="17" name="Flecha: pentágono 16">
              <a:extLst>
                <a:ext uri="{FF2B5EF4-FFF2-40B4-BE49-F238E27FC236}">
                  <a16:creationId xmlns:a16="http://schemas.microsoft.com/office/drawing/2014/main" id="{BA9871CD-01CF-405A-B42D-38D649F625AA}"/>
                </a:ext>
              </a:extLst>
            </p:cNvPr>
            <p:cNvSpPr/>
            <p:nvPr/>
          </p:nvSpPr>
          <p:spPr>
            <a:xfrm>
              <a:off x="452927" y="2980330"/>
              <a:ext cx="2392823" cy="713100"/>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uadroTexto 3">
              <a:extLst>
                <a:ext uri="{FF2B5EF4-FFF2-40B4-BE49-F238E27FC236}">
                  <a16:creationId xmlns:a16="http://schemas.microsoft.com/office/drawing/2014/main" id="{48847158-3465-4812-862D-CED8358A5CF7}"/>
                </a:ext>
              </a:extLst>
            </p:cNvPr>
            <p:cNvSpPr txBox="1"/>
            <p:nvPr/>
          </p:nvSpPr>
          <p:spPr>
            <a:xfrm>
              <a:off x="1055761" y="3075270"/>
              <a:ext cx="1449471" cy="523220"/>
            </a:xfrm>
            <a:prstGeom prst="rect">
              <a:avLst/>
            </a:prstGeom>
            <a:grpFill/>
          </p:spPr>
          <p:txBody>
            <a:bodyPr wrap="square" rtlCol="0">
              <a:spAutoFit/>
            </a:bodyPr>
            <a:lstStyle/>
            <a:p>
              <a:r>
                <a:rPr lang="en-US" sz="2800" b="1" dirty="0">
                  <a:solidFill>
                    <a:schemeClr val="bg1"/>
                  </a:solidFill>
                  <a:latin typeface="The Hand Black" panose="03070902030502020204" pitchFamily="66" charset="0"/>
                </a:rPr>
                <a:t>Maintenance</a:t>
              </a:r>
              <a:endParaRPr lang="es-MX" sz="2000" b="1" dirty="0">
                <a:solidFill>
                  <a:schemeClr val="bg1"/>
                </a:solidFill>
                <a:latin typeface="The Hand Black" panose="03070902030502020204" pitchFamily="66" charset="0"/>
              </a:endParaRPr>
            </a:p>
          </p:txBody>
        </p:sp>
      </p:grpSp>
      <p:sp>
        <p:nvSpPr>
          <p:cNvPr id="21" name="CuadroTexto 20">
            <a:extLst>
              <a:ext uri="{FF2B5EF4-FFF2-40B4-BE49-F238E27FC236}">
                <a16:creationId xmlns:a16="http://schemas.microsoft.com/office/drawing/2014/main" id="{AD46EA3C-BFA4-4048-AD18-11CCD4B00DCC}"/>
              </a:ext>
            </a:extLst>
          </p:cNvPr>
          <p:cNvSpPr txBox="1"/>
          <p:nvPr/>
        </p:nvSpPr>
        <p:spPr>
          <a:xfrm>
            <a:off x="1298886" y="3608020"/>
            <a:ext cx="9852988" cy="830997"/>
          </a:xfrm>
          <a:prstGeom prst="rect">
            <a:avLst/>
          </a:prstGeom>
          <a:noFill/>
        </p:spPr>
        <p:txBody>
          <a:bodyPr wrap="square" rtlCol="0">
            <a:spAutoFit/>
          </a:bodyPr>
          <a:lstStyle/>
          <a:p>
            <a:r>
              <a:rPr lang="en-US" sz="2400" dirty="0"/>
              <a:t>After the deployment of a product on the production environment, maintenance of the product i.e. if any issue comes up and needs to be fixed or any enhancement is to be done is taken care by the developers.</a:t>
            </a:r>
            <a:endParaRPr lang="es-MX" sz="2400" dirty="0"/>
          </a:p>
        </p:txBody>
      </p:sp>
    </p:spTree>
    <p:extLst>
      <p:ext uri="{BB962C8B-B14F-4D97-AF65-F5344CB8AC3E}">
        <p14:creationId xmlns:p14="http://schemas.microsoft.com/office/powerpoint/2010/main" val="317767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8BBB02A-7458-4D03-AE57-BB3E1D38A469}"/>
              </a:ext>
            </a:extLst>
          </p:cNvPr>
          <p:cNvSpPr/>
          <p:nvPr/>
        </p:nvSpPr>
        <p:spPr>
          <a:xfrm>
            <a:off x="6762754" y="3096210"/>
            <a:ext cx="3695700" cy="2112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5C52F80E-3BBF-4B7E-8A28-BE0C46A04AC4}"/>
              </a:ext>
            </a:extLst>
          </p:cNvPr>
          <p:cNvSpPr/>
          <p:nvPr/>
        </p:nvSpPr>
        <p:spPr>
          <a:xfrm>
            <a:off x="1733548" y="3096210"/>
            <a:ext cx="3695700" cy="2112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996CFADC-26E2-476A-AE6C-9F77C56D0EBD}"/>
              </a:ext>
            </a:extLst>
          </p:cNvPr>
          <p:cNvSpPr>
            <a:spLocks noGrp="1"/>
          </p:cNvSpPr>
          <p:nvPr>
            <p:ph type="title"/>
          </p:nvPr>
        </p:nvSpPr>
        <p:spPr>
          <a:xfrm>
            <a:off x="839788" y="365125"/>
            <a:ext cx="10515600" cy="1325563"/>
          </a:xfrm>
        </p:spPr>
        <p:txBody>
          <a:bodyPr anchor="ctr">
            <a:normAutofit/>
          </a:bodyPr>
          <a:lstStyle/>
          <a:p>
            <a:r>
              <a:rPr lang="es-ES" dirty="0"/>
              <a:t>videos</a:t>
            </a:r>
            <a:endParaRPr lang="es-MX" dirty="0"/>
          </a:p>
        </p:txBody>
      </p:sp>
      <p:pic>
        <p:nvPicPr>
          <p:cNvPr id="8" name="Elementos multimedia en línea 7" title="Software Development Lifecycle in 9 minutes!">
            <a:hlinkClick r:id="" action="ppaction://media"/>
            <a:extLst>
              <a:ext uri="{FF2B5EF4-FFF2-40B4-BE49-F238E27FC236}">
                <a16:creationId xmlns:a16="http://schemas.microsoft.com/office/drawing/2014/main" id="{CD279404-AA43-4C2F-8BCA-CCA8EDC9CCE9}"/>
              </a:ext>
            </a:extLst>
          </p:cNvPr>
          <p:cNvPicPr>
            <a:picLocks noGrp="1" noRot="1" noChangeAspect="1"/>
          </p:cNvPicPr>
          <p:nvPr>
            <p:ph sz="half" idx="2"/>
            <a:videoFile r:link="rId1"/>
          </p:nvPr>
        </p:nvPicPr>
        <p:blipFill>
          <a:blip r:embed="rId4"/>
          <a:stretch>
            <a:fillRect/>
          </a:stretch>
        </p:blipFill>
        <p:spPr>
          <a:xfrm>
            <a:off x="1942864" y="3221540"/>
            <a:ext cx="3277067" cy="1851543"/>
          </a:xfrm>
          <a:prstGeom prst="rect">
            <a:avLst/>
          </a:prstGeom>
          <a:noFill/>
        </p:spPr>
      </p:pic>
      <p:sp>
        <p:nvSpPr>
          <p:cNvPr id="5" name="Marcador de fecha 4">
            <a:extLst>
              <a:ext uri="{FF2B5EF4-FFF2-40B4-BE49-F238E27FC236}">
                <a16:creationId xmlns:a16="http://schemas.microsoft.com/office/drawing/2014/main" id="{C00FFCFD-A1CB-40E7-B050-91817748F4DD}"/>
              </a:ext>
            </a:extLst>
          </p:cNvPr>
          <p:cNvSpPr>
            <a:spLocks noGrp="1"/>
          </p:cNvSpPr>
          <p:nvPr>
            <p:ph type="dt" sz="half" idx="10"/>
          </p:nvPr>
        </p:nvSpPr>
        <p:spPr>
          <a:xfrm>
            <a:off x="838200" y="6356350"/>
            <a:ext cx="2743200" cy="365125"/>
          </a:xfrm>
        </p:spPr>
        <p:txBody>
          <a:bodyPr anchor="ctr">
            <a:normAutofit/>
          </a:bodyPr>
          <a:lstStyle/>
          <a:p>
            <a:pPr rtl="0">
              <a:spcAft>
                <a:spcPts val="600"/>
              </a:spcAft>
            </a:pPr>
            <a:r>
              <a:rPr lang="es-ES" dirty="0"/>
              <a:t>14</a:t>
            </a:r>
            <a:r>
              <a:rPr lang="es-ES" noProof="0" dirty="0"/>
              <a:t>/9/2021</a:t>
            </a:r>
          </a:p>
        </p:txBody>
      </p:sp>
      <p:sp>
        <p:nvSpPr>
          <p:cNvPr id="6" name="Marcador de pie de página 5">
            <a:extLst>
              <a:ext uri="{FF2B5EF4-FFF2-40B4-BE49-F238E27FC236}">
                <a16:creationId xmlns:a16="http://schemas.microsoft.com/office/drawing/2014/main" id="{A163E714-483D-4A87-989E-A40195A79183}"/>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s-ES" dirty="0" err="1"/>
              <a:t>Advanced</a:t>
            </a:r>
            <a:r>
              <a:rPr lang="es-ES" dirty="0"/>
              <a:t> </a:t>
            </a:r>
            <a:r>
              <a:rPr lang="es-ES" dirty="0" err="1"/>
              <a:t>programming</a:t>
            </a:r>
            <a:endParaRPr lang="es-ES" noProof="0" dirty="0"/>
          </a:p>
        </p:txBody>
      </p:sp>
      <p:sp>
        <p:nvSpPr>
          <p:cNvPr id="7" name="Marcador de número de diapositiva 6">
            <a:extLst>
              <a:ext uri="{FF2B5EF4-FFF2-40B4-BE49-F238E27FC236}">
                <a16:creationId xmlns:a16="http://schemas.microsoft.com/office/drawing/2014/main" id="{6D33A138-5F86-4E76-A41A-43E939976BF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C18C1E5-FB55-42F5-BD6D-9CC153FCDBE6}" type="slidenum">
              <a:rPr lang="es-ES" noProof="0" smtClean="0"/>
              <a:pPr rtl="0">
                <a:spcAft>
                  <a:spcPts val="600"/>
                </a:spcAft>
              </a:pPr>
              <a:t>9</a:t>
            </a:fld>
            <a:endParaRPr lang="es-ES" noProof="0"/>
          </a:p>
        </p:txBody>
      </p:sp>
      <p:pic>
        <p:nvPicPr>
          <p:cNvPr id="9" name="Elementos multimedia en línea 8" title="What Are The Steps of the Software Development Lifecycle?">
            <a:hlinkClick r:id="" action="ppaction://media"/>
            <a:extLst>
              <a:ext uri="{FF2B5EF4-FFF2-40B4-BE49-F238E27FC236}">
                <a16:creationId xmlns:a16="http://schemas.microsoft.com/office/drawing/2014/main" id="{6EC5E0A1-10CC-498A-86F1-BE8C9603D7C7}"/>
              </a:ext>
            </a:extLst>
          </p:cNvPr>
          <p:cNvPicPr>
            <a:picLocks noRot="1" noChangeAspect="1"/>
          </p:cNvPicPr>
          <p:nvPr>
            <a:videoFile r:link="rId2"/>
          </p:nvPr>
        </p:nvPicPr>
        <p:blipFill>
          <a:blip r:embed="rId5"/>
          <a:stretch>
            <a:fillRect/>
          </a:stretch>
        </p:blipFill>
        <p:spPr>
          <a:xfrm>
            <a:off x="6969413" y="3213340"/>
            <a:ext cx="3282378" cy="1854543"/>
          </a:xfrm>
          <a:prstGeom prst="rect">
            <a:avLst/>
          </a:prstGeom>
        </p:spPr>
      </p:pic>
    </p:spTree>
    <p:extLst>
      <p:ext uri="{BB962C8B-B14F-4D97-AF65-F5344CB8AC3E}">
        <p14:creationId xmlns:p14="http://schemas.microsoft.com/office/powerpoint/2010/main" val="7634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9"/>
                </p:tgtEl>
              </p:cMediaNode>
            </p:video>
            <p:seq concurrent="1" nextAc="seek">
              <p:cTn id="18" restart="whenNotActive" fill="hold" evtFilter="cancelBubble" nodeType="interactiveSeq">
                <p:stCondLst>
                  <p:cond evt="onClick" delay="0">
                    <p:tgtEl>
                      <p:spTgt spid="9"/>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64_TF00621257_Win32" id="{72EBBD69-4A80-4F80-AA73-6F04D6744F4B}" vid="{0D78695E-8B1C-4E4A-BB91-827FED10E22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A8DA88-2D67-4B30-8205-C52078711284}">
  <ds:schemaRefs>
    <ds:schemaRef ds:uri="http://purl.org/dc/terms/"/>
    <ds:schemaRef ds:uri="16c05727-aa75-4e4a-9b5f-8a80a1165891"/>
    <ds:schemaRef ds:uri="71af3243-3dd4-4a8d-8c0d-dd76da1f02a5"/>
    <ds:schemaRef ds:uri="http://purl.org/dc/dcmitype/"/>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Presentación de esbozo</Template>
  <TotalTime>19123</TotalTime>
  <Words>2111</Words>
  <Application>Microsoft Office PowerPoint</Application>
  <PresentationFormat>Panorámica</PresentationFormat>
  <Paragraphs>311</Paragraphs>
  <Slides>43</Slides>
  <Notes>0</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Arial</vt:lpstr>
      <vt:lpstr>Calibri</vt:lpstr>
      <vt:lpstr>Noto serif</vt:lpstr>
      <vt:lpstr>The Hand Black</vt:lpstr>
      <vt:lpstr>The Hand Black (Cuerpo)</vt:lpstr>
      <vt:lpstr>The Serif Hand Black</vt:lpstr>
      <vt:lpstr>SketchyVTI</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Software development Life cycle</vt:lpstr>
      <vt:lpstr>videos</vt:lpstr>
      <vt:lpstr>References</vt:lpstr>
      <vt:lpstr>Software development models PART I</vt:lpstr>
      <vt:lpstr>Software development models PART I</vt:lpstr>
      <vt:lpstr>Software development models PART I</vt:lpstr>
      <vt:lpstr>Software development models PART I</vt:lpstr>
      <vt:lpstr>Software development models PART I</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Software development models</vt:lpstr>
      <vt:lpstr>Programming session 1</vt:lpstr>
      <vt:lpstr>Programming session 1</vt:lpstr>
      <vt:lpstr>Programming session 1</vt:lpstr>
      <vt:lpstr>Programming session 1</vt:lpstr>
      <vt:lpstr>Programming session 1</vt:lpstr>
      <vt:lpstr>Programming session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al1609022@upy.edu.mx</dc:creator>
  <cp:lastModifiedBy>Luis Gerardo Camara Salinas</cp:lastModifiedBy>
  <cp:revision>93</cp:revision>
  <dcterms:created xsi:type="dcterms:W3CDTF">2021-04-16T18:12:04Z</dcterms:created>
  <dcterms:modified xsi:type="dcterms:W3CDTF">2021-09-28T19:30:14Z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