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9" r:id="rId5"/>
    <p:sldId id="264" r:id="rId6"/>
    <p:sldId id="262" r:id="rId7"/>
    <p:sldId id="263" r:id="rId8"/>
    <p:sldId id="258" r:id="rId9"/>
    <p:sldId id="265" r:id="rId10"/>
    <p:sldId id="26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734" autoAdjust="0"/>
  </p:normalViewPr>
  <p:slideViewPr>
    <p:cSldViewPr snapToGrid="0">
      <p:cViewPr varScale="1">
        <p:scale>
          <a:sx n="93" d="100"/>
          <a:sy n="93" d="100"/>
        </p:scale>
        <p:origin x="12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42F25-3054-46E7-9E76-277380B000FB}" type="doc">
      <dgm:prSet loTypeId="urn:microsoft.com/office/officeart/2005/8/layout/StepDownProcess" loCatId="process" qsTypeId="urn:microsoft.com/office/officeart/2005/8/quickstyle/3d4" qsCatId="3D" csTypeId="urn:microsoft.com/office/officeart/2005/8/colors/accent0_2" csCatId="mainScheme" phldr="1"/>
      <dgm:spPr/>
      <dgm:t>
        <a:bodyPr/>
        <a:lstStyle/>
        <a:p>
          <a:endParaRPr lang="es-ES"/>
        </a:p>
      </dgm:t>
    </dgm:pt>
    <dgm:pt modelId="{5A90EAE5-D216-4F26-B3A6-63B099F832C8}">
      <dgm:prSet phldrT="[Texto]"/>
      <dgm:spPr/>
      <dgm:t>
        <a:bodyPr/>
        <a:lstStyle/>
        <a:p>
          <a:r>
            <a:rPr lang="es-ES" dirty="0">
              <a:latin typeface="Lato Regular"/>
            </a:rPr>
            <a:t>Directorio de Trabajo</a:t>
          </a:r>
        </a:p>
      </dgm:t>
    </dgm:pt>
    <dgm:pt modelId="{CFFAD4FA-2BA0-42BA-B6C0-246EBD69B1C0}" type="parTrans" cxnId="{6E6A8A01-814F-442B-82AD-FD909F29D273}">
      <dgm:prSet/>
      <dgm:spPr/>
      <dgm:t>
        <a:bodyPr/>
        <a:lstStyle/>
        <a:p>
          <a:endParaRPr lang="es-ES">
            <a:latin typeface="Lato Regular"/>
          </a:endParaRPr>
        </a:p>
      </dgm:t>
    </dgm:pt>
    <dgm:pt modelId="{39DE283E-7C1D-482F-AE5F-B7EE3B2E1132}" type="sibTrans" cxnId="{6E6A8A01-814F-442B-82AD-FD909F29D273}">
      <dgm:prSet/>
      <dgm:spPr/>
      <dgm:t>
        <a:bodyPr/>
        <a:lstStyle/>
        <a:p>
          <a:endParaRPr lang="es-ES">
            <a:latin typeface="Lato Regular"/>
          </a:endParaRPr>
        </a:p>
      </dgm:t>
    </dgm:pt>
    <dgm:pt modelId="{D05DB453-1B38-4CCB-B788-902CB6E2985F}">
      <dgm:prSet phldrT="[Texto]"/>
      <dgm:spPr/>
      <dgm:t>
        <a:bodyPr/>
        <a:lstStyle/>
        <a:p>
          <a:r>
            <a:rPr lang="es-ES" dirty="0" err="1">
              <a:latin typeface="Lato Regular"/>
            </a:rPr>
            <a:t>add</a:t>
          </a:r>
          <a:endParaRPr lang="es-ES" dirty="0">
            <a:latin typeface="Lato Regular"/>
          </a:endParaRPr>
        </a:p>
      </dgm:t>
    </dgm:pt>
    <dgm:pt modelId="{39AF66FF-169A-440B-81C6-968CAF123D71}" type="parTrans" cxnId="{D8BC3F0D-7AF5-4A4D-BD1A-4588F7FCE6FE}">
      <dgm:prSet/>
      <dgm:spPr/>
      <dgm:t>
        <a:bodyPr/>
        <a:lstStyle/>
        <a:p>
          <a:endParaRPr lang="es-ES">
            <a:latin typeface="Lato Regular"/>
          </a:endParaRPr>
        </a:p>
      </dgm:t>
    </dgm:pt>
    <dgm:pt modelId="{85812D0F-04E5-418A-8C92-2A538A7D4857}" type="sibTrans" cxnId="{D8BC3F0D-7AF5-4A4D-BD1A-4588F7FCE6FE}">
      <dgm:prSet/>
      <dgm:spPr/>
      <dgm:t>
        <a:bodyPr/>
        <a:lstStyle/>
        <a:p>
          <a:endParaRPr lang="es-ES">
            <a:latin typeface="Lato Regular"/>
          </a:endParaRPr>
        </a:p>
      </dgm:t>
    </dgm:pt>
    <dgm:pt modelId="{2C95E3A6-E0CA-4E08-A1D7-745B38249250}">
      <dgm:prSet phldrT="[Texto]"/>
      <dgm:spPr/>
      <dgm:t>
        <a:bodyPr/>
        <a:lstStyle/>
        <a:p>
          <a:r>
            <a:rPr lang="es-ES" dirty="0" err="1">
              <a:latin typeface="Lato Regular"/>
            </a:rPr>
            <a:t>Stage</a:t>
          </a:r>
          <a:endParaRPr lang="es-ES" dirty="0">
            <a:latin typeface="Lato Regular"/>
          </a:endParaRPr>
        </a:p>
      </dgm:t>
    </dgm:pt>
    <dgm:pt modelId="{21898331-EE08-48FA-9E11-6E0DB28886BB}" type="parTrans" cxnId="{C9AE42BB-28F7-48CD-941D-807010847540}">
      <dgm:prSet/>
      <dgm:spPr/>
      <dgm:t>
        <a:bodyPr/>
        <a:lstStyle/>
        <a:p>
          <a:endParaRPr lang="es-ES">
            <a:latin typeface="Lato Regular"/>
          </a:endParaRPr>
        </a:p>
      </dgm:t>
    </dgm:pt>
    <dgm:pt modelId="{398F7789-B2F4-4A1A-A7C1-9BB9E29D32D3}" type="sibTrans" cxnId="{C9AE42BB-28F7-48CD-941D-807010847540}">
      <dgm:prSet/>
      <dgm:spPr/>
      <dgm:t>
        <a:bodyPr/>
        <a:lstStyle/>
        <a:p>
          <a:endParaRPr lang="es-ES">
            <a:latin typeface="Lato Regular"/>
          </a:endParaRPr>
        </a:p>
      </dgm:t>
    </dgm:pt>
    <dgm:pt modelId="{1C86F21F-1668-4B70-AA3F-55727D1F7C59}">
      <dgm:prSet phldrT="[Texto]"/>
      <dgm:spPr/>
      <dgm:t>
        <a:bodyPr/>
        <a:lstStyle/>
        <a:p>
          <a:r>
            <a:rPr lang="es-ES" dirty="0" err="1">
              <a:latin typeface="Lato Regular"/>
            </a:rPr>
            <a:t>commit</a:t>
          </a:r>
          <a:endParaRPr lang="es-ES" dirty="0">
            <a:latin typeface="Lato Regular"/>
          </a:endParaRPr>
        </a:p>
      </dgm:t>
    </dgm:pt>
    <dgm:pt modelId="{835080BA-7CD9-42F3-B545-596F47184490}" type="parTrans" cxnId="{940E5342-1E46-4B91-8072-4C8CDB1DF16C}">
      <dgm:prSet/>
      <dgm:spPr/>
      <dgm:t>
        <a:bodyPr/>
        <a:lstStyle/>
        <a:p>
          <a:endParaRPr lang="es-ES">
            <a:latin typeface="Lato Regular"/>
          </a:endParaRPr>
        </a:p>
      </dgm:t>
    </dgm:pt>
    <dgm:pt modelId="{D0E575EC-5C41-4019-9480-938DBBE0C4BA}" type="sibTrans" cxnId="{940E5342-1E46-4B91-8072-4C8CDB1DF16C}">
      <dgm:prSet/>
      <dgm:spPr/>
      <dgm:t>
        <a:bodyPr/>
        <a:lstStyle/>
        <a:p>
          <a:endParaRPr lang="es-ES">
            <a:latin typeface="Lato Regular"/>
          </a:endParaRPr>
        </a:p>
      </dgm:t>
    </dgm:pt>
    <dgm:pt modelId="{70344AB6-356F-43F9-8B4B-8CB8DC13720F}">
      <dgm:prSet phldrT="[Texto]"/>
      <dgm:spPr/>
      <dgm:t>
        <a:bodyPr/>
        <a:lstStyle/>
        <a:p>
          <a:r>
            <a:rPr lang="es-ES" dirty="0">
              <a:latin typeface="Lato Regular"/>
            </a:rPr>
            <a:t>HEAD</a:t>
          </a:r>
        </a:p>
      </dgm:t>
    </dgm:pt>
    <dgm:pt modelId="{1AFC9538-4935-4CE1-9756-DC6AD7AA5298}" type="parTrans" cxnId="{77FB1148-DBD7-4396-8C9C-F1D4DD7CC3AE}">
      <dgm:prSet/>
      <dgm:spPr/>
      <dgm:t>
        <a:bodyPr/>
        <a:lstStyle/>
        <a:p>
          <a:endParaRPr lang="es-ES">
            <a:latin typeface="Lato Regular"/>
          </a:endParaRPr>
        </a:p>
      </dgm:t>
    </dgm:pt>
    <dgm:pt modelId="{E9C8D79F-8086-4BDB-B1C0-FD81AB68CA4F}" type="sibTrans" cxnId="{77FB1148-DBD7-4396-8C9C-F1D4DD7CC3AE}">
      <dgm:prSet/>
      <dgm:spPr/>
      <dgm:t>
        <a:bodyPr/>
        <a:lstStyle/>
        <a:p>
          <a:endParaRPr lang="es-ES">
            <a:latin typeface="Lato Regular"/>
          </a:endParaRPr>
        </a:p>
      </dgm:t>
    </dgm:pt>
    <dgm:pt modelId="{8C90F6D5-F8EB-4682-814B-02A2CF169441}">
      <dgm:prSet phldrT="[Texto]" custT="1"/>
      <dgm:spPr/>
      <dgm:t>
        <a:bodyPr/>
        <a:lstStyle/>
        <a:p>
          <a:r>
            <a:rPr lang="es-ES" sz="2000" dirty="0" err="1">
              <a:latin typeface="Lato Regular"/>
            </a:rPr>
            <a:t>push</a:t>
          </a:r>
          <a:endParaRPr lang="es-ES" sz="2000" dirty="0">
            <a:latin typeface="Lato Regular"/>
          </a:endParaRPr>
        </a:p>
      </dgm:t>
    </dgm:pt>
    <dgm:pt modelId="{B95E612E-1AFB-4F16-954A-44ACD95D5851}" type="parTrans" cxnId="{61933C6E-0155-412B-873C-7E2E6EB7C4B0}">
      <dgm:prSet/>
      <dgm:spPr/>
      <dgm:t>
        <a:bodyPr/>
        <a:lstStyle/>
        <a:p>
          <a:endParaRPr lang="es-ES">
            <a:latin typeface="Lato Regular"/>
          </a:endParaRPr>
        </a:p>
      </dgm:t>
    </dgm:pt>
    <dgm:pt modelId="{403073E0-5A89-40D9-BD89-A8CD444DD45F}" type="sibTrans" cxnId="{61933C6E-0155-412B-873C-7E2E6EB7C4B0}">
      <dgm:prSet/>
      <dgm:spPr/>
      <dgm:t>
        <a:bodyPr/>
        <a:lstStyle/>
        <a:p>
          <a:endParaRPr lang="es-ES">
            <a:latin typeface="Lato Regular"/>
          </a:endParaRPr>
        </a:p>
      </dgm:t>
    </dgm:pt>
    <dgm:pt modelId="{9CA8E806-3AD3-4F39-9748-7E8B4B55D8DB}" type="pres">
      <dgm:prSet presAssocID="{F9242F25-3054-46E7-9E76-277380B000FB}" presName="rootnode" presStyleCnt="0">
        <dgm:presLayoutVars>
          <dgm:chMax/>
          <dgm:chPref/>
          <dgm:dir/>
          <dgm:animLvl val="lvl"/>
        </dgm:presLayoutVars>
      </dgm:prSet>
      <dgm:spPr/>
    </dgm:pt>
    <dgm:pt modelId="{2E6A0D8F-4FFE-4C6C-8E45-D87BCBF6AC19}" type="pres">
      <dgm:prSet presAssocID="{5A90EAE5-D216-4F26-B3A6-63B099F832C8}" presName="composite" presStyleCnt="0"/>
      <dgm:spPr/>
    </dgm:pt>
    <dgm:pt modelId="{1886A500-FE69-4AA2-BA2C-38C7A14CFFD4}" type="pres">
      <dgm:prSet presAssocID="{5A90EAE5-D216-4F26-B3A6-63B099F832C8}" presName="bentUpArrow1" presStyleLbl="alignImgPlace1" presStyleIdx="0" presStyleCnt="2">
        <dgm:style>
          <a:lnRef idx="0">
            <a:schemeClr val="accent6"/>
          </a:lnRef>
          <a:fillRef idx="3">
            <a:schemeClr val="accent6"/>
          </a:fillRef>
          <a:effectRef idx="3">
            <a:schemeClr val="accent6"/>
          </a:effectRef>
          <a:fontRef idx="minor">
            <a:schemeClr val="lt1"/>
          </a:fontRef>
        </dgm:style>
      </dgm:prSet>
      <dgm:spPr/>
    </dgm:pt>
    <dgm:pt modelId="{93D095A9-3953-4F2D-870A-A63F8A5087A1}" type="pres">
      <dgm:prSet presAssocID="{5A90EAE5-D216-4F26-B3A6-63B099F832C8}" presName="ParentText" presStyleLbl="node1" presStyleIdx="0" presStyleCnt="3" custScaleY="66061">
        <dgm:presLayoutVars>
          <dgm:chMax val="1"/>
          <dgm:chPref val="1"/>
          <dgm:bulletEnabled val="1"/>
        </dgm:presLayoutVars>
      </dgm:prSet>
      <dgm:spPr/>
    </dgm:pt>
    <dgm:pt modelId="{932DD493-6132-44F1-B874-8BE1F407603C}" type="pres">
      <dgm:prSet presAssocID="{5A90EAE5-D216-4F26-B3A6-63B099F832C8}" presName="ChildText" presStyleLbl="revTx" presStyleIdx="0" presStyleCnt="3">
        <dgm:presLayoutVars>
          <dgm:chMax val="0"/>
          <dgm:chPref val="0"/>
          <dgm:bulletEnabled val="1"/>
        </dgm:presLayoutVars>
      </dgm:prSet>
      <dgm:spPr/>
    </dgm:pt>
    <dgm:pt modelId="{E91ED5D5-8E4F-4422-8AB4-17F20AC53452}" type="pres">
      <dgm:prSet presAssocID="{39DE283E-7C1D-482F-AE5F-B7EE3B2E1132}" presName="sibTrans" presStyleCnt="0"/>
      <dgm:spPr/>
    </dgm:pt>
    <dgm:pt modelId="{93A89DF1-617F-4A9A-A53E-279006CDA26B}" type="pres">
      <dgm:prSet presAssocID="{2C95E3A6-E0CA-4E08-A1D7-745B38249250}" presName="composite" presStyleCnt="0"/>
      <dgm:spPr/>
    </dgm:pt>
    <dgm:pt modelId="{5EBF166B-0E34-4CA1-8053-16F2ED88EFB2}" type="pres">
      <dgm:prSet presAssocID="{2C95E3A6-E0CA-4E08-A1D7-745B38249250}" presName="bentUpArrow1" presStyleLbl="alignImgPlace1" presStyleIdx="1" presStyleCnt="2" custScaleX="100167" custScaleY="91432">
        <dgm:style>
          <a:lnRef idx="0">
            <a:schemeClr val="accent6"/>
          </a:lnRef>
          <a:fillRef idx="3">
            <a:schemeClr val="accent6"/>
          </a:fillRef>
          <a:effectRef idx="3">
            <a:schemeClr val="accent6"/>
          </a:effectRef>
          <a:fontRef idx="minor">
            <a:schemeClr val="lt1"/>
          </a:fontRef>
        </dgm:style>
      </dgm:prSet>
      <dgm:spPr/>
    </dgm:pt>
    <dgm:pt modelId="{38C21F64-5AD5-4067-8B64-27E4247CFF50}" type="pres">
      <dgm:prSet presAssocID="{2C95E3A6-E0CA-4E08-A1D7-745B38249250}" presName="ParentText" presStyleLbl="node1" presStyleIdx="1" presStyleCnt="3" custScaleY="58682">
        <dgm:presLayoutVars>
          <dgm:chMax val="1"/>
          <dgm:chPref val="1"/>
          <dgm:bulletEnabled val="1"/>
        </dgm:presLayoutVars>
      </dgm:prSet>
      <dgm:spPr/>
    </dgm:pt>
    <dgm:pt modelId="{2759F4CE-3994-4C19-AB97-C384A274FEBA}" type="pres">
      <dgm:prSet presAssocID="{2C95E3A6-E0CA-4E08-A1D7-745B38249250}" presName="ChildText" presStyleLbl="revTx" presStyleIdx="1" presStyleCnt="3">
        <dgm:presLayoutVars>
          <dgm:chMax val="0"/>
          <dgm:chPref val="0"/>
          <dgm:bulletEnabled val="1"/>
        </dgm:presLayoutVars>
      </dgm:prSet>
      <dgm:spPr/>
    </dgm:pt>
    <dgm:pt modelId="{07CD91E0-D895-4BB8-84CF-DF9A16235DCE}" type="pres">
      <dgm:prSet presAssocID="{398F7789-B2F4-4A1A-A7C1-9BB9E29D32D3}" presName="sibTrans" presStyleCnt="0"/>
      <dgm:spPr/>
    </dgm:pt>
    <dgm:pt modelId="{59EF8FD5-4E53-4349-87A6-7A554C55C247}" type="pres">
      <dgm:prSet presAssocID="{70344AB6-356F-43F9-8B4B-8CB8DC13720F}" presName="composite" presStyleCnt="0"/>
      <dgm:spPr/>
    </dgm:pt>
    <dgm:pt modelId="{45CD5A5A-8131-43E4-91BD-1BA28DF8AD9B}" type="pres">
      <dgm:prSet presAssocID="{70344AB6-356F-43F9-8B4B-8CB8DC13720F}" presName="ParentText" presStyleLbl="node1" presStyleIdx="2" presStyleCnt="3" custScaleY="68118">
        <dgm:presLayoutVars>
          <dgm:chMax val="1"/>
          <dgm:chPref val="1"/>
          <dgm:bulletEnabled val="1"/>
        </dgm:presLayoutVars>
      </dgm:prSet>
      <dgm:spPr/>
    </dgm:pt>
    <dgm:pt modelId="{53377362-5434-4D0D-9732-AB06B9D75271}" type="pres">
      <dgm:prSet presAssocID="{70344AB6-356F-43F9-8B4B-8CB8DC13720F}" presName="FinalChildText" presStyleLbl="revTx" presStyleIdx="2" presStyleCnt="3">
        <dgm:presLayoutVars>
          <dgm:chMax val="0"/>
          <dgm:chPref val="0"/>
          <dgm:bulletEnabled val="1"/>
        </dgm:presLayoutVars>
      </dgm:prSet>
      <dgm:spPr/>
    </dgm:pt>
  </dgm:ptLst>
  <dgm:cxnLst>
    <dgm:cxn modelId="{6E6A8A01-814F-442B-82AD-FD909F29D273}" srcId="{F9242F25-3054-46E7-9E76-277380B000FB}" destId="{5A90EAE5-D216-4F26-B3A6-63B099F832C8}" srcOrd="0" destOrd="0" parTransId="{CFFAD4FA-2BA0-42BA-B6C0-246EBD69B1C0}" sibTransId="{39DE283E-7C1D-482F-AE5F-B7EE3B2E1132}"/>
    <dgm:cxn modelId="{D8BC3F0D-7AF5-4A4D-BD1A-4588F7FCE6FE}" srcId="{5A90EAE5-D216-4F26-B3A6-63B099F832C8}" destId="{D05DB453-1B38-4CCB-B788-902CB6E2985F}" srcOrd="0" destOrd="0" parTransId="{39AF66FF-169A-440B-81C6-968CAF123D71}" sibTransId="{85812D0F-04E5-418A-8C92-2A538A7D4857}"/>
    <dgm:cxn modelId="{05725C5B-67CA-4D50-A074-1BC6ECC09DEE}" type="presOf" srcId="{8C90F6D5-F8EB-4682-814B-02A2CF169441}" destId="{53377362-5434-4D0D-9732-AB06B9D75271}" srcOrd="0" destOrd="0" presId="urn:microsoft.com/office/officeart/2005/8/layout/StepDownProcess"/>
    <dgm:cxn modelId="{940E5342-1E46-4B91-8072-4C8CDB1DF16C}" srcId="{2C95E3A6-E0CA-4E08-A1D7-745B38249250}" destId="{1C86F21F-1668-4B70-AA3F-55727D1F7C59}" srcOrd="0" destOrd="0" parTransId="{835080BA-7CD9-42F3-B545-596F47184490}" sibTransId="{D0E575EC-5C41-4019-9480-938DBBE0C4BA}"/>
    <dgm:cxn modelId="{9F7B1067-6534-4333-A3E1-70EE286969A0}" type="presOf" srcId="{1C86F21F-1668-4B70-AA3F-55727D1F7C59}" destId="{2759F4CE-3994-4C19-AB97-C384A274FEBA}" srcOrd="0" destOrd="0" presId="urn:microsoft.com/office/officeart/2005/8/layout/StepDownProcess"/>
    <dgm:cxn modelId="{0D76D067-7090-4043-B612-690E79A4B8CE}" type="presOf" srcId="{F9242F25-3054-46E7-9E76-277380B000FB}" destId="{9CA8E806-3AD3-4F39-9748-7E8B4B55D8DB}" srcOrd="0" destOrd="0" presId="urn:microsoft.com/office/officeart/2005/8/layout/StepDownProcess"/>
    <dgm:cxn modelId="{77FB1148-DBD7-4396-8C9C-F1D4DD7CC3AE}" srcId="{F9242F25-3054-46E7-9E76-277380B000FB}" destId="{70344AB6-356F-43F9-8B4B-8CB8DC13720F}" srcOrd="2" destOrd="0" parTransId="{1AFC9538-4935-4CE1-9756-DC6AD7AA5298}" sibTransId="{E9C8D79F-8086-4BDB-B1C0-FD81AB68CA4F}"/>
    <dgm:cxn modelId="{6401966B-A63B-486F-BDC1-35F74FA83BFB}" type="presOf" srcId="{5A90EAE5-D216-4F26-B3A6-63B099F832C8}" destId="{93D095A9-3953-4F2D-870A-A63F8A5087A1}" srcOrd="0" destOrd="0" presId="urn:microsoft.com/office/officeart/2005/8/layout/StepDownProcess"/>
    <dgm:cxn modelId="{61933C6E-0155-412B-873C-7E2E6EB7C4B0}" srcId="{70344AB6-356F-43F9-8B4B-8CB8DC13720F}" destId="{8C90F6D5-F8EB-4682-814B-02A2CF169441}" srcOrd="0" destOrd="0" parTransId="{B95E612E-1AFB-4F16-954A-44ACD95D5851}" sibTransId="{403073E0-5A89-40D9-BD89-A8CD444DD45F}"/>
    <dgm:cxn modelId="{C9AE42BB-28F7-48CD-941D-807010847540}" srcId="{F9242F25-3054-46E7-9E76-277380B000FB}" destId="{2C95E3A6-E0CA-4E08-A1D7-745B38249250}" srcOrd="1" destOrd="0" parTransId="{21898331-EE08-48FA-9E11-6E0DB28886BB}" sibTransId="{398F7789-B2F4-4A1A-A7C1-9BB9E29D32D3}"/>
    <dgm:cxn modelId="{6D5B04C5-E50C-4F9B-8B6B-65E2783D5DA5}" type="presOf" srcId="{2C95E3A6-E0CA-4E08-A1D7-745B38249250}" destId="{38C21F64-5AD5-4067-8B64-27E4247CFF50}" srcOrd="0" destOrd="0" presId="urn:microsoft.com/office/officeart/2005/8/layout/StepDownProcess"/>
    <dgm:cxn modelId="{FE3E87C9-BC51-453B-83BF-97CC934476C0}" type="presOf" srcId="{70344AB6-356F-43F9-8B4B-8CB8DC13720F}" destId="{45CD5A5A-8131-43E4-91BD-1BA28DF8AD9B}" srcOrd="0" destOrd="0" presId="urn:microsoft.com/office/officeart/2005/8/layout/StepDownProcess"/>
    <dgm:cxn modelId="{82550FE9-AB3A-4AA9-8503-1916A52271AC}" type="presOf" srcId="{D05DB453-1B38-4CCB-B788-902CB6E2985F}" destId="{932DD493-6132-44F1-B874-8BE1F407603C}" srcOrd="0" destOrd="0" presId="urn:microsoft.com/office/officeart/2005/8/layout/StepDownProcess"/>
    <dgm:cxn modelId="{1EF707CE-82A0-41EA-BCF9-1FEF2F5EDB58}" type="presParOf" srcId="{9CA8E806-3AD3-4F39-9748-7E8B4B55D8DB}" destId="{2E6A0D8F-4FFE-4C6C-8E45-D87BCBF6AC19}" srcOrd="0" destOrd="0" presId="urn:microsoft.com/office/officeart/2005/8/layout/StepDownProcess"/>
    <dgm:cxn modelId="{E23640E5-B0D7-4B0D-9889-B91AB8F2AEBE}" type="presParOf" srcId="{2E6A0D8F-4FFE-4C6C-8E45-D87BCBF6AC19}" destId="{1886A500-FE69-4AA2-BA2C-38C7A14CFFD4}" srcOrd="0" destOrd="0" presId="urn:microsoft.com/office/officeart/2005/8/layout/StepDownProcess"/>
    <dgm:cxn modelId="{A7E6304C-4DEE-4A07-B9DC-49C2796B0208}" type="presParOf" srcId="{2E6A0D8F-4FFE-4C6C-8E45-D87BCBF6AC19}" destId="{93D095A9-3953-4F2D-870A-A63F8A5087A1}" srcOrd="1" destOrd="0" presId="urn:microsoft.com/office/officeart/2005/8/layout/StepDownProcess"/>
    <dgm:cxn modelId="{B6E8F025-3EA4-4F51-95BC-2AD3131107D8}" type="presParOf" srcId="{2E6A0D8F-4FFE-4C6C-8E45-D87BCBF6AC19}" destId="{932DD493-6132-44F1-B874-8BE1F407603C}" srcOrd="2" destOrd="0" presId="urn:microsoft.com/office/officeart/2005/8/layout/StepDownProcess"/>
    <dgm:cxn modelId="{57E31523-9179-41AC-A0E4-773757D4E5A8}" type="presParOf" srcId="{9CA8E806-3AD3-4F39-9748-7E8B4B55D8DB}" destId="{E91ED5D5-8E4F-4422-8AB4-17F20AC53452}" srcOrd="1" destOrd="0" presId="urn:microsoft.com/office/officeart/2005/8/layout/StepDownProcess"/>
    <dgm:cxn modelId="{A81D4FF3-4840-4989-812B-83B13D801408}" type="presParOf" srcId="{9CA8E806-3AD3-4F39-9748-7E8B4B55D8DB}" destId="{93A89DF1-617F-4A9A-A53E-279006CDA26B}" srcOrd="2" destOrd="0" presId="urn:microsoft.com/office/officeart/2005/8/layout/StepDownProcess"/>
    <dgm:cxn modelId="{1719B8E1-5EE0-4E22-B766-08E9CE7A6162}" type="presParOf" srcId="{93A89DF1-617F-4A9A-A53E-279006CDA26B}" destId="{5EBF166B-0E34-4CA1-8053-16F2ED88EFB2}" srcOrd="0" destOrd="0" presId="urn:microsoft.com/office/officeart/2005/8/layout/StepDownProcess"/>
    <dgm:cxn modelId="{B1C8FCB5-3769-4254-B922-028651B736A5}" type="presParOf" srcId="{93A89DF1-617F-4A9A-A53E-279006CDA26B}" destId="{38C21F64-5AD5-4067-8B64-27E4247CFF50}" srcOrd="1" destOrd="0" presId="urn:microsoft.com/office/officeart/2005/8/layout/StepDownProcess"/>
    <dgm:cxn modelId="{3187FF85-3CC2-4627-ACB3-AC25FD0758BC}" type="presParOf" srcId="{93A89DF1-617F-4A9A-A53E-279006CDA26B}" destId="{2759F4CE-3994-4C19-AB97-C384A274FEBA}" srcOrd="2" destOrd="0" presId="urn:microsoft.com/office/officeart/2005/8/layout/StepDownProcess"/>
    <dgm:cxn modelId="{070D28BB-4D37-4602-A878-FC310207F6BF}" type="presParOf" srcId="{9CA8E806-3AD3-4F39-9748-7E8B4B55D8DB}" destId="{07CD91E0-D895-4BB8-84CF-DF9A16235DCE}" srcOrd="3" destOrd="0" presId="urn:microsoft.com/office/officeart/2005/8/layout/StepDownProcess"/>
    <dgm:cxn modelId="{D92DDC74-CC88-49FB-AA64-F6DA1C89496A}" type="presParOf" srcId="{9CA8E806-3AD3-4F39-9748-7E8B4B55D8DB}" destId="{59EF8FD5-4E53-4349-87A6-7A554C55C247}" srcOrd="4" destOrd="0" presId="urn:microsoft.com/office/officeart/2005/8/layout/StepDownProcess"/>
    <dgm:cxn modelId="{D056C5D3-0AFD-4F3B-9DE4-0C1EC0C72C3E}" type="presParOf" srcId="{59EF8FD5-4E53-4349-87A6-7A554C55C247}" destId="{45CD5A5A-8131-43E4-91BD-1BA28DF8AD9B}" srcOrd="0" destOrd="0" presId="urn:microsoft.com/office/officeart/2005/8/layout/StepDownProcess"/>
    <dgm:cxn modelId="{D45F74A1-0764-4F00-AD98-EAF1D238BA19}" type="presParOf" srcId="{59EF8FD5-4E53-4349-87A6-7A554C55C247}" destId="{53377362-5434-4D0D-9732-AB06B9D7527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6A500-FE69-4AA2-BA2C-38C7A14CFFD4}">
      <dsp:nvSpPr>
        <dsp:cNvPr id="0" name=""/>
        <dsp:cNvSpPr/>
      </dsp:nvSpPr>
      <dsp:spPr>
        <a:xfrm rot="5400000">
          <a:off x="1214876" y="1307661"/>
          <a:ext cx="1295712" cy="1475123"/>
        </a:xfrm>
        <a:prstGeom prst="bentUpArrow">
          <a:avLst>
            <a:gd name="adj1" fmla="val 32840"/>
            <a:gd name="adj2" fmla="val 25000"/>
            <a:gd name="adj3" fmla="val 3578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accent6"/>
        </a:lnRef>
        <a:fillRef idx="3">
          <a:schemeClr val="accent6"/>
        </a:fillRef>
        <a:effectRef idx="3">
          <a:schemeClr val="accent6"/>
        </a:effectRef>
        <a:fontRef idx="minor">
          <a:schemeClr val="lt1"/>
        </a:fontRef>
      </dsp:style>
    </dsp:sp>
    <dsp:sp modelId="{93D095A9-3953-4F2D-870A-A63F8A5087A1}">
      <dsp:nvSpPr>
        <dsp:cNvPr id="0" name=""/>
        <dsp:cNvSpPr/>
      </dsp:nvSpPr>
      <dsp:spPr>
        <a:xfrm>
          <a:off x="871591" y="130424"/>
          <a:ext cx="2181217" cy="1008607"/>
        </a:xfrm>
        <a:prstGeom prst="roundRect">
          <a:avLst>
            <a:gd name="adj" fmla="val 166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latin typeface="Lato Regular"/>
            </a:rPr>
            <a:t>Directorio de Trabajo</a:t>
          </a:r>
        </a:p>
      </dsp:txBody>
      <dsp:txXfrm>
        <a:off x="920836" y="179669"/>
        <a:ext cx="2082727" cy="910117"/>
      </dsp:txXfrm>
    </dsp:sp>
    <dsp:sp modelId="{932DD493-6132-44F1-B874-8BE1F407603C}">
      <dsp:nvSpPr>
        <dsp:cNvPr id="0" name=""/>
        <dsp:cNvSpPr/>
      </dsp:nvSpPr>
      <dsp:spPr>
        <a:xfrm>
          <a:off x="3052809" y="16950"/>
          <a:ext cx="1586409" cy="1234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err="1">
              <a:latin typeface="Lato Regular"/>
            </a:rPr>
            <a:t>add</a:t>
          </a:r>
          <a:endParaRPr lang="es-ES" sz="1800" kern="1200" dirty="0">
            <a:latin typeface="Lato Regular"/>
          </a:endParaRPr>
        </a:p>
      </dsp:txBody>
      <dsp:txXfrm>
        <a:off x="3052809" y="16950"/>
        <a:ext cx="1586409" cy="1234012"/>
      </dsp:txXfrm>
    </dsp:sp>
    <dsp:sp modelId="{5EBF166B-0E34-4CA1-8053-16F2ED88EFB2}">
      <dsp:nvSpPr>
        <dsp:cNvPr id="0" name=""/>
        <dsp:cNvSpPr/>
      </dsp:nvSpPr>
      <dsp:spPr>
        <a:xfrm rot="5400000">
          <a:off x="3078846" y="2875895"/>
          <a:ext cx="1184696" cy="1477586"/>
        </a:xfrm>
        <a:prstGeom prst="bentUpArrow">
          <a:avLst>
            <a:gd name="adj1" fmla="val 32840"/>
            <a:gd name="adj2" fmla="val 25000"/>
            <a:gd name="adj3" fmla="val 3578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chilly" dir="t"/>
        </a:scene3d>
        <a:sp3d/>
      </dsp:spPr>
      <dsp:style>
        <a:lnRef idx="0">
          <a:schemeClr val="accent6"/>
        </a:lnRef>
        <a:fillRef idx="3">
          <a:schemeClr val="accent6"/>
        </a:fillRef>
        <a:effectRef idx="3">
          <a:schemeClr val="accent6"/>
        </a:effectRef>
        <a:fontRef idx="minor">
          <a:schemeClr val="lt1"/>
        </a:fontRef>
      </dsp:style>
    </dsp:sp>
    <dsp:sp modelId="{38C21F64-5AD5-4067-8B64-27E4247CFF50}">
      <dsp:nvSpPr>
        <dsp:cNvPr id="0" name=""/>
        <dsp:cNvSpPr/>
      </dsp:nvSpPr>
      <dsp:spPr>
        <a:xfrm>
          <a:off x="2680052" y="1756221"/>
          <a:ext cx="2181217" cy="895946"/>
        </a:xfrm>
        <a:prstGeom prst="roundRect">
          <a:avLst>
            <a:gd name="adj" fmla="val 166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err="1">
              <a:latin typeface="Lato Regular"/>
            </a:rPr>
            <a:t>Stage</a:t>
          </a:r>
          <a:endParaRPr lang="es-ES" sz="2300" kern="1200" dirty="0">
            <a:latin typeface="Lato Regular"/>
          </a:endParaRPr>
        </a:p>
      </dsp:txBody>
      <dsp:txXfrm>
        <a:off x="2723796" y="1799965"/>
        <a:ext cx="2093729" cy="808458"/>
      </dsp:txXfrm>
    </dsp:sp>
    <dsp:sp modelId="{2759F4CE-3994-4C19-AB97-C384A274FEBA}">
      <dsp:nvSpPr>
        <dsp:cNvPr id="0" name=""/>
        <dsp:cNvSpPr/>
      </dsp:nvSpPr>
      <dsp:spPr>
        <a:xfrm>
          <a:off x="4861270" y="1586417"/>
          <a:ext cx="1586409" cy="1234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err="1">
              <a:latin typeface="Lato Regular"/>
            </a:rPr>
            <a:t>commit</a:t>
          </a:r>
          <a:endParaRPr lang="es-ES" sz="1800" kern="1200" dirty="0">
            <a:latin typeface="Lato Regular"/>
          </a:endParaRPr>
        </a:p>
      </dsp:txBody>
      <dsp:txXfrm>
        <a:off x="4861270" y="1586417"/>
        <a:ext cx="1586409" cy="1234012"/>
      </dsp:txXfrm>
    </dsp:sp>
    <dsp:sp modelId="{45CD5A5A-8131-43E4-91BD-1BA28DF8AD9B}">
      <dsp:nvSpPr>
        <dsp:cNvPr id="0" name=""/>
        <dsp:cNvSpPr/>
      </dsp:nvSpPr>
      <dsp:spPr>
        <a:xfrm>
          <a:off x="4488513" y="3198145"/>
          <a:ext cx="2181217" cy="1040013"/>
        </a:xfrm>
        <a:prstGeom prst="roundRect">
          <a:avLst>
            <a:gd name="adj" fmla="val 166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latin typeface="Lato Regular"/>
            </a:rPr>
            <a:t>HEAD</a:t>
          </a:r>
        </a:p>
      </dsp:txBody>
      <dsp:txXfrm>
        <a:off x="4539291" y="3248923"/>
        <a:ext cx="2079661" cy="938457"/>
      </dsp:txXfrm>
    </dsp:sp>
    <dsp:sp modelId="{53377362-5434-4D0D-9732-AB06B9D75271}">
      <dsp:nvSpPr>
        <dsp:cNvPr id="0" name=""/>
        <dsp:cNvSpPr/>
      </dsp:nvSpPr>
      <dsp:spPr>
        <a:xfrm>
          <a:off x="6669731" y="3100374"/>
          <a:ext cx="1586409" cy="1234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err="1">
              <a:latin typeface="Lato Regular"/>
            </a:rPr>
            <a:t>push</a:t>
          </a:r>
          <a:endParaRPr lang="es-ES" sz="2000" kern="1200" dirty="0">
            <a:latin typeface="Lato Regular"/>
          </a:endParaRPr>
        </a:p>
      </dsp:txBody>
      <dsp:txXfrm>
        <a:off x="6669731" y="3100374"/>
        <a:ext cx="1586409" cy="123401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0A974-ACA4-4CE2-8470-DC5D04DED6C1}" type="datetimeFigureOut">
              <a:rPr lang="es-CO" smtClean="0"/>
              <a:t>14/11/2017</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BBAEC-6EFA-46FF-B18D-3C43451E22A2}" type="slidenum">
              <a:rPr lang="es-CO" smtClean="0"/>
              <a:t>‹Nº›</a:t>
            </a:fld>
            <a:endParaRPr lang="es-CO"/>
          </a:p>
        </p:txBody>
      </p:sp>
    </p:spTree>
    <p:extLst>
      <p:ext uri="{BB962C8B-B14F-4D97-AF65-F5344CB8AC3E}">
        <p14:creationId xmlns:p14="http://schemas.microsoft.com/office/powerpoint/2010/main" val="129199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s.wikipedia.org/wiki/Forja_(software)"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s.wikipedia.org/wiki/Git" TargetMode="External"/><Relationship Id="rId4" Type="http://schemas.openxmlformats.org/officeDocument/2006/relationships/hyperlink" Target="https://es.wikipedia.org/wiki/Control_de_version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GitHub</a:t>
            </a:r>
            <a:r>
              <a:rPr lang="es-ES" sz="1200" b="0" i="0" kern="1200" dirty="0">
                <a:solidFill>
                  <a:schemeClr val="tx1"/>
                </a:solidFill>
                <a:effectLst/>
                <a:latin typeface="+mn-lt"/>
                <a:ea typeface="+mn-ea"/>
                <a:cs typeface="+mn-cs"/>
              </a:rPr>
              <a:t> es una </a:t>
            </a:r>
            <a:r>
              <a:rPr lang="es-ES" sz="1200" b="0" i="0" u="none" strike="noStrike" kern="1200" dirty="0">
                <a:solidFill>
                  <a:schemeClr val="tx1"/>
                </a:solidFill>
                <a:effectLst/>
                <a:latin typeface="+mn-lt"/>
                <a:ea typeface="+mn-ea"/>
                <a:cs typeface="+mn-cs"/>
                <a:hlinkClick r:id="rId3" tooltip="Forja (software)"/>
              </a:rPr>
              <a:t>forja</a:t>
            </a:r>
            <a:r>
              <a:rPr lang="es-ES" sz="1200" b="0" i="0" kern="1200" dirty="0">
                <a:solidFill>
                  <a:schemeClr val="tx1"/>
                </a:solidFill>
                <a:effectLst/>
                <a:latin typeface="+mn-lt"/>
                <a:ea typeface="+mn-ea"/>
                <a:cs typeface="+mn-cs"/>
              </a:rPr>
              <a:t> (plataforma de desarrollo colaborativo) para alojar proyectos utilizando el sistema de </a:t>
            </a:r>
            <a:r>
              <a:rPr lang="es-ES" sz="1200" b="0" i="0" u="sng" kern="1200" dirty="0">
                <a:solidFill>
                  <a:schemeClr val="tx1"/>
                </a:solidFill>
                <a:effectLst/>
                <a:latin typeface="+mn-lt"/>
                <a:ea typeface="+mn-ea"/>
                <a:cs typeface="+mn-cs"/>
                <a:hlinkClick r:id="rId4"/>
              </a:rPr>
              <a:t>control de versiones</a:t>
            </a:r>
            <a:r>
              <a:rPr lang="es-ES" sz="1200" b="0" i="0" kern="1200" dirty="0">
                <a:solidFill>
                  <a:schemeClr val="tx1"/>
                </a:solidFill>
                <a:effectLst/>
                <a:latin typeface="+mn-lt"/>
                <a:ea typeface="+mn-ea"/>
                <a:cs typeface="+mn-cs"/>
              </a:rPr>
              <a:t> </a:t>
            </a:r>
            <a:r>
              <a:rPr lang="es-ES" sz="1200" b="0" i="0" u="none" strike="noStrike" kern="1200" dirty="0">
                <a:solidFill>
                  <a:schemeClr val="tx1"/>
                </a:solidFill>
                <a:effectLst/>
                <a:latin typeface="+mn-lt"/>
                <a:ea typeface="+mn-ea"/>
                <a:cs typeface="+mn-cs"/>
                <a:hlinkClick r:id="rId5" tooltip="Git"/>
              </a:rPr>
              <a:t>Git</a:t>
            </a:r>
            <a:r>
              <a:rPr lang="es-ES" sz="1200" b="0" i="0" kern="1200" dirty="0">
                <a:solidFill>
                  <a:schemeClr val="tx1"/>
                </a:solidFill>
                <a:effectLst/>
                <a:latin typeface="+mn-lt"/>
                <a:ea typeface="+mn-ea"/>
                <a:cs typeface="+mn-cs"/>
              </a:rPr>
              <a:t>.</a:t>
            </a:r>
            <a:endParaRPr lang="es-CO" dirty="0"/>
          </a:p>
        </p:txBody>
      </p:sp>
      <p:sp>
        <p:nvSpPr>
          <p:cNvPr id="4" name="Marcador de número de diapositiva 3"/>
          <p:cNvSpPr>
            <a:spLocks noGrp="1"/>
          </p:cNvSpPr>
          <p:nvPr>
            <p:ph type="sldNum" sz="quarter" idx="10"/>
          </p:nvPr>
        </p:nvSpPr>
        <p:spPr/>
        <p:txBody>
          <a:bodyPr/>
          <a:lstStyle/>
          <a:p>
            <a:fld id="{0DEBBAEC-6EFA-46FF-B18D-3C43451E22A2}" type="slidenum">
              <a:rPr lang="es-CO" smtClean="0"/>
              <a:t>2</a:t>
            </a:fld>
            <a:endParaRPr lang="es-CO"/>
          </a:p>
        </p:txBody>
      </p:sp>
    </p:spTree>
    <p:extLst>
      <p:ext uri="{BB962C8B-B14F-4D97-AF65-F5344CB8AC3E}">
        <p14:creationId xmlns:p14="http://schemas.microsoft.com/office/powerpoint/2010/main" val="285922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-Estos CVS modelan la información que almacenan como un conjunto de archivos y las modificaciones hechas sobre cada uno de ellos a lo largo del tiempo</a:t>
            </a:r>
            <a:br>
              <a:rPr lang="es-ES" sz="1200" b="0" i="0" kern="1200" dirty="0">
                <a:solidFill>
                  <a:schemeClr val="tx1"/>
                </a:solidFill>
                <a:effectLst/>
                <a:latin typeface="+mn-lt"/>
                <a:ea typeface="+mn-ea"/>
                <a:cs typeface="+mn-cs"/>
              </a:rPr>
            </a:b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-tienden a almacenar los datos como cambios de cada archivo respecto a una versión base</a:t>
            </a:r>
            <a:endParaRPr lang="es-CO" dirty="0"/>
          </a:p>
        </p:txBody>
      </p:sp>
      <p:sp>
        <p:nvSpPr>
          <p:cNvPr id="4" name="Marcador de número de diapositiva 3"/>
          <p:cNvSpPr>
            <a:spLocks noGrp="1"/>
          </p:cNvSpPr>
          <p:nvPr>
            <p:ph type="sldNum" sz="quarter" idx="10"/>
          </p:nvPr>
        </p:nvSpPr>
        <p:spPr/>
        <p:txBody>
          <a:bodyPr/>
          <a:lstStyle/>
          <a:p>
            <a:fld id="{0DEBBAEC-6EFA-46FF-B18D-3C43451E22A2}" type="slidenum">
              <a:rPr lang="es-CO" smtClean="0"/>
              <a:t>3</a:t>
            </a:fld>
            <a:endParaRPr lang="es-CO"/>
          </a:p>
        </p:txBody>
      </p:sp>
    </p:spTree>
    <p:extLst>
      <p:ext uri="{BB962C8B-B14F-4D97-AF65-F5344CB8AC3E}">
        <p14:creationId xmlns:p14="http://schemas.microsoft.com/office/powerpoint/2010/main" val="417577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Git no modela ni almacena sus datos de este modo. En cambio, Git modela sus datos más como un conjunto de instantáneas de un mini sistema de archivos. Cada vez que confirmas un cambio, o guardas el estado de tu proyecto en Git, él básicamente hace una foto del aspecto de todos tus archivos en ese momento, y guarda una referencia a esa instantánea. Para ser eficiente, si los archivos no se han modificado, Git no almacena el archivo de nuevo — sólo un enlace al archivo anterior idéntico que ya tiene almacenado</a:t>
            </a:r>
            <a:endParaRPr lang="es-CO" dirty="0"/>
          </a:p>
        </p:txBody>
      </p:sp>
      <p:sp>
        <p:nvSpPr>
          <p:cNvPr id="4" name="Marcador de número de diapositiva 3"/>
          <p:cNvSpPr>
            <a:spLocks noGrp="1"/>
          </p:cNvSpPr>
          <p:nvPr>
            <p:ph type="sldNum" sz="quarter" idx="10"/>
          </p:nvPr>
        </p:nvSpPr>
        <p:spPr/>
        <p:txBody>
          <a:bodyPr/>
          <a:lstStyle/>
          <a:p>
            <a:fld id="{0DEBBAEC-6EFA-46FF-B18D-3C43451E22A2}" type="slidenum">
              <a:rPr lang="es-CO" smtClean="0"/>
              <a:t>4</a:t>
            </a:fld>
            <a:endParaRPr lang="es-CO"/>
          </a:p>
        </p:txBody>
      </p:sp>
    </p:spTree>
    <p:extLst>
      <p:ext uri="{BB962C8B-B14F-4D97-AF65-F5344CB8AC3E}">
        <p14:creationId xmlns:p14="http://schemas.microsoft.com/office/powerpoint/2010/main" val="268779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Una de las características más potentes de Git son las ramas. Gracias a ellas podemos encapsular nuestro trabajo y mantenerlo separado de la línea de desarrollo principal, pudiendo trabajar sin problemas de actualización de código hasta la hora en que hayamos terminado. Esto, además, nos permite cambiar rápidamente de tarea sin que el código </a:t>
            </a:r>
            <a:r>
              <a:rPr lang="es-ES" sz="1200" b="0" i="1" kern="1200" dirty="0">
                <a:solidFill>
                  <a:schemeClr val="tx1"/>
                </a:solidFill>
                <a:effectLst/>
                <a:latin typeface="+mn-lt"/>
                <a:ea typeface="+mn-ea"/>
                <a:cs typeface="+mn-cs"/>
              </a:rPr>
              <a:t>a medio terminar</a:t>
            </a:r>
            <a:r>
              <a:rPr lang="es-ES" sz="1200" b="0" i="0" kern="1200" dirty="0">
                <a:solidFill>
                  <a:schemeClr val="tx1"/>
                </a:solidFill>
                <a:effectLst/>
                <a:latin typeface="+mn-lt"/>
                <a:ea typeface="+mn-ea"/>
                <a:cs typeface="+mn-cs"/>
              </a:rPr>
              <a:t> nos afecte.</a:t>
            </a:r>
          </a:p>
          <a:p>
            <a:endParaRPr lang="es-CO" dirty="0"/>
          </a:p>
        </p:txBody>
      </p:sp>
      <p:sp>
        <p:nvSpPr>
          <p:cNvPr id="4" name="Marcador de número de diapositiva 3"/>
          <p:cNvSpPr>
            <a:spLocks noGrp="1"/>
          </p:cNvSpPr>
          <p:nvPr>
            <p:ph type="sldNum" sz="quarter" idx="10"/>
          </p:nvPr>
        </p:nvSpPr>
        <p:spPr/>
        <p:txBody>
          <a:bodyPr/>
          <a:lstStyle/>
          <a:p>
            <a:fld id="{0DEBBAEC-6EFA-46FF-B18D-3C43451E22A2}" type="slidenum">
              <a:rPr lang="es-CO" smtClean="0"/>
              <a:t>6</a:t>
            </a:fld>
            <a:endParaRPr lang="es-CO"/>
          </a:p>
        </p:txBody>
      </p:sp>
    </p:spTree>
    <p:extLst>
      <p:ext uri="{BB962C8B-B14F-4D97-AF65-F5344CB8AC3E}">
        <p14:creationId xmlns:p14="http://schemas.microsoft.com/office/powerpoint/2010/main" val="360127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CO" dirty="0"/>
          </a:p>
        </p:txBody>
      </p:sp>
      <p:sp>
        <p:nvSpPr>
          <p:cNvPr id="4" name="Marcador de número de diapositiva 3"/>
          <p:cNvSpPr>
            <a:spLocks noGrp="1"/>
          </p:cNvSpPr>
          <p:nvPr>
            <p:ph type="sldNum" sz="quarter" idx="10"/>
          </p:nvPr>
        </p:nvSpPr>
        <p:spPr/>
        <p:txBody>
          <a:bodyPr/>
          <a:lstStyle/>
          <a:p>
            <a:fld id="{0DEBBAEC-6EFA-46FF-B18D-3C43451E22A2}" type="slidenum">
              <a:rPr lang="es-CO" smtClean="0"/>
              <a:t>8</a:t>
            </a:fld>
            <a:endParaRPr lang="es-CO"/>
          </a:p>
        </p:txBody>
      </p:sp>
    </p:spTree>
    <p:extLst>
      <p:ext uri="{BB962C8B-B14F-4D97-AF65-F5344CB8AC3E}">
        <p14:creationId xmlns:p14="http://schemas.microsoft.com/office/powerpoint/2010/main" val="361986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C4BD0308-1AA6-4B6C-815C-50B92F566F41}" type="datetimeFigureOut">
              <a:rPr lang="es-CO" smtClean="0"/>
              <a:t>14/11/2017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321197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4BD0308-1AA6-4B6C-815C-50B92F566F41}" type="datetimeFigureOut">
              <a:rPr lang="es-CO" smtClean="0"/>
              <a:t>14/11/2017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377542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4BD0308-1AA6-4B6C-815C-50B92F566F41}" type="datetimeFigureOut">
              <a:rPr lang="es-CO" smtClean="0"/>
              <a:t>14/11/2017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217661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4BD0308-1AA6-4B6C-815C-50B92F566F41}" type="datetimeFigureOut">
              <a:rPr lang="es-CO" smtClean="0"/>
              <a:t>14/11/2017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34601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4BD0308-1AA6-4B6C-815C-50B92F566F41}" type="datetimeFigureOut">
              <a:rPr lang="es-CO" smtClean="0"/>
              <a:t>14/11/2017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311578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C4BD0308-1AA6-4B6C-815C-50B92F566F41}" type="datetimeFigureOut">
              <a:rPr lang="es-CO" smtClean="0"/>
              <a:t>14/11/2017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187880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C4BD0308-1AA6-4B6C-815C-50B92F566F41}" type="datetimeFigureOut">
              <a:rPr lang="es-CO" smtClean="0"/>
              <a:t>14/11/2017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150569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4BD0308-1AA6-4B6C-815C-50B92F566F41}" type="datetimeFigureOut">
              <a:rPr lang="es-CO" smtClean="0"/>
              <a:t>14/11/2017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138870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BD0308-1AA6-4B6C-815C-50B92F566F41}" type="datetimeFigureOut">
              <a:rPr lang="es-CO" smtClean="0"/>
              <a:t>14/11/2017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105759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4BD0308-1AA6-4B6C-815C-50B92F566F41}" type="datetimeFigureOut">
              <a:rPr lang="es-CO" smtClean="0"/>
              <a:t>14/11/2017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107298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4BD0308-1AA6-4B6C-815C-50B92F566F41}" type="datetimeFigureOut">
              <a:rPr lang="es-CO" smtClean="0"/>
              <a:t>14/11/2017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F5B46BA-6A2D-4673-A911-3EE13A8B990D}" type="slidenum">
              <a:rPr lang="es-CO" smtClean="0"/>
              <a:t>‹Nº›</a:t>
            </a:fld>
            <a:endParaRPr lang="es-CO"/>
          </a:p>
        </p:txBody>
      </p:sp>
    </p:spTree>
    <p:extLst>
      <p:ext uri="{BB962C8B-B14F-4D97-AF65-F5344CB8AC3E}">
        <p14:creationId xmlns:p14="http://schemas.microsoft.com/office/powerpoint/2010/main" val="52054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D0308-1AA6-4B6C-815C-50B92F566F41}" type="datetimeFigureOut">
              <a:rPr lang="es-CO" smtClean="0"/>
              <a:t>14/11/2017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B46BA-6A2D-4673-A911-3EE13A8B990D}" type="slidenum">
              <a:rPr lang="es-CO" smtClean="0"/>
              <a:t>‹Nº›</a:t>
            </a:fld>
            <a:endParaRPr lang="es-CO"/>
          </a:p>
        </p:txBody>
      </p:sp>
    </p:spTree>
    <p:extLst>
      <p:ext uri="{BB962C8B-B14F-4D97-AF65-F5344CB8AC3E}">
        <p14:creationId xmlns:p14="http://schemas.microsoft.com/office/powerpoint/2010/main" val="232523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6.emf"/><Relationship Id="rId7"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jpeg"/><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9532780" y="420080"/>
            <a:ext cx="2310720" cy="605568"/>
          </a:xfrm>
          <a:prstGeom prst="rect">
            <a:avLst/>
          </a:prstGeom>
        </p:spPr>
      </p:pic>
      <p:pic>
        <p:nvPicPr>
          <p:cNvPr id="5" name="Picture 4"/>
          <p:cNvPicPr>
            <a:picLocks noChangeAspect="1"/>
          </p:cNvPicPr>
          <p:nvPr/>
        </p:nvPicPr>
        <p:blipFill>
          <a:blip r:embed="rId3"/>
          <a:stretch>
            <a:fillRect/>
          </a:stretch>
        </p:blipFill>
        <p:spPr>
          <a:xfrm>
            <a:off x="8936607" y="5448300"/>
            <a:ext cx="4902200" cy="1409700"/>
          </a:xfrm>
          <a:prstGeom prst="rect">
            <a:avLst/>
          </a:prstGeom>
        </p:spPr>
      </p:pic>
      <p:pic>
        <p:nvPicPr>
          <p:cNvPr id="7" name="Picture 6"/>
          <p:cNvPicPr>
            <a:picLocks noChangeAspect="1"/>
          </p:cNvPicPr>
          <p:nvPr/>
        </p:nvPicPr>
        <p:blipFill>
          <a:blip r:embed="rId4"/>
          <a:stretch>
            <a:fillRect/>
          </a:stretch>
        </p:blipFill>
        <p:spPr>
          <a:xfrm>
            <a:off x="3218" y="941749"/>
            <a:ext cx="12218892" cy="4816206"/>
          </a:xfrm>
          <a:prstGeom prst="rect">
            <a:avLst/>
          </a:prstGeom>
        </p:spPr>
      </p:pic>
    </p:spTree>
    <p:extLst>
      <p:ext uri="{BB962C8B-B14F-4D97-AF65-F5344CB8AC3E}">
        <p14:creationId xmlns:p14="http://schemas.microsoft.com/office/powerpoint/2010/main" val="162866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j.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0" y="-22911"/>
            <a:ext cx="12355341" cy="6931359"/>
          </a:xfrm>
          <a:prstGeom prst="rect">
            <a:avLst/>
          </a:prstGeom>
        </p:spPr>
      </p:pic>
      <p:pic>
        <p:nvPicPr>
          <p:cNvPr id="11" name="Picture 10"/>
          <p:cNvPicPr>
            <a:picLocks noChangeAspect="1"/>
          </p:cNvPicPr>
          <p:nvPr/>
        </p:nvPicPr>
        <p:blipFill>
          <a:blip r:embed="rId3"/>
          <a:stretch>
            <a:fillRect/>
          </a:stretch>
        </p:blipFill>
        <p:spPr>
          <a:xfrm>
            <a:off x="5581209" y="5977194"/>
            <a:ext cx="1741705" cy="456447"/>
          </a:xfrm>
          <a:prstGeom prst="rect">
            <a:avLst/>
          </a:prstGeom>
        </p:spPr>
      </p:pic>
      <p:pic>
        <p:nvPicPr>
          <p:cNvPr id="12" name="Picture 11"/>
          <p:cNvPicPr>
            <a:picLocks noChangeAspect="1"/>
          </p:cNvPicPr>
          <p:nvPr/>
        </p:nvPicPr>
        <p:blipFill>
          <a:blip r:embed="rId4"/>
          <a:stretch>
            <a:fillRect/>
          </a:stretch>
        </p:blipFill>
        <p:spPr>
          <a:xfrm>
            <a:off x="1639246" y="3311781"/>
            <a:ext cx="14825444" cy="2194657"/>
          </a:xfrm>
          <a:prstGeom prst="rect">
            <a:avLst/>
          </a:prstGeom>
        </p:spPr>
      </p:pic>
    </p:spTree>
    <p:extLst>
      <p:ext uri="{BB962C8B-B14F-4D97-AF65-F5344CB8AC3E}">
        <p14:creationId xmlns:p14="http://schemas.microsoft.com/office/powerpoint/2010/main" val="138330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872562" y="1515705"/>
            <a:ext cx="10261600" cy="4635500"/>
          </a:xfrm>
          <a:prstGeom prst="rect">
            <a:avLst/>
          </a:prstGeom>
        </p:spPr>
      </p:pic>
      <p:pic>
        <p:nvPicPr>
          <p:cNvPr id="2" name="Picture 1"/>
          <p:cNvPicPr>
            <a:picLocks noChangeAspect="1"/>
          </p:cNvPicPr>
          <p:nvPr/>
        </p:nvPicPr>
        <p:blipFill>
          <a:blip r:embed="rId4"/>
          <a:stretch>
            <a:fillRect/>
          </a:stretch>
        </p:blipFill>
        <p:spPr>
          <a:xfrm>
            <a:off x="1792270" y="482732"/>
            <a:ext cx="8623300" cy="800100"/>
          </a:xfrm>
          <a:prstGeom prst="rect">
            <a:avLst/>
          </a:prstGeom>
        </p:spPr>
      </p:pic>
      <p:sp>
        <p:nvSpPr>
          <p:cNvPr id="10" name="TextBox 9"/>
          <p:cNvSpPr txBox="1"/>
          <p:nvPr/>
        </p:nvSpPr>
        <p:spPr>
          <a:xfrm>
            <a:off x="2072426" y="3552498"/>
            <a:ext cx="9247012" cy="400110"/>
          </a:xfrm>
          <a:prstGeom prst="rect">
            <a:avLst/>
          </a:prstGeom>
          <a:noFill/>
        </p:spPr>
        <p:txBody>
          <a:bodyPr wrap="square" rtlCol="0">
            <a:spAutoFit/>
          </a:bodyPr>
          <a:lstStyle/>
          <a:p>
            <a:r>
              <a:rPr lang="es-ES" sz="2000" dirty="0">
                <a:latin typeface="Lato Regular"/>
                <a:cs typeface="Lato Regular"/>
              </a:rPr>
              <a:t>Identificar la importancia que tiene </a:t>
            </a:r>
            <a:r>
              <a:rPr lang="es-ES" sz="2000" dirty="0" err="1">
                <a:latin typeface="Lato Regular"/>
                <a:cs typeface="Lato Regular"/>
              </a:rPr>
              <a:t>Git</a:t>
            </a:r>
            <a:r>
              <a:rPr lang="es-ES" sz="2000" dirty="0">
                <a:latin typeface="Lato Regular"/>
                <a:cs typeface="Lato Regular"/>
              </a:rPr>
              <a:t> en el ámbito de desarrollo de software. </a:t>
            </a:r>
            <a:endParaRPr lang="es-ES_tradnl" sz="2000" dirty="0">
              <a:solidFill>
                <a:srgbClr val="222A35"/>
              </a:solidFill>
              <a:latin typeface="Lato Regular"/>
              <a:cs typeface="Lato Regular"/>
            </a:endParaRPr>
          </a:p>
        </p:txBody>
      </p:sp>
      <p:sp>
        <p:nvSpPr>
          <p:cNvPr id="11" name="TextBox 10"/>
          <p:cNvSpPr txBox="1"/>
          <p:nvPr/>
        </p:nvSpPr>
        <p:spPr>
          <a:xfrm>
            <a:off x="1656262" y="4223598"/>
            <a:ext cx="9503874" cy="707886"/>
          </a:xfrm>
          <a:prstGeom prst="rect">
            <a:avLst/>
          </a:prstGeom>
          <a:noFill/>
        </p:spPr>
        <p:txBody>
          <a:bodyPr wrap="square" rtlCol="0">
            <a:spAutoFit/>
          </a:bodyPr>
          <a:lstStyle/>
          <a:p>
            <a:r>
              <a:rPr lang="es-ES" sz="2000" dirty="0">
                <a:latin typeface="Lato Regular"/>
                <a:cs typeface="Lato Regular"/>
              </a:rPr>
              <a:t>Ilustrar el manejo de este CVS en la entrega de las evaluaciones finales de</a:t>
            </a:r>
          </a:p>
          <a:p>
            <a:r>
              <a:rPr lang="es-ES" sz="2000" dirty="0">
                <a:latin typeface="Lato Regular"/>
                <a:cs typeface="Lato Regular"/>
              </a:rPr>
              <a:t> los cursos de </a:t>
            </a:r>
            <a:r>
              <a:rPr lang="es-ES" sz="2000" dirty="0" err="1">
                <a:latin typeface="Lato Regular"/>
                <a:cs typeface="Lato Regular"/>
              </a:rPr>
              <a:t>NextU</a:t>
            </a:r>
            <a:r>
              <a:rPr lang="es-ES" sz="2000" dirty="0">
                <a:latin typeface="Lato Regular"/>
                <a:cs typeface="Lato Regular"/>
              </a:rPr>
              <a:t>. </a:t>
            </a:r>
            <a:endParaRPr lang="es-CO" sz="2000" dirty="0">
              <a:latin typeface="Lato Regular"/>
              <a:cs typeface="Lato Regular"/>
            </a:endParaRPr>
          </a:p>
        </p:txBody>
      </p:sp>
      <p:sp>
        <p:nvSpPr>
          <p:cNvPr id="5" name="TextBox 4"/>
          <p:cNvSpPr txBox="1"/>
          <p:nvPr/>
        </p:nvSpPr>
        <p:spPr>
          <a:xfrm>
            <a:off x="2029124" y="2512644"/>
            <a:ext cx="7812819" cy="707886"/>
          </a:xfrm>
          <a:prstGeom prst="rect">
            <a:avLst/>
          </a:prstGeom>
          <a:noFill/>
        </p:spPr>
        <p:txBody>
          <a:bodyPr wrap="square" rtlCol="0">
            <a:spAutoFit/>
          </a:bodyPr>
          <a:lstStyle/>
          <a:p>
            <a:r>
              <a:rPr lang="es-ES_tradnl" sz="2000" dirty="0">
                <a:solidFill>
                  <a:srgbClr val="222A35"/>
                </a:solidFill>
                <a:latin typeface="Lato Regular"/>
                <a:cs typeface="Lato Regular"/>
              </a:rPr>
              <a:t>Explicar los principales conceptos y funcionalidades de </a:t>
            </a:r>
            <a:r>
              <a:rPr lang="es-ES_tradnl" sz="2000" dirty="0" err="1">
                <a:solidFill>
                  <a:srgbClr val="222A35"/>
                </a:solidFill>
                <a:latin typeface="Lato Regular"/>
                <a:cs typeface="Lato Regular"/>
              </a:rPr>
              <a:t>Git</a:t>
            </a:r>
            <a:r>
              <a:rPr lang="es-ES_tradnl" sz="2000" dirty="0">
                <a:solidFill>
                  <a:srgbClr val="222A35"/>
                </a:solidFill>
                <a:latin typeface="Lato Regular"/>
                <a:cs typeface="Lato Regular"/>
              </a:rPr>
              <a:t> &amp; </a:t>
            </a:r>
            <a:r>
              <a:rPr lang="es-ES_tradnl" sz="2000" dirty="0" err="1">
                <a:solidFill>
                  <a:srgbClr val="222A35"/>
                </a:solidFill>
                <a:latin typeface="Lato Regular"/>
                <a:cs typeface="Lato Regular"/>
              </a:rPr>
              <a:t>Github</a:t>
            </a:r>
            <a:r>
              <a:rPr lang="es-ES_tradnl" sz="2000" dirty="0">
                <a:solidFill>
                  <a:srgbClr val="222A35"/>
                </a:solidFill>
                <a:latin typeface="Lato Regular"/>
                <a:cs typeface="Lato Regular"/>
              </a:rPr>
              <a:t> y sus diferencias. </a:t>
            </a:r>
          </a:p>
        </p:txBody>
      </p:sp>
    </p:spTree>
    <p:extLst>
      <p:ext uri="{BB962C8B-B14F-4D97-AF65-F5344CB8AC3E}">
        <p14:creationId xmlns:p14="http://schemas.microsoft.com/office/powerpoint/2010/main" val="334245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80302" y="2008404"/>
            <a:ext cx="10337800" cy="101600"/>
          </a:xfrm>
          <a:prstGeom prst="rect">
            <a:avLst/>
          </a:prstGeom>
        </p:spPr>
      </p:pic>
      <p:sp>
        <p:nvSpPr>
          <p:cNvPr id="9" name="TextBox 8"/>
          <p:cNvSpPr txBox="1"/>
          <p:nvPr/>
        </p:nvSpPr>
        <p:spPr>
          <a:xfrm>
            <a:off x="1022038" y="2618159"/>
            <a:ext cx="4168103" cy="3046988"/>
          </a:xfrm>
          <a:prstGeom prst="rect">
            <a:avLst/>
          </a:prstGeom>
          <a:noFill/>
        </p:spPr>
        <p:txBody>
          <a:bodyPr wrap="square" rtlCol="0">
            <a:spAutoFit/>
          </a:bodyPr>
          <a:lstStyle/>
          <a:p>
            <a:r>
              <a:rPr lang="es-ES" sz="2400" dirty="0">
                <a:latin typeface="Lato Regular"/>
                <a:cs typeface="Lato Regular"/>
              </a:rPr>
              <a:t>Estos son sistemas facilitan la administración de las distintas versiones de cada producto desarrollado, así como las posibles especializaciones realizadas (por ejemplo, para algún cliente específico).</a:t>
            </a:r>
            <a:endParaRPr lang="es-CO" sz="2400" dirty="0">
              <a:latin typeface="Lato Regular"/>
              <a:cs typeface="Lato Regular"/>
            </a:endParaRPr>
          </a:p>
        </p:txBody>
      </p:sp>
      <p:pic>
        <p:nvPicPr>
          <p:cNvPr id="6" name="Picture 5"/>
          <p:cNvPicPr>
            <a:picLocks noChangeAspect="1"/>
          </p:cNvPicPr>
          <p:nvPr/>
        </p:nvPicPr>
        <p:blipFill>
          <a:blip r:embed="rId4"/>
          <a:stretch>
            <a:fillRect/>
          </a:stretch>
        </p:blipFill>
        <p:spPr>
          <a:xfrm>
            <a:off x="1891197" y="548087"/>
            <a:ext cx="8369300" cy="1371600"/>
          </a:xfrm>
          <a:prstGeom prst="rect">
            <a:avLst/>
          </a:prstGeom>
        </p:spPr>
      </p:pic>
      <p:pic>
        <p:nvPicPr>
          <p:cNvPr id="7" name="Picture 6"/>
          <p:cNvPicPr>
            <a:picLocks noChangeAspect="1"/>
          </p:cNvPicPr>
          <p:nvPr/>
        </p:nvPicPr>
        <p:blipFill>
          <a:blip r:embed="rId5"/>
          <a:stretch>
            <a:fillRect/>
          </a:stretch>
        </p:blipFill>
        <p:spPr>
          <a:xfrm>
            <a:off x="5348630" y="2551121"/>
            <a:ext cx="6296601" cy="2971173"/>
          </a:xfrm>
          <a:prstGeom prst="rect">
            <a:avLst/>
          </a:prstGeom>
        </p:spPr>
      </p:pic>
    </p:spTree>
    <p:extLst>
      <p:ext uri="{BB962C8B-B14F-4D97-AF65-F5344CB8AC3E}">
        <p14:creationId xmlns:p14="http://schemas.microsoft.com/office/powerpoint/2010/main" val="272149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5088" y="1552815"/>
            <a:ext cx="10337800" cy="101600"/>
          </a:xfrm>
          <a:prstGeom prst="rect">
            <a:avLst/>
          </a:prstGeom>
        </p:spPr>
      </p:pic>
      <p:sp>
        <p:nvSpPr>
          <p:cNvPr id="6" name="TextBox 5"/>
          <p:cNvSpPr txBox="1"/>
          <p:nvPr/>
        </p:nvSpPr>
        <p:spPr>
          <a:xfrm>
            <a:off x="1725446" y="2098472"/>
            <a:ext cx="4568980" cy="369332"/>
          </a:xfrm>
          <a:prstGeom prst="rect">
            <a:avLst/>
          </a:prstGeom>
          <a:noFill/>
        </p:spPr>
        <p:txBody>
          <a:bodyPr wrap="square" rtlCol="0">
            <a:spAutoFit/>
          </a:bodyPr>
          <a:lstStyle/>
          <a:p>
            <a:endParaRPr lang="es-ES_tradnl" dirty="0"/>
          </a:p>
        </p:txBody>
      </p:sp>
      <p:sp>
        <p:nvSpPr>
          <p:cNvPr id="7" name="TextBox 6"/>
          <p:cNvSpPr txBox="1"/>
          <p:nvPr/>
        </p:nvSpPr>
        <p:spPr>
          <a:xfrm>
            <a:off x="1725447" y="5439460"/>
            <a:ext cx="9027532" cy="1200329"/>
          </a:xfrm>
          <a:prstGeom prst="rect">
            <a:avLst/>
          </a:prstGeom>
          <a:noFill/>
        </p:spPr>
        <p:txBody>
          <a:bodyPr wrap="square" rtlCol="0">
            <a:spAutoFit/>
          </a:bodyPr>
          <a:lstStyle/>
          <a:p>
            <a:pPr algn="ctr"/>
            <a:r>
              <a:rPr lang="es-ES" dirty="0">
                <a:solidFill>
                  <a:srgbClr val="222A35"/>
                </a:solidFill>
                <a:latin typeface="Lato Regular"/>
                <a:cs typeface="Lato Regular"/>
              </a:rPr>
              <a:t>Dentro de estos Sistemas de control de versiones resalto uno en particular llamado </a:t>
            </a:r>
            <a:r>
              <a:rPr lang="es-ES" dirty="0" err="1">
                <a:solidFill>
                  <a:srgbClr val="222A35"/>
                </a:solidFill>
                <a:latin typeface="Lato Regular"/>
                <a:cs typeface="Lato Regular"/>
              </a:rPr>
              <a:t>Git</a:t>
            </a:r>
            <a:r>
              <a:rPr lang="es-ES" dirty="0">
                <a:solidFill>
                  <a:srgbClr val="222A35"/>
                </a:solidFill>
                <a:latin typeface="Lato Regular"/>
                <a:cs typeface="Lato Regular"/>
              </a:rPr>
              <a:t>, este se posiciono como el más popular debido a su alto rendimiento y fácil manejo de las versiones.</a:t>
            </a:r>
            <a:endParaRPr lang="es-CO" dirty="0">
              <a:solidFill>
                <a:srgbClr val="222A35"/>
              </a:solidFill>
              <a:latin typeface="Lato Regular"/>
              <a:cs typeface="Lato Regular"/>
            </a:endParaRPr>
          </a:p>
          <a:p>
            <a:pPr algn="ctr"/>
            <a:endParaRPr lang="es-ES_tradnl" dirty="0">
              <a:solidFill>
                <a:srgbClr val="222A35"/>
              </a:solidFill>
              <a:latin typeface="Lato Regular"/>
              <a:cs typeface="Lato Regular"/>
            </a:endParaRPr>
          </a:p>
        </p:txBody>
      </p:sp>
      <p:pic>
        <p:nvPicPr>
          <p:cNvPr id="12" name="Picture 11"/>
          <p:cNvPicPr>
            <a:picLocks noChangeAspect="1"/>
          </p:cNvPicPr>
          <p:nvPr/>
        </p:nvPicPr>
        <p:blipFill>
          <a:blip r:embed="rId4"/>
          <a:stretch>
            <a:fillRect/>
          </a:stretch>
        </p:blipFill>
        <p:spPr>
          <a:xfrm>
            <a:off x="3907185" y="709302"/>
            <a:ext cx="4254500" cy="635000"/>
          </a:xfrm>
          <a:prstGeom prst="rect">
            <a:avLst/>
          </a:prstGeom>
        </p:spPr>
      </p:pic>
      <p:pic>
        <p:nvPicPr>
          <p:cNvPr id="13" name="Picture 12"/>
          <p:cNvPicPr>
            <a:picLocks noChangeAspect="1"/>
          </p:cNvPicPr>
          <p:nvPr/>
        </p:nvPicPr>
        <p:blipFill>
          <a:blip r:embed="rId5"/>
          <a:stretch>
            <a:fillRect/>
          </a:stretch>
        </p:blipFill>
        <p:spPr>
          <a:xfrm>
            <a:off x="2400300" y="2046375"/>
            <a:ext cx="7378700" cy="3111500"/>
          </a:xfrm>
          <a:prstGeom prst="rect">
            <a:avLst/>
          </a:prstGeom>
        </p:spPr>
      </p:pic>
    </p:spTree>
    <p:extLst>
      <p:ext uri="{BB962C8B-B14F-4D97-AF65-F5344CB8AC3E}">
        <p14:creationId xmlns:p14="http://schemas.microsoft.com/office/powerpoint/2010/main" val="136902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02066-4B1A-4C1E-B980-DF477081C8C7}"/>
              </a:ext>
            </a:extLst>
          </p:cNvPr>
          <p:cNvSpPr>
            <a:spLocks noGrp="1"/>
          </p:cNvSpPr>
          <p:nvPr>
            <p:ph type="title"/>
          </p:nvPr>
        </p:nvSpPr>
        <p:spPr>
          <a:xfrm>
            <a:off x="925089" y="174660"/>
            <a:ext cx="10337800" cy="1289996"/>
          </a:xfrm>
        </p:spPr>
        <p:txBody>
          <a:bodyPr>
            <a:normAutofit/>
          </a:bodyPr>
          <a:lstStyle/>
          <a:p>
            <a:pPr algn="ctr"/>
            <a:r>
              <a:rPr lang="es-CO" sz="4700" b="1" dirty="0">
                <a:solidFill>
                  <a:schemeClr val="accent5">
                    <a:lumMod val="50000"/>
                  </a:schemeClr>
                </a:solidFill>
                <a:latin typeface="Lato Regular"/>
                <a:cs typeface="Segoe UI" panose="020B0502040204020203" pitchFamily="34" charset="0"/>
              </a:rPr>
              <a:t>Flujo de Trabajo</a:t>
            </a:r>
          </a:p>
        </p:txBody>
      </p:sp>
      <p:graphicFrame>
        <p:nvGraphicFramePr>
          <p:cNvPr id="8" name="Marcador de contenido 7">
            <a:extLst>
              <a:ext uri="{FF2B5EF4-FFF2-40B4-BE49-F238E27FC236}">
                <a16:creationId xmlns:a16="http://schemas.microsoft.com/office/drawing/2014/main" id="{D8C8CFF5-93EB-4B20-AF93-E6192C7178C8}"/>
              </a:ext>
            </a:extLst>
          </p:cNvPr>
          <p:cNvGraphicFramePr>
            <a:graphicFrameLocks noGrp="1"/>
          </p:cNvGraphicFramePr>
          <p:nvPr>
            <p:ph idx="1"/>
            <p:extLst>
              <p:ext uri="{D42A27DB-BD31-4B8C-83A1-F6EECF244321}">
                <p14:modId xmlns:p14="http://schemas.microsoft.com/office/powerpoint/2010/main" val="4128722656"/>
              </p:ext>
            </p:extLst>
          </p:nvPr>
        </p:nvGraphicFramePr>
        <p:xfrm>
          <a:off x="1762874" y="1464656"/>
          <a:ext cx="912773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3">
            <a:extLst>
              <a:ext uri="{FF2B5EF4-FFF2-40B4-BE49-F238E27FC236}">
                <a16:creationId xmlns:a16="http://schemas.microsoft.com/office/drawing/2014/main" id="{C3A80D32-BE07-478C-8B60-57056792A634}"/>
              </a:ext>
            </a:extLst>
          </p:cNvPr>
          <p:cNvPicPr>
            <a:picLocks noChangeAspect="1"/>
          </p:cNvPicPr>
          <p:nvPr/>
        </p:nvPicPr>
        <p:blipFill>
          <a:blip r:embed="rId7"/>
          <a:stretch>
            <a:fillRect/>
          </a:stretch>
        </p:blipFill>
        <p:spPr>
          <a:xfrm>
            <a:off x="925088" y="1238897"/>
            <a:ext cx="10337800" cy="101600"/>
          </a:xfrm>
          <a:prstGeom prst="rect">
            <a:avLst/>
          </a:prstGeom>
        </p:spPr>
      </p:pic>
    </p:spTree>
    <p:extLst>
      <p:ext uri="{BB962C8B-B14F-4D97-AF65-F5344CB8AC3E}">
        <p14:creationId xmlns:p14="http://schemas.microsoft.com/office/powerpoint/2010/main" val="361473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25088" y="1238897"/>
            <a:ext cx="10337800" cy="101600"/>
          </a:xfrm>
          <a:prstGeom prst="rect">
            <a:avLst/>
          </a:prstGeom>
        </p:spPr>
      </p:pic>
      <p:sp>
        <p:nvSpPr>
          <p:cNvPr id="3" name="TextBox 2"/>
          <p:cNvSpPr txBox="1"/>
          <p:nvPr/>
        </p:nvSpPr>
        <p:spPr>
          <a:xfrm>
            <a:off x="552142" y="1982693"/>
            <a:ext cx="3547517" cy="4154983"/>
          </a:xfrm>
          <a:prstGeom prst="rect">
            <a:avLst/>
          </a:prstGeom>
          <a:noFill/>
        </p:spPr>
        <p:txBody>
          <a:bodyPr wrap="square" rtlCol="0">
            <a:spAutoFit/>
          </a:bodyPr>
          <a:lstStyle/>
          <a:p>
            <a:r>
              <a:rPr lang="es-ES" sz="2400" dirty="0">
                <a:solidFill>
                  <a:srgbClr val="222A35"/>
                </a:solidFill>
                <a:latin typeface="Lato Regular"/>
                <a:cs typeface="Lato Regular"/>
              </a:rPr>
              <a:t>Las ramas son utilizadas para desarrollar funcionalidades aisladas unas de otras. La rama master es la rama "por defecto" cuando creas un repositorio. Crea nuevas ramas durante el desarrollo y fusiónalas a la rama principal cuando termines.</a:t>
            </a:r>
            <a:endParaRPr lang="es-CO" sz="2400" dirty="0">
              <a:solidFill>
                <a:srgbClr val="222A35"/>
              </a:solidFill>
              <a:latin typeface="Lato Regular"/>
              <a:cs typeface="Lato Regular"/>
            </a:endParaRPr>
          </a:p>
        </p:txBody>
      </p:sp>
      <p:pic>
        <p:nvPicPr>
          <p:cNvPr id="10" name="Picture 9"/>
          <p:cNvPicPr>
            <a:picLocks noChangeAspect="1"/>
          </p:cNvPicPr>
          <p:nvPr/>
        </p:nvPicPr>
        <p:blipFill>
          <a:blip r:embed="rId4"/>
          <a:stretch>
            <a:fillRect/>
          </a:stretch>
        </p:blipFill>
        <p:spPr>
          <a:xfrm>
            <a:off x="5127489" y="474604"/>
            <a:ext cx="1854200" cy="635000"/>
          </a:xfrm>
          <a:prstGeom prst="rect">
            <a:avLst/>
          </a:prstGeom>
        </p:spPr>
      </p:pic>
      <p:pic>
        <p:nvPicPr>
          <p:cNvPr id="11" name="Picture 10"/>
          <p:cNvPicPr>
            <a:picLocks noChangeAspect="1"/>
          </p:cNvPicPr>
          <p:nvPr/>
        </p:nvPicPr>
        <p:blipFill>
          <a:blip r:embed="rId5"/>
          <a:stretch>
            <a:fillRect/>
          </a:stretch>
        </p:blipFill>
        <p:spPr>
          <a:xfrm>
            <a:off x="4154873" y="2418472"/>
            <a:ext cx="7467730" cy="3433439"/>
          </a:xfrm>
          <a:prstGeom prst="rect">
            <a:avLst/>
          </a:prstGeom>
        </p:spPr>
      </p:pic>
    </p:spTree>
    <p:extLst>
      <p:ext uri="{BB962C8B-B14F-4D97-AF65-F5344CB8AC3E}">
        <p14:creationId xmlns:p14="http://schemas.microsoft.com/office/powerpoint/2010/main" val="290468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5088" y="1238897"/>
            <a:ext cx="10337800" cy="101600"/>
          </a:xfrm>
          <a:prstGeom prst="rect">
            <a:avLst/>
          </a:prstGeom>
        </p:spPr>
      </p:pic>
      <p:pic>
        <p:nvPicPr>
          <p:cNvPr id="8" name="Picture 7"/>
          <p:cNvPicPr>
            <a:picLocks noChangeAspect="1"/>
          </p:cNvPicPr>
          <p:nvPr/>
        </p:nvPicPr>
        <p:blipFill>
          <a:blip r:embed="rId3"/>
          <a:stretch>
            <a:fillRect/>
          </a:stretch>
        </p:blipFill>
        <p:spPr>
          <a:xfrm>
            <a:off x="3045988" y="466902"/>
            <a:ext cx="6096000" cy="635000"/>
          </a:xfrm>
          <a:prstGeom prst="rect">
            <a:avLst/>
          </a:prstGeom>
        </p:spPr>
      </p:pic>
      <p:pic>
        <p:nvPicPr>
          <p:cNvPr id="9" name="Picture 8"/>
          <p:cNvPicPr>
            <a:picLocks noChangeAspect="1"/>
          </p:cNvPicPr>
          <p:nvPr/>
        </p:nvPicPr>
        <p:blipFill>
          <a:blip r:embed="rId4"/>
          <a:stretch>
            <a:fillRect/>
          </a:stretch>
        </p:blipFill>
        <p:spPr>
          <a:xfrm>
            <a:off x="4231359" y="2098749"/>
            <a:ext cx="3609066" cy="3974849"/>
          </a:xfrm>
          <a:prstGeom prst="rect">
            <a:avLst/>
          </a:prstGeom>
        </p:spPr>
      </p:pic>
    </p:spTree>
    <p:extLst>
      <p:ext uri="{BB962C8B-B14F-4D97-AF65-F5344CB8AC3E}">
        <p14:creationId xmlns:p14="http://schemas.microsoft.com/office/powerpoint/2010/main" val="48057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25088" y="1832544"/>
            <a:ext cx="10337800" cy="101600"/>
          </a:xfrm>
          <a:prstGeom prst="rect">
            <a:avLst/>
          </a:prstGeom>
        </p:spPr>
      </p:pic>
      <p:pic>
        <p:nvPicPr>
          <p:cNvPr id="21" name="Picture 20"/>
          <p:cNvPicPr>
            <a:picLocks noChangeAspect="1"/>
          </p:cNvPicPr>
          <p:nvPr/>
        </p:nvPicPr>
        <p:blipFill>
          <a:blip r:embed="rId4"/>
          <a:stretch>
            <a:fillRect/>
          </a:stretch>
        </p:blipFill>
        <p:spPr>
          <a:xfrm>
            <a:off x="2583617" y="341002"/>
            <a:ext cx="7162800" cy="1371600"/>
          </a:xfrm>
          <a:prstGeom prst="rect">
            <a:avLst/>
          </a:prstGeom>
        </p:spPr>
      </p:pic>
      <p:sp>
        <p:nvSpPr>
          <p:cNvPr id="22" name="TextBox 21"/>
          <p:cNvSpPr txBox="1"/>
          <p:nvPr/>
        </p:nvSpPr>
        <p:spPr>
          <a:xfrm>
            <a:off x="1849678" y="2057056"/>
            <a:ext cx="8475389" cy="400110"/>
          </a:xfrm>
          <a:prstGeom prst="rect">
            <a:avLst/>
          </a:prstGeom>
          <a:noFill/>
        </p:spPr>
        <p:txBody>
          <a:bodyPr wrap="square" rtlCol="0">
            <a:spAutoFit/>
          </a:bodyPr>
          <a:lstStyle/>
          <a:p>
            <a:pPr algn="ctr"/>
            <a:r>
              <a:rPr lang="es-ES" sz="2000" dirty="0">
                <a:solidFill>
                  <a:srgbClr val="222A35"/>
                </a:solidFill>
                <a:latin typeface="Lato Black"/>
                <a:cs typeface="Lato Black"/>
              </a:rPr>
              <a:t>La importancia de saber </a:t>
            </a:r>
            <a:r>
              <a:rPr lang="es-ES" sz="2000" dirty="0" err="1">
                <a:solidFill>
                  <a:srgbClr val="222A35"/>
                </a:solidFill>
                <a:latin typeface="Lato Black"/>
                <a:cs typeface="Lato Black"/>
              </a:rPr>
              <a:t>Git</a:t>
            </a:r>
            <a:r>
              <a:rPr lang="es-ES" sz="2000" dirty="0">
                <a:solidFill>
                  <a:srgbClr val="222A35"/>
                </a:solidFill>
                <a:latin typeface="Lato Black"/>
                <a:cs typeface="Lato Black"/>
              </a:rPr>
              <a:t> y aplicarlo recae en que este nos permite:</a:t>
            </a:r>
          </a:p>
        </p:txBody>
      </p:sp>
      <p:pic>
        <p:nvPicPr>
          <p:cNvPr id="23" name="Picture 22"/>
          <p:cNvPicPr>
            <a:picLocks noChangeAspect="1"/>
          </p:cNvPicPr>
          <p:nvPr/>
        </p:nvPicPr>
        <p:blipFill>
          <a:blip r:embed="rId5"/>
          <a:stretch>
            <a:fillRect/>
          </a:stretch>
        </p:blipFill>
        <p:spPr>
          <a:xfrm>
            <a:off x="12700" y="2540000"/>
            <a:ext cx="12179300" cy="4318000"/>
          </a:xfrm>
          <a:prstGeom prst="rect">
            <a:avLst/>
          </a:prstGeom>
        </p:spPr>
      </p:pic>
      <p:pic>
        <p:nvPicPr>
          <p:cNvPr id="24" name="Picture 23"/>
          <p:cNvPicPr>
            <a:picLocks noChangeAspect="1"/>
          </p:cNvPicPr>
          <p:nvPr/>
        </p:nvPicPr>
        <p:blipFill>
          <a:blip r:embed="rId6"/>
          <a:stretch>
            <a:fillRect/>
          </a:stretch>
        </p:blipFill>
        <p:spPr>
          <a:xfrm>
            <a:off x="538661" y="2813174"/>
            <a:ext cx="427587" cy="434834"/>
          </a:xfrm>
          <a:prstGeom prst="rect">
            <a:avLst/>
          </a:prstGeom>
        </p:spPr>
      </p:pic>
      <p:pic>
        <p:nvPicPr>
          <p:cNvPr id="25" name="Picture 24"/>
          <p:cNvPicPr>
            <a:picLocks noChangeAspect="1"/>
          </p:cNvPicPr>
          <p:nvPr/>
        </p:nvPicPr>
        <p:blipFill>
          <a:blip r:embed="rId7"/>
          <a:stretch>
            <a:fillRect/>
          </a:stretch>
        </p:blipFill>
        <p:spPr>
          <a:xfrm>
            <a:off x="575659" y="3692320"/>
            <a:ext cx="418197" cy="418197"/>
          </a:xfrm>
          <a:prstGeom prst="rect">
            <a:avLst/>
          </a:prstGeom>
        </p:spPr>
      </p:pic>
      <p:pic>
        <p:nvPicPr>
          <p:cNvPr id="26" name="Picture 25"/>
          <p:cNvPicPr>
            <a:picLocks noChangeAspect="1"/>
          </p:cNvPicPr>
          <p:nvPr/>
        </p:nvPicPr>
        <p:blipFill>
          <a:blip r:embed="rId8"/>
          <a:stretch>
            <a:fillRect/>
          </a:stretch>
        </p:blipFill>
        <p:spPr>
          <a:xfrm>
            <a:off x="548052" y="4520663"/>
            <a:ext cx="435469" cy="435469"/>
          </a:xfrm>
          <a:prstGeom prst="rect">
            <a:avLst/>
          </a:prstGeom>
        </p:spPr>
      </p:pic>
      <p:pic>
        <p:nvPicPr>
          <p:cNvPr id="27" name="Picture 26"/>
          <p:cNvPicPr>
            <a:picLocks noChangeAspect="1"/>
          </p:cNvPicPr>
          <p:nvPr/>
        </p:nvPicPr>
        <p:blipFill>
          <a:blip r:embed="rId9"/>
          <a:stretch>
            <a:fillRect/>
          </a:stretch>
        </p:blipFill>
        <p:spPr>
          <a:xfrm>
            <a:off x="562959" y="5430736"/>
            <a:ext cx="404233" cy="381352"/>
          </a:xfrm>
          <a:prstGeom prst="rect">
            <a:avLst/>
          </a:prstGeom>
        </p:spPr>
      </p:pic>
      <p:pic>
        <p:nvPicPr>
          <p:cNvPr id="28" name="Picture 27"/>
          <p:cNvPicPr>
            <a:picLocks noChangeAspect="1"/>
          </p:cNvPicPr>
          <p:nvPr/>
        </p:nvPicPr>
        <p:blipFill>
          <a:blip r:embed="rId10"/>
          <a:stretch>
            <a:fillRect/>
          </a:stretch>
        </p:blipFill>
        <p:spPr>
          <a:xfrm>
            <a:off x="617070" y="6272886"/>
            <a:ext cx="374897" cy="367546"/>
          </a:xfrm>
          <a:prstGeom prst="rect">
            <a:avLst/>
          </a:prstGeom>
        </p:spPr>
      </p:pic>
      <p:sp>
        <p:nvSpPr>
          <p:cNvPr id="29" name="TextBox 28"/>
          <p:cNvSpPr txBox="1"/>
          <p:nvPr/>
        </p:nvSpPr>
        <p:spPr>
          <a:xfrm>
            <a:off x="1283732" y="2719729"/>
            <a:ext cx="8502997" cy="830997"/>
          </a:xfrm>
          <a:prstGeom prst="rect">
            <a:avLst/>
          </a:prstGeom>
          <a:noFill/>
        </p:spPr>
        <p:txBody>
          <a:bodyPr wrap="square" rtlCol="0">
            <a:spAutoFit/>
          </a:bodyPr>
          <a:lstStyle/>
          <a:p>
            <a:pPr marL="0" lvl="1"/>
            <a:r>
              <a:rPr lang="es-ES" sz="2400" dirty="0">
                <a:solidFill>
                  <a:srgbClr val="222A35"/>
                </a:solidFill>
                <a:latin typeface="Lato Regular"/>
                <a:cs typeface="Lato Regular"/>
              </a:rPr>
              <a:t>Desarrollar Versiones alternativas del proyecto</a:t>
            </a:r>
            <a:endParaRPr lang="es-CO" sz="2400" dirty="0">
              <a:solidFill>
                <a:srgbClr val="222A35"/>
              </a:solidFill>
              <a:latin typeface="Lato Regular"/>
              <a:cs typeface="Lato Regular"/>
            </a:endParaRPr>
          </a:p>
          <a:p>
            <a:endParaRPr lang="es-ES_tradnl" sz="2400" dirty="0">
              <a:solidFill>
                <a:srgbClr val="222A35"/>
              </a:solidFill>
              <a:latin typeface="Lato Regular"/>
              <a:cs typeface="Lato Regular"/>
            </a:endParaRPr>
          </a:p>
        </p:txBody>
      </p:sp>
      <p:sp>
        <p:nvSpPr>
          <p:cNvPr id="30" name="TextBox 29"/>
          <p:cNvSpPr txBox="1"/>
          <p:nvPr/>
        </p:nvSpPr>
        <p:spPr>
          <a:xfrm>
            <a:off x="1256125" y="3396209"/>
            <a:ext cx="10532121" cy="1200328"/>
          </a:xfrm>
          <a:prstGeom prst="rect">
            <a:avLst/>
          </a:prstGeom>
          <a:noFill/>
        </p:spPr>
        <p:txBody>
          <a:bodyPr wrap="square" rtlCol="0">
            <a:spAutoFit/>
          </a:bodyPr>
          <a:lstStyle/>
          <a:p>
            <a:pPr marL="0" lvl="1"/>
            <a:r>
              <a:rPr lang="es-ES" sz="2400" dirty="0">
                <a:solidFill>
                  <a:srgbClr val="222A35"/>
                </a:solidFill>
                <a:latin typeface="Lato Regular"/>
                <a:cs typeface="Lato Regular"/>
              </a:rPr>
              <a:t>Trabajar en equipo, coordinando el desarrollo de todo el </a:t>
            </a:r>
          </a:p>
          <a:p>
            <a:pPr marL="0" lvl="1"/>
            <a:r>
              <a:rPr lang="es-ES" sz="2400" dirty="0">
                <a:solidFill>
                  <a:srgbClr val="222A35"/>
                </a:solidFill>
                <a:latin typeface="Lato Regular"/>
                <a:cs typeface="Lato Regular"/>
              </a:rPr>
              <a:t>proyecto y de los distintos perfiles que participen en él</a:t>
            </a:r>
            <a:endParaRPr lang="es-CO" sz="2400" dirty="0">
              <a:solidFill>
                <a:srgbClr val="222A35"/>
              </a:solidFill>
              <a:latin typeface="Lato Regular"/>
              <a:cs typeface="Lato Regular"/>
            </a:endParaRPr>
          </a:p>
          <a:p>
            <a:endParaRPr lang="es-ES_tradnl" sz="2400" dirty="0">
              <a:solidFill>
                <a:srgbClr val="222A35"/>
              </a:solidFill>
              <a:latin typeface="Lato Regular"/>
              <a:cs typeface="Lato Regular"/>
            </a:endParaRPr>
          </a:p>
        </p:txBody>
      </p:sp>
      <p:sp>
        <p:nvSpPr>
          <p:cNvPr id="31" name="TextBox 30"/>
          <p:cNvSpPr txBox="1"/>
          <p:nvPr/>
        </p:nvSpPr>
        <p:spPr>
          <a:xfrm>
            <a:off x="1269926" y="4431643"/>
            <a:ext cx="9041336" cy="830997"/>
          </a:xfrm>
          <a:prstGeom prst="rect">
            <a:avLst/>
          </a:prstGeom>
          <a:noFill/>
        </p:spPr>
        <p:txBody>
          <a:bodyPr wrap="square" rtlCol="0">
            <a:spAutoFit/>
          </a:bodyPr>
          <a:lstStyle/>
          <a:p>
            <a:pPr marL="0" lvl="1"/>
            <a:r>
              <a:rPr lang="es-ES" sz="2400" dirty="0">
                <a:solidFill>
                  <a:srgbClr val="222A35"/>
                </a:solidFill>
                <a:latin typeface="Lato Regular"/>
                <a:cs typeface="Lato Regular"/>
              </a:rPr>
              <a:t>Ser más eficaces en la gestión de nuestro tiempo</a:t>
            </a:r>
            <a:endParaRPr lang="es-CO" sz="2400" dirty="0">
              <a:solidFill>
                <a:srgbClr val="222A35"/>
              </a:solidFill>
              <a:latin typeface="Lato Regular"/>
              <a:cs typeface="Lato Regular"/>
            </a:endParaRPr>
          </a:p>
          <a:p>
            <a:endParaRPr lang="es-ES_tradnl" sz="2400" dirty="0">
              <a:solidFill>
                <a:srgbClr val="222A35"/>
              </a:solidFill>
              <a:latin typeface="Lato Regular"/>
              <a:cs typeface="Lato Regular"/>
            </a:endParaRPr>
          </a:p>
        </p:txBody>
      </p:sp>
      <p:sp>
        <p:nvSpPr>
          <p:cNvPr id="32" name="TextBox 31"/>
          <p:cNvSpPr txBox="1"/>
          <p:nvPr/>
        </p:nvSpPr>
        <p:spPr>
          <a:xfrm>
            <a:off x="1256120" y="5315209"/>
            <a:ext cx="9510657" cy="830997"/>
          </a:xfrm>
          <a:prstGeom prst="rect">
            <a:avLst/>
          </a:prstGeom>
          <a:noFill/>
        </p:spPr>
        <p:txBody>
          <a:bodyPr wrap="square" rtlCol="0">
            <a:spAutoFit/>
          </a:bodyPr>
          <a:lstStyle/>
          <a:p>
            <a:pPr marL="0" lvl="1"/>
            <a:r>
              <a:rPr lang="es-ES" sz="2400" dirty="0">
                <a:solidFill>
                  <a:srgbClr val="222A35"/>
                </a:solidFill>
                <a:latin typeface="Lato Regular"/>
                <a:cs typeface="Lato Regular"/>
              </a:rPr>
              <a:t>Ser más productivos a la hora de gestionar el proyecto</a:t>
            </a:r>
            <a:endParaRPr lang="es-CO" sz="2400" dirty="0">
              <a:solidFill>
                <a:srgbClr val="222A35"/>
              </a:solidFill>
              <a:latin typeface="Lato Regular"/>
              <a:cs typeface="Lato Regular"/>
            </a:endParaRPr>
          </a:p>
          <a:p>
            <a:endParaRPr lang="es-ES_tradnl" sz="2400" dirty="0">
              <a:solidFill>
                <a:srgbClr val="222A35"/>
              </a:solidFill>
              <a:latin typeface="Lato Regular"/>
              <a:cs typeface="Lato Regular"/>
            </a:endParaRPr>
          </a:p>
        </p:txBody>
      </p:sp>
      <p:sp>
        <p:nvSpPr>
          <p:cNvPr id="33" name="TextBox 32"/>
          <p:cNvSpPr txBox="1"/>
          <p:nvPr/>
        </p:nvSpPr>
        <p:spPr>
          <a:xfrm>
            <a:off x="1269926" y="6113005"/>
            <a:ext cx="6956998" cy="830997"/>
          </a:xfrm>
          <a:prstGeom prst="rect">
            <a:avLst/>
          </a:prstGeom>
          <a:noFill/>
        </p:spPr>
        <p:txBody>
          <a:bodyPr wrap="square" rtlCol="0">
            <a:spAutoFit/>
          </a:bodyPr>
          <a:lstStyle/>
          <a:p>
            <a:pPr marL="0" lvl="1"/>
            <a:r>
              <a:rPr lang="es-ES" sz="2400" dirty="0">
                <a:solidFill>
                  <a:srgbClr val="222A35"/>
                </a:solidFill>
                <a:latin typeface="Lato Regular"/>
                <a:cs typeface="Lato Regular"/>
              </a:rPr>
              <a:t>Desarrollar proyectos de más calidad</a:t>
            </a:r>
            <a:endParaRPr lang="es-CO" sz="2400" dirty="0">
              <a:solidFill>
                <a:srgbClr val="222A35"/>
              </a:solidFill>
              <a:latin typeface="Lato Regular"/>
              <a:cs typeface="Lato Regular"/>
            </a:endParaRPr>
          </a:p>
          <a:p>
            <a:endParaRPr lang="es-ES_tradnl" sz="2400" dirty="0">
              <a:solidFill>
                <a:srgbClr val="222A35"/>
              </a:solidFill>
              <a:latin typeface="Lato Regular"/>
              <a:cs typeface="Lato Regular"/>
            </a:endParaRPr>
          </a:p>
        </p:txBody>
      </p:sp>
    </p:spTree>
    <p:extLst>
      <p:ext uri="{BB962C8B-B14F-4D97-AF65-F5344CB8AC3E}">
        <p14:creationId xmlns:p14="http://schemas.microsoft.com/office/powerpoint/2010/main" val="166370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9719A1E-277D-4879-BE87-9B60C8A07A3A}"/>
              </a:ext>
            </a:extLst>
          </p:cNvPr>
          <p:cNvSpPr>
            <a:spLocks noGrp="1"/>
          </p:cNvSpPr>
          <p:nvPr>
            <p:ph type="title"/>
          </p:nvPr>
        </p:nvSpPr>
        <p:spPr>
          <a:xfrm>
            <a:off x="838200" y="246580"/>
            <a:ext cx="10515600" cy="1207803"/>
          </a:xfrm>
        </p:spPr>
        <p:txBody>
          <a:bodyPr>
            <a:normAutofit/>
          </a:bodyPr>
          <a:lstStyle/>
          <a:p>
            <a:pPr algn="ctr"/>
            <a:r>
              <a:rPr lang="es-CO" sz="4700" b="1" dirty="0">
                <a:solidFill>
                  <a:schemeClr val="accent5">
                    <a:lumMod val="50000"/>
                  </a:schemeClr>
                </a:solidFill>
                <a:latin typeface="Lato Regular"/>
                <a:cs typeface="Segoe UI" panose="020B0502040204020203" pitchFamily="34" charset="0"/>
              </a:rPr>
              <a:t>Tips y Consejos</a:t>
            </a:r>
          </a:p>
        </p:txBody>
      </p:sp>
      <p:pic>
        <p:nvPicPr>
          <p:cNvPr id="5" name="Picture 3">
            <a:extLst>
              <a:ext uri="{FF2B5EF4-FFF2-40B4-BE49-F238E27FC236}">
                <a16:creationId xmlns:a16="http://schemas.microsoft.com/office/drawing/2014/main" id="{CBFB49C7-B2B6-4AE6-9FC4-128437DF3471}"/>
              </a:ext>
            </a:extLst>
          </p:cNvPr>
          <p:cNvPicPr>
            <a:picLocks noChangeAspect="1"/>
          </p:cNvPicPr>
          <p:nvPr/>
        </p:nvPicPr>
        <p:blipFill>
          <a:blip r:embed="rId2"/>
          <a:stretch>
            <a:fillRect/>
          </a:stretch>
        </p:blipFill>
        <p:spPr>
          <a:xfrm>
            <a:off x="925088" y="1238897"/>
            <a:ext cx="10337800" cy="101600"/>
          </a:xfrm>
          <a:prstGeom prst="rect">
            <a:avLst/>
          </a:prstGeom>
        </p:spPr>
      </p:pic>
      <p:sp>
        <p:nvSpPr>
          <p:cNvPr id="7" name="Marcador de contenido 6">
            <a:extLst>
              <a:ext uri="{FF2B5EF4-FFF2-40B4-BE49-F238E27FC236}">
                <a16:creationId xmlns:a16="http://schemas.microsoft.com/office/drawing/2014/main" id="{F1C494C0-2DD9-4A30-AC26-44117C717F90}"/>
              </a:ext>
            </a:extLst>
          </p:cNvPr>
          <p:cNvSpPr>
            <a:spLocks noGrp="1"/>
          </p:cNvSpPr>
          <p:nvPr>
            <p:ph idx="1"/>
          </p:nvPr>
        </p:nvSpPr>
        <p:spPr>
          <a:xfrm>
            <a:off x="925088" y="1659865"/>
            <a:ext cx="4822861" cy="4506824"/>
          </a:xfrm>
        </p:spPr>
        <p:txBody>
          <a:bodyPr>
            <a:normAutofit/>
          </a:bodyPr>
          <a:lstStyle/>
          <a:p>
            <a:pPr marL="0" indent="0">
              <a:buNone/>
            </a:pPr>
            <a:r>
              <a:rPr lang="es-CO" dirty="0">
                <a:latin typeface="Lato Regular"/>
              </a:rPr>
              <a:t>Que hacer:</a:t>
            </a:r>
          </a:p>
          <a:p>
            <a:pPr>
              <a:buClr>
                <a:srgbClr val="92D050"/>
              </a:buClr>
            </a:pPr>
            <a:r>
              <a:rPr lang="es-CO" sz="2400" dirty="0">
                <a:latin typeface="Lato Regular"/>
              </a:rPr>
              <a:t>Realizar </a:t>
            </a:r>
            <a:r>
              <a:rPr lang="es-CO" sz="2400" dirty="0" err="1">
                <a:latin typeface="Lato Regular"/>
              </a:rPr>
              <a:t>commits</a:t>
            </a:r>
            <a:r>
              <a:rPr lang="es-CO" sz="2400" dirty="0">
                <a:latin typeface="Lato Regular"/>
              </a:rPr>
              <a:t> en momentos significativos.</a:t>
            </a:r>
          </a:p>
          <a:p>
            <a:pPr>
              <a:buClr>
                <a:srgbClr val="92D050"/>
              </a:buClr>
            </a:pPr>
            <a:r>
              <a:rPr lang="es-CO" sz="2400" dirty="0">
                <a:latin typeface="Lato Regular"/>
              </a:rPr>
              <a:t>Revisar el status del repositorio frecuentemente escribiendo </a:t>
            </a:r>
            <a:r>
              <a:rPr lang="es-CO" sz="2400" b="1" dirty="0" err="1">
                <a:solidFill>
                  <a:schemeClr val="accent5">
                    <a:lumMod val="50000"/>
                  </a:schemeClr>
                </a:solidFill>
                <a:latin typeface="Lato Regular"/>
              </a:rPr>
              <a:t>git</a:t>
            </a:r>
            <a:r>
              <a:rPr lang="es-CO" sz="2400" b="1" dirty="0">
                <a:solidFill>
                  <a:schemeClr val="accent5">
                    <a:lumMod val="50000"/>
                  </a:schemeClr>
                </a:solidFill>
                <a:latin typeface="Lato Regular"/>
              </a:rPr>
              <a:t> status </a:t>
            </a:r>
            <a:r>
              <a:rPr lang="es-CO" sz="2400" dirty="0">
                <a:latin typeface="Lato Regular"/>
              </a:rPr>
              <a:t>en tu consola.</a:t>
            </a:r>
            <a:endParaRPr lang="es-CO" sz="2400" b="1" dirty="0">
              <a:solidFill>
                <a:schemeClr val="accent5">
                  <a:lumMod val="50000"/>
                </a:schemeClr>
              </a:solidFill>
              <a:latin typeface="Lato Regular"/>
            </a:endParaRPr>
          </a:p>
          <a:p>
            <a:pPr>
              <a:buClr>
                <a:srgbClr val="92D050"/>
              </a:buClr>
            </a:pPr>
            <a:r>
              <a:rPr lang="es-CO" sz="2400" dirty="0">
                <a:latin typeface="Lato Regular"/>
              </a:rPr>
              <a:t>Aplicar tags a los </a:t>
            </a:r>
            <a:r>
              <a:rPr lang="es-CO" sz="2400" dirty="0" err="1">
                <a:latin typeface="Lato Regular"/>
              </a:rPr>
              <a:t>commits</a:t>
            </a:r>
            <a:r>
              <a:rPr lang="es-CO" sz="2400" dirty="0">
                <a:latin typeface="Lato Regular"/>
              </a:rPr>
              <a:t> para identificarlos.</a:t>
            </a:r>
          </a:p>
          <a:p>
            <a:pPr>
              <a:buClr>
                <a:srgbClr val="92D050"/>
              </a:buClr>
            </a:pPr>
            <a:r>
              <a:rPr lang="es-CO" sz="2400" dirty="0">
                <a:latin typeface="Lato Regular"/>
              </a:rPr>
              <a:t>Trabajar funciones experimentales dentro de ramas alternas.</a:t>
            </a:r>
          </a:p>
          <a:p>
            <a:pPr>
              <a:buClr>
                <a:srgbClr val="92D050"/>
              </a:buClr>
            </a:pPr>
            <a:endParaRPr lang="es-CO" dirty="0"/>
          </a:p>
          <a:p>
            <a:pPr marL="0" indent="0">
              <a:buClr>
                <a:srgbClr val="92D050"/>
              </a:buClr>
              <a:buNone/>
            </a:pPr>
            <a:endParaRPr lang="es-CO" dirty="0"/>
          </a:p>
          <a:p>
            <a:pPr marL="0" indent="0">
              <a:buClr>
                <a:srgbClr val="92D050"/>
              </a:buClr>
              <a:buNone/>
            </a:pPr>
            <a:endParaRPr lang="es-CO" dirty="0"/>
          </a:p>
          <a:p>
            <a:pPr>
              <a:buClr>
                <a:srgbClr val="92D050"/>
              </a:buClr>
            </a:pPr>
            <a:endParaRPr lang="es-CO" dirty="0"/>
          </a:p>
          <a:p>
            <a:pPr marL="0" indent="0">
              <a:buNone/>
            </a:pPr>
            <a:endParaRPr lang="es-CO" dirty="0"/>
          </a:p>
        </p:txBody>
      </p:sp>
      <p:sp>
        <p:nvSpPr>
          <p:cNvPr id="8" name="Marcador de contenido 6">
            <a:extLst>
              <a:ext uri="{FF2B5EF4-FFF2-40B4-BE49-F238E27FC236}">
                <a16:creationId xmlns:a16="http://schemas.microsoft.com/office/drawing/2014/main" id="{E819FDFF-33B8-4FE1-9C36-FBBED990EC34}"/>
              </a:ext>
            </a:extLst>
          </p:cNvPr>
          <p:cNvSpPr txBox="1">
            <a:spLocks/>
          </p:cNvSpPr>
          <p:nvPr/>
        </p:nvSpPr>
        <p:spPr>
          <a:xfrm>
            <a:off x="6429753" y="1454383"/>
            <a:ext cx="4833135" cy="4712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CO" u="sng" dirty="0"/>
          </a:p>
        </p:txBody>
      </p:sp>
      <p:sp>
        <p:nvSpPr>
          <p:cNvPr id="9" name="Marcador de contenido 6">
            <a:extLst>
              <a:ext uri="{FF2B5EF4-FFF2-40B4-BE49-F238E27FC236}">
                <a16:creationId xmlns:a16="http://schemas.microsoft.com/office/drawing/2014/main" id="{431DEE98-EA0C-44B4-B776-F971227C9522}"/>
              </a:ext>
            </a:extLst>
          </p:cNvPr>
          <p:cNvSpPr txBox="1">
            <a:spLocks/>
          </p:cNvSpPr>
          <p:nvPr/>
        </p:nvSpPr>
        <p:spPr>
          <a:xfrm>
            <a:off x="6255093" y="1659865"/>
            <a:ext cx="5007795" cy="4712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dirty="0">
                <a:latin typeface="Lato Regular"/>
              </a:rPr>
              <a:t>Que no hacer:</a:t>
            </a:r>
          </a:p>
          <a:p>
            <a:pPr>
              <a:buClr>
                <a:srgbClr val="92D050"/>
              </a:buClr>
            </a:pPr>
            <a:r>
              <a:rPr lang="es-CO" sz="2400" dirty="0">
                <a:latin typeface="Lato Regular"/>
              </a:rPr>
              <a:t>Subir proyectos comprimidos en .zip, .rar, </a:t>
            </a:r>
            <a:r>
              <a:rPr lang="es-CO" sz="2400" dirty="0" err="1">
                <a:latin typeface="Lato Regular"/>
              </a:rPr>
              <a:t>etc</a:t>
            </a:r>
            <a:r>
              <a:rPr lang="es-CO" sz="2400" dirty="0">
                <a:latin typeface="Lato Regular"/>
              </a:rPr>
              <a:t>…</a:t>
            </a:r>
          </a:p>
          <a:p>
            <a:pPr>
              <a:buClr>
                <a:srgbClr val="92D050"/>
              </a:buClr>
            </a:pPr>
            <a:r>
              <a:rPr lang="es-CO" sz="2400" dirty="0">
                <a:latin typeface="Lato Regular"/>
              </a:rPr>
              <a:t>Hacer </a:t>
            </a:r>
            <a:r>
              <a:rPr lang="es-CO" sz="2400" dirty="0" err="1">
                <a:latin typeface="Lato Regular"/>
              </a:rPr>
              <a:t>commit</a:t>
            </a:r>
            <a:r>
              <a:rPr lang="es-CO" sz="2400" dirty="0">
                <a:latin typeface="Lato Regular"/>
              </a:rPr>
              <a:t> y </a:t>
            </a:r>
            <a:r>
              <a:rPr lang="es-CO" sz="2400" dirty="0" err="1">
                <a:latin typeface="Lato Regular"/>
              </a:rPr>
              <a:t>push</a:t>
            </a:r>
            <a:r>
              <a:rPr lang="es-CO" sz="2400" dirty="0">
                <a:latin typeface="Lato Regular"/>
              </a:rPr>
              <a:t> únicamente de la versión final del proyecto.</a:t>
            </a:r>
          </a:p>
          <a:p>
            <a:pPr>
              <a:buClr>
                <a:srgbClr val="92D050"/>
              </a:buClr>
            </a:pPr>
            <a:r>
              <a:rPr lang="es-CO" sz="2400" dirty="0">
                <a:latin typeface="Lato Regular"/>
              </a:rPr>
              <a:t>Subir los archivos desde </a:t>
            </a:r>
            <a:r>
              <a:rPr lang="es-CO" sz="2400" dirty="0" err="1">
                <a:latin typeface="Lato Regular"/>
              </a:rPr>
              <a:t>upload</a:t>
            </a:r>
            <a:r>
              <a:rPr lang="es-CO" sz="2400" dirty="0">
                <a:latin typeface="Lato Regular"/>
              </a:rPr>
              <a:t> file en </a:t>
            </a:r>
            <a:r>
              <a:rPr lang="es-CO" sz="2400" dirty="0" err="1">
                <a:latin typeface="Lato Regular"/>
              </a:rPr>
              <a:t>Github</a:t>
            </a:r>
            <a:r>
              <a:rPr lang="es-CO" sz="2400" dirty="0">
                <a:latin typeface="Lato Regular"/>
              </a:rPr>
              <a:t>.</a:t>
            </a:r>
          </a:p>
          <a:p>
            <a:pPr>
              <a:buClr>
                <a:srgbClr val="92D050"/>
              </a:buClr>
            </a:pPr>
            <a:r>
              <a:rPr lang="es-CO" sz="2400" dirty="0">
                <a:latin typeface="Lato Regular"/>
              </a:rPr>
              <a:t>Trabajar funciones experimentales u opcionales dentro de la Rama Master</a:t>
            </a:r>
          </a:p>
          <a:p>
            <a:pPr marL="0" indent="0">
              <a:buFont typeface="Arial" panose="020B0604020202020204" pitchFamily="34" charset="0"/>
              <a:buNone/>
            </a:pPr>
            <a:endParaRPr lang="es-CO" dirty="0">
              <a:latin typeface="Lato Regular"/>
            </a:endParaRPr>
          </a:p>
        </p:txBody>
      </p:sp>
    </p:spTree>
    <p:extLst>
      <p:ext uri="{BB962C8B-B14F-4D97-AF65-F5344CB8AC3E}">
        <p14:creationId xmlns:p14="http://schemas.microsoft.com/office/powerpoint/2010/main" val="6470314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510</Words>
  <Application>Microsoft Office PowerPoint</Application>
  <PresentationFormat>Panorámica</PresentationFormat>
  <Paragraphs>44</Paragraphs>
  <Slides>10</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Lato Black</vt:lpstr>
      <vt:lpstr>Lato Regular</vt:lpstr>
      <vt:lpstr>Segoe UI</vt:lpstr>
      <vt:lpstr>Tema de Office</vt:lpstr>
      <vt:lpstr>Presentación de PowerPoint</vt:lpstr>
      <vt:lpstr>Presentación de PowerPoint</vt:lpstr>
      <vt:lpstr>Presentación de PowerPoint</vt:lpstr>
      <vt:lpstr>Presentación de PowerPoint</vt:lpstr>
      <vt:lpstr>Flujo de Trabajo</vt:lpstr>
      <vt:lpstr>Presentación de PowerPoint</vt:lpstr>
      <vt:lpstr>Presentación de PowerPoint</vt:lpstr>
      <vt:lpstr>Presentación de PowerPoint</vt:lpstr>
      <vt:lpstr>Tips y Consejos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RecyclerView</dc:title>
  <dc:creator>NativApps3</dc:creator>
  <cp:lastModifiedBy>Pedro Arce Anaya</cp:lastModifiedBy>
  <cp:revision>38</cp:revision>
  <dcterms:created xsi:type="dcterms:W3CDTF">2016-12-02T20:30:29Z</dcterms:created>
  <dcterms:modified xsi:type="dcterms:W3CDTF">2017-11-14T14:36:22Z</dcterms:modified>
</cp:coreProperties>
</file>