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6" r:id="rId4"/>
    <p:sldId id="267" r:id="rId5"/>
    <p:sldId id="268" r:id="rId6"/>
    <p:sldId id="269" r:id="rId7"/>
    <p:sldId id="256" r:id="rId8"/>
    <p:sldId id="265" r:id="rId9"/>
    <p:sldId id="263" r:id="rId10"/>
    <p:sldId id="270" r:id="rId11"/>
    <p:sldId id="275" r:id="rId12"/>
    <p:sldId id="272" r:id="rId13"/>
    <p:sldId id="273" r:id="rId14"/>
    <p:sldId id="271" r:id="rId15"/>
    <p:sldId id="25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Casos</a:t>
            </a:r>
            <a:r>
              <a:rPr lang="en-US" baseline="0" dirty="0"/>
              <a:t> = 149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Casos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Hoja1!$A$2:$A$5</c:f>
              <c:strCache>
                <c:ptCount val="2"/>
                <c:pt idx="0">
                  <c:v>Recomendaciones que coincidieron con las del MDT</c:v>
                </c:pt>
                <c:pt idx="1">
                  <c:v>Discrepancia en los resultados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98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3-4DE9-AC74-A3BBCA454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8490736"/>
        <c:axId val="648496496"/>
      </c:barChart>
      <c:catAx>
        <c:axId val="648490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96496"/>
        <c:auto val="1"/>
        <c:lblAlgn val="ctr"/>
        <c:lblOffset val="100"/>
        <c:noMultiLvlLbl val="0"/>
      </c:catAx>
      <c:valAx>
        <c:axId val="64849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90736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767D1-9016-4839-A4A3-587339E8F8D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644D895-70CE-484D-9948-5A8ABC98DBF6}">
      <dgm:prSet/>
      <dgm:spPr/>
      <dgm:t>
        <a:bodyPr/>
        <a:lstStyle/>
        <a:p>
          <a:r>
            <a:rPr lang="es-ES"/>
            <a:t>Recolección de datos del paciente.</a:t>
          </a:r>
          <a:endParaRPr lang="en-US"/>
        </a:p>
      </dgm:t>
    </dgm:pt>
    <dgm:pt modelId="{5D76347B-4B37-4AEE-BF76-05C048041577}" type="parTrans" cxnId="{1CD22863-1867-4850-B61E-B92DC3C239BC}">
      <dgm:prSet/>
      <dgm:spPr/>
      <dgm:t>
        <a:bodyPr/>
        <a:lstStyle/>
        <a:p>
          <a:endParaRPr lang="en-US"/>
        </a:p>
      </dgm:t>
    </dgm:pt>
    <dgm:pt modelId="{0A4A0CAA-39BD-4701-8E42-EFCD62DBD141}" type="sibTrans" cxnId="{1CD22863-1867-4850-B61E-B92DC3C239BC}">
      <dgm:prSet/>
      <dgm:spPr/>
      <dgm:t>
        <a:bodyPr/>
        <a:lstStyle/>
        <a:p>
          <a:endParaRPr lang="en-US"/>
        </a:p>
      </dgm:t>
    </dgm:pt>
    <dgm:pt modelId="{E2EB8BFD-8AB1-434D-B483-E0D20F9AE456}">
      <dgm:prSet/>
      <dgm:spPr/>
      <dgm:t>
        <a:bodyPr/>
        <a:lstStyle/>
        <a:p>
          <a:r>
            <a:rPr lang="es-ES" dirty="0"/>
            <a:t>Procesamiento del Lenguaje Natural (NLP).</a:t>
          </a:r>
          <a:endParaRPr lang="en-US" dirty="0"/>
        </a:p>
      </dgm:t>
    </dgm:pt>
    <dgm:pt modelId="{19333803-002B-44AE-92BE-3EE4A2C88BE9}" type="parTrans" cxnId="{772DD720-F441-44C2-B0B2-874A026B35D0}">
      <dgm:prSet/>
      <dgm:spPr/>
      <dgm:t>
        <a:bodyPr/>
        <a:lstStyle/>
        <a:p>
          <a:endParaRPr lang="en-US"/>
        </a:p>
      </dgm:t>
    </dgm:pt>
    <dgm:pt modelId="{8DF8D67C-7A62-4CA8-8A90-2D864C7CB982}" type="sibTrans" cxnId="{772DD720-F441-44C2-B0B2-874A026B35D0}">
      <dgm:prSet/>
      <dgm:spPr/>
      <dgm:t>
        <a:bodyPr/>
        <a:lstStyle/>
        <a:p>
          <a:endParaRPr lang="en-US"/>
        </a:p>
      </dgm:t>
    </dgm:pt>
    <dgm:pt modelId="{EF4ACB4E-7E49-462A-8ADF-A5F874E2A567}">
      <dgm:prSet/>
      <dgm:spPr/>
      <dgm:t>
        <a:bodyPr/>
        <a:lstStyle/>
        <a:p>
          <a:r>
            <a:rPr lang="en-US"/>
            <a:t>Análisis y razonamiento.</a:t>
          </a:r>
        </a:p>
      </dgm:t>
    </dgm:pt>
    <dgm:pt modelId="{D3DA94F9-554C-4DA7-B456-476BFC5DD1D0}" type="parTrans" cxnId="{344C5793-188C-42C0-B67F-BAED32AA2D9D}">
      <dgm:prSet/>
      <dgm:spPr/>
      <dgm:t>
        <a:bodyPr/>
        <a:lstStyle/>
        <a:p>
          <a:endParaRPr lang="en-US"/>
        </a:p>
      </dgm:t>
    </dgm:pt>
    <dgm:pt modelId="{9EB509D2-05A4-413D-B168-0A6623B2B6C5}" type="sibTrans" cxnId="{344C5793-188C-42C0-B67F-BAED32AA2D9D}">
      <dgm:prSet/>
      <dgm:spPr/>
      <dgm:t>
        <a:bodyPr/>
        <a:lstStyle/>
        <a:p>
          <a:endParaRPr lang="en-US"/>
        </a:p>
      </dgm:t>
    </dgm:pt>
    <dgm:pt modelId="{C86BFFB4-D27E-42C0-A6F3-20A2CB34B1DB}" type="pres">
      <dgm:prSet presAssocID="{F3E767D1-9016-4839-A4A3-587339E8F8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D07559-A80D-4D2B-AEB2-5B4D710E31CD}" type="pres">
      <dgm:prSet presAssocID="{3644D895-70CE-484D-9948-5A8ABC98DBF6}" presName="hierRoot1" presStyleCnt="0"/>
      <dgm:spPr/>
    </dgm:pt>
    <dgm:pt modelId="{380C1BEF-F07C-4712-9B6A-CC6666D84915}" type="pres">
      <dgm:prSet presAssocID="{3644D895-70CE-484D-9948-5A8ABC98DBF6}" presName="composite" presStyleCnt="0"/>
      <dgm:spPr/>
    </dgm:pt>
    <dgm:pt modelId="{20435CBB-5E3B-4B7A-A028-6FBB695A7A7C}" type="pres">
      <dgm:prSet presAssocID="{3644D895-70CE-484D-9948-5A8ABC98DBF6}" presName="background" presStyleLbl="node0" presStyleIdx="0" presStyleCnt="3"/>
      <dgm:spPr/>
    </dgm:pt>
    <dgm:pt modelId="{82511F35-AA61-471B-AA87-211EE251C97C}" type="pres">
      <dgm:prSet presAssocID="{3644D895-70CE-484D-9948-5A8ABC98DBF6}" presName="text" presStyleLbl="fgAcc0" presStyleIdx="0" presStyleCnt="3">
        <dgm:presLayoutVars>
          <dgm:chPref val="3"/>
        </dgm:presLayoutVars>
      </dgm:prSet>
      <dgm:spPr/>
    </dgm:pt>
    <dgm:pt modelId="{9921FC05-D346-406E-82F9-7C677877AD75}" type="pres">
      <dgm:prSet presAssocID="{3644D895-70CE-484D-9948-5A8ABC98DBF6}" presName="hierChild2" presStyleCnt="0"/>
      <dgm:spPr/>
    </dgm:pt>
    <dgm:pt modelId="{99B6E6E2-ADF7-492A-8844-F8BDF9B3FC94}" type="pres">
      <dgm:prSet presAssocID="{E2EB8BFD-8AB1-434D-B483-E0D20F9AE456}" presName="hierRoot1" presStyleCnt="0"/>
      <dgm:spPr/>
    </dgm:pt>
    <dgm:pt modelId="{F7A5839C-DC8B-4D9E-8B7D-240626A474A0}" type="pres">
      <dgm:prSet presAssocID="{E2EB8BFD-8AB1-434D-B483-E0D20F9AE456}" presName="composite" presStyleCnt="0"/>
      <dgm:spPr/>
    </dgm:pt>
    <dgm:pt modelId="{430F7C45-FED1-4D4B-91AF-85D82DBA6103}" type="pres">
      <dgm:prSet presAssocID="{E2EB8BFD-8AB1-434D-B483-E0D20F9AE456}" presName="background" presStyleLbl="node0" presStyleIdx="1" presStyleCnt="3"/>
      <dgm:spPr/>
    </dgm:pt>
    <dgm:pt modelId="{08A76BE1-AAFC-46D9-BA71-28C3D6465A51}" type="pres">
      <dgm:prSet presAssocID="{E2EB8BFD-8AB1-434D-B483-E0D20F9AE456}" presName="text" presStyleLbl="fgAcc0" presStyleIdx="1" presStyleCnt="3">
        <dgm:presLayoutVars>
          <dgm:chPref val="3"/>
        </dgm:presLayoutVars>
      </dgm:prSet>
      <dgm:spPr/>
    </dgm:pt>
    <dgm:pt modelId="{2A3735FE-63C6-42F8-BD74-DD55AC017CD8}" type="pres">
      <dgm:prSet presAssocID="{E2EB8BFD-8AB1-434D-B483-E0D20F9AE456}" presName="hierChild2" presStyleCnt="0"/>
      <dgm:spPr/>
    </dgm:pt>
    <dgm:pt modelId="{CAD79BC9-7AF3-4AC4-928B-5C65182A4B7A}" type="pres">
      <dgm:prSet presAssocID="{EF4ACB4E-7E49-462A-8ADF-A5F874E2A567}" presName="hierRoot1" presStyleCnt="0"/>
      <dgm:spPr/>
    </dgm:pt>
    <dgm:pt modelId="{544D9F0D-D97F-4040-8239-FA6FB32186F3}" type="pres">
      <dgm:prSet presAssocID="{EF4ACB4E-7E49-462A-8ADF-A5F874E2A567}" presName="composite" presStyleCnt="0"/>
      <dgm:spPr/>
    </dgm:pt>
    <dgm:pt modelId="{6E9078F5-E39B-46C5-9A5C-D08DECE7F5D9}" type="pres">
      <dgm:prSet presAssocID="{EF4ACB4E-7E49-462A-8ADF-A5F874E2A567}" presName="background" presStyleLbl="node0" presStyleIdx="2" presStyleCnt="3"/>
      <dgm:spPr/>
    </dgm:pt>
    <dgm:pt modelId="{0D334C6F-37DF-4B2C-B5ED-5705C5BE2F83}" type="pres">
      <dgm:prSet presAssocID="{EF4ACB4E-7E49-462A-8ADF-A5F874E2A567}" presName="text" presStyleLbl="fgAcc0" presStyleIdx="2" presStyleCnt="3">
        <dgm:presLayoutVars>
          <dgm:chPref val="3"/>
        </dgm:presLayoutVars>
      </dgm:prSet>
      <dgm:spPr/>
    </dgm:pt>
    <dgm:pt modelId="{417E5142-4945-4B96-B824-D4408FF22F3B}" type="pres">
      <dgm:prSet presAssocID="{EF4ACB4E-7E49-462A-8ADF-A5F874E2A567}" presName="hierChild2" presStyleCnt="0"/>
      <dgm:spPr/>
    </dgm:pt>
  </dgm:ptLst>
  <dgm:cxnLst>
    <dgm:cxn modelId="{772DD720-F441-44C2-B0B2-874A026B35D0}" srcId="{F3E767D1-9016-4839-A4A3-587339E8F8D0}" destId="{E2EB8BFD-8AB1-434D-B483-E0D20F9AE456}" srcOrd="1" destOrd="0" parTransId="{19333803-002B-44AE-92BE-3EE4A2C88BE9}" sibTransId="{8DF8D67C-7A62-4CA8-8A90-2D864C7CB982}"/>
    <dgm:cxn modelId="{1CD22863-1867-4850-B61E-B92DC3C239BC}" srcId="{F3E767D1-9016-4839-A4A3-587339E8F8D0}" destId="{3644D895-70CE-484D-9948-5A8ABC98DBF6}" srcOrd="0" destOrd="0" parTransId="{5D76347B-4B37-4AEE-BF76-05C048041577}" sibTransId="{0A4A0CAA-39BD-4701-8E42-EFCD62DBD141}"/>
    <dgm:cxn modelId="{0D5CA86D-43E4-4B4C-81F3-8FD49FF4458E}" type="presOf" srcId="{EF4ACB4E-7E49-462A-8ADF-A5F874E2A567}" destId="{0D334C6F-37DF-4B2C-B5ED-5705C5BE2F83}" srcOrd="0" destOrd="0" presId="urn:microsoft.com/office/officeart/2005/8/layout/hierarchy1"/>
    <dgm:cxn modelId="{344C5793-188C-42C0-B67F-BAED32AA2D9D}" srcId="{F3E767D1-9016-4839-A4A3-587339E8F8D0}" destId="{EF4ACB4E-7E49-462A-8ADF-A5F874E2A567}" srcOrd="2" destOrd="0" parTransId="{D3DA94F9-554C-4DA7-B456-476BFC5DD1D0}" sibTransId="{9EB509D2-05A4-413D-B168-0A6623B2B6C5}"/>
    <dgm:cxn modelId="{CD5CA7C8-AADF-4AEA-B51E-3067A559960B}" type="presOf" srcId="{E2EB8BFD-8AB1-434D-B483-E0D20F9AE456}" destId="{08A76BE1-AAFC-46D9-BA71-28C3D6465A51}" srcOrd="0" destOrd="0" presId="urn:microsoft.com/office/officeart/2005/8/layout/hierarchy1"/>
    <dgm:cxn modelId="{FF14FCCF-1AA2-4B79-85BE-861636349BB0}" type="presOf" srcId="{F3E767D1-9016-4839-A4A3-587339E8F8D0}" destId="{C86BFFB4-D27E-42C0-A6F3-20A2CB34B1DB}" srcOrd="0" destOrd="0" presId="urn:microsoft.com/office/officeart/2005/8/layout/hierarchy1"/>
    <dgm:cxn modelId="{248B30D7-2072-401F-A7F4-9BF480B1047C}" type="presOf" srcId="{3644D895-70CE-484D-9948-5A8ABC98DBF6}" destId="{82511F35-AA61-471B-AA87-211EE251C97C}" srcOrd="0" destOrd="0" presId="urn:microsoft.com/office/officeart/2005/8/layout/hierarchy1"/>
    <dgm:cxn modelId="{5B106029-F3D1-413D-9BC2-D7AD308FCC0B}" type="presParOf" srcId="{C86BFFB4-D27E-42C0-A6F3-20A2CB34B1DB}" destId="{24D07559-A80D-4D2B-AEB2-5B4D710E31CD}" srcOrd="0" destOrd="0" presId="urn:microsoft.com/office/officeart/2005/8/layout/hierarchy1"/>
    <dgm:cxn modelId="{25463AE8-D252-419B-85EB-68D08E0FE7DF}" type="presParOf" srcId="{24D07559-A80D-4D2B-AEB2-5B4D710E31CD}" destId="{380C1BEF-F07C-4712-9B6A-CC6666D84915}" srcOrd="0" destOrd="0" presId="urn:microsoft.com/office/officeart/2005/8/layout/hierarchy1"/>
    <dgm:cxn modelId="{98BFCEE8-9938-48BD-98D7-594A765D8213}" type="presParOf" srcId="{380C1BEF-F07C-4712-9B6A-CC6666D84915}" destId="{20435CBB-5E3B-4B7A-A028-6FBB695A7A7C}" srcOrd="0" destOrd="0" presId="urn:microsoft.com/office/officeart/2005/8/layout/hierarchy1"/>
    <dgm:cxn modelId="{E084C9A9-B35B-402A-AFE2-C01E9A6DE0FB}" type="presParOf" srcId="{380C1BEF-F07C-4712-9B6A-CC6666D84915}" destId="{82511F35-AA61-471B-AA87-211EE251C97C}" srcOrd="1" destOrd="0" presId="urn:microsoft.com/office/officeart/2005/8/layout/hierarchy1"/>
    <dgm:cxn modelId="{A730739C-ACF4-465D-AA2A-485FAD4AC6B3}" type="presParOf" srcId="{24D07559-A80D-4D2B-AEB2-5B4D710E31CD}" destId="{9921FC05-D346-406E-82F9-7C677877AD75}" srcOrd="1" destOrd="0" presId="urn:microsoft.com/office/officeart/2005/8/layout/hierarchy1"/>
    <dgm:cxn modelId="{2825045E-C338-4536-9B54-A581FACF70C4}" type="presParOf" srcId="{C86BFFB4-D27E-42C0-A6F3-20A2CB34B1DB}" destId="{99B6E6E2-ADF7-492A-8844-F8BDF9B3FC94}" srcOrd="1" destOrd="0" presId="urn:microsoft.com/office/officeart/2005/8/layout/hierarchy1"/>
    <dgm:cxn modelId="{E7B20601-D1CF-4A79-B96A-68D9FF37F874}" type="presParOf" srcId="{99B6E6E2-ADF7-492A-8844-F8BDF9B3FC94}" destId="{F7A5839C-DC8B-4D9E-8B7D-240626A474A0}" srcOrd="0" destOrd="0" presId="urn:microsoft.com/office/officeart/2005/8/layout/hierarchy1"/>
    <dgm:cxn modelId="{3FF3E249-56E1-4540-AF4F-5A8FBAAC64F9}" type="presParOf" srcId="{F7A5839C-DC8B-4D9E-8B7D-240626A474A0}" destId="{430F7C45-FED1-4D4B-91AF-85D82DBA6103}" srcOrd="0" destOrd="0" presId="urn:microsoft.com/office/officeart/2005/8/layout/hierarchy1"/>
    <dgm:cxn modelId="{594BE3E9-FDEF-47F4-B78B-924F0ADB9C04}" type="presParOf" srcId="{F7A5839C-DC8B-4D9E-8B7D-240626A474A0}" destId="{08A76BE1-AAFC-46D9-BA71-28C3D6465A51}" srcOrd="1" destOrd="0" presId="urn:microsoft.com/office/officeart/2005/8/layout/hierarchy1"/>
    <dgm:cxn modelId="{2446D0F1-393F-4790-A1EB-375C14C53FF8}" type="presParOf" srcId="{99B6E6E2-ADF7-492A-8844-F8BDF9B3FC94}" destId="{2A3735FE-63C6-42F8-BD74-DD55AC017CD8}" srcOrd="1" destOrd="0" presId="urn:microsoft.com/office/officeart/2005/8/layout/hierarchy1"/>
    <dgm:cxn modelId="{C656FF31-3737-40E0-A718-F2529C6864FD}" type="presParOf" srcId="{C86BFFB4-D27E-42C0-A6F3-20A2CB34B1DB}" destId="{CAD79BC9-7AF3-4AC4-928B-5C65182A4B7A}" srcOrd="2" destOrd="0" presId="urn:microsoft.com/office/officeart/2005/8/layout/hierarchy1"/>
    <dgm:cxn modelId="{C7D9AEF5-F246-4E8E-93E5-2F0259443A3B}" type="presParOf" srcId="{CAD79BC9-7AF3-4AC4-928B-5C65182A4B7A}" destId="{544D9F0D-D97F-4040-8239-FA6FB32186F3}" srcOrd="0" destOrd="0" presId="urn:microsoft.com/office/officeart/2005/8/layout/hierarchy1"/>
    <dgm:cxn modelId="{A984DCFF-E14A-4882-ADCF-B0AFB947253B}" type="presParOf" srcId="{544D9F0D-D97F-4040-8239-FA6FB32186F3}" destId="{6E9078F5-E39B-46C5-9A5C-D08DECE7F5D9}" srcOrd="0" destOrd="0" presId="urn:microsoft.com/office/officeart/2005/8/layout/hierarchy1"/>
    <dgm:cxn modelId="{A7CCB726-0861-4537-86B6-85D8D3F85C9E}" type="presParOf" srcId="{544D9F0D-D97F-4040-8239-FA6FB32186F3}" destId="{0D334C6F-37DF-4B2C-B5ED-5705C5BE2F83}" srcOrd="1" destOrd="0" presId="urn:microsoft.com/office/officeart/2005/8/layout/hierarchy1"/>
    <dgm:cxn modelId="{5044CD79-5035-4660-B74A-772B862137AE}" type="presParOf" srcId="{CAD79BC9-7AF3-4AC4-928B-5C65182A4B7A}" destId="{417E5142-4945-4B96-B824-D4408FF22F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F6A4D-068C-435D-91D4-EF3FAC022D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CDFB22-F72A-4F5D-A455-C122462DD592}">
      <dgm:prSet custT="1"/>
      <dgm:spPr/>
      <dgm:t>
        <a:bodyPr/>
        <a:lstStyle/>
        <a:p>
          <a:r>
            <a:rPr lang="es-ES" sz="1500" b="1" dirty="0"/>
            <a:t>Reducción de la Carga Administrativa</a:t>
          </a:r>
          <a:r>
            <a:rPr lang="es-ES" sz="1500" dirty="0"/>
            <a:t>: La IA puede ayudar a disminuir el tiempo en pantallas y las tareas administrativas, lo que contribuye a reducir el agotamiento profesional.</a:t>
          </a:r>
          <a:endParaRPr lang="en-US" sz="1500" dirty="0"/>
        </a:p>
      </dgm:t>
    </dgm:pt>
    <dgm:pt modelId="{BBD08D1F-9674-4CEA-A025-0C6C48284E52}" type="parTrans" cxnId="{39240E55-3E36-4B35-9082-B21F213E6BA0}">
      <dgm:prSet/>
      <dgm:spPr/>
      <dgm:t>
        <a:bodyPr/>
        <a:lstStyle/>
        <a:p>
          <a:endParaRPr lang="en-US"/>
        </a:p>
      </dgm:t>
    </dgm:pt>
    <dgm:pt modelId="{DC3689EE-A1E8-47B4-8712-260148E55676}" type="sibTrans" cxnId="{39240E55-3E36-4B35-9082-B21F213E6BA0}">
      <dgm:prSet/>
      <dgm:spPr/>
      <dgm:t>
        <a:bodyPr/>
        <a:lstStyle/>
        <a:p>
          <a:endParaRPr lang="en-US"/>
        </a:p>
      </dgm:t>
    </dgm:pt>
    <dgm:pt modelId="{0D4FDD8C-10F5-4F65-902B-6BB49BB27C76}">
      <dgm:prSet custT="1"/>
      <dgm:spPr/>
      <dgm:t>
        <a:bodyPr/>
        <a:lstStyle/>
        <a:p>
          <a:r>
            <a:rPr lang="es-ES" sz="1500" b="1" dirty="0"/>
            <a:t>Optimización del Tiempo Asistencial</a:t>
          </a:r>
          <a:r>
            <a:rPr lang="es-ES" sz="1500" dirty="0"/>
            <a:t>: Al automatizar actividades repetitivas (como la elaboración de notas médicas, solicitud de estudios de laboratorio e imagen, y prescripción de fármacos), los médicos pueden dedicar más tiempo a la interacción directa con los pacientes.</a:t>
          </a:r>
          <a:endParaRPr lang="en-US" sz="1500" dirty="0"/>
        </a:p>
      </dgm:t>
    </dgm:pt>
    <dgm:pt modelId="{E2C0D2E4-C497-4E6A-BAF7-931028DB171C}" type="parTrans" cxnId="{C6BAF558-422A-4FF6-9EBA-0E279E3D57BD}">
      <dgm:prSet/>
      <dgm:spPr/>
      <dgm:t>
        <a:bodyPr/>
        <a:lstStyle/>
        <a:p>
          <a:endParaRPr lang="en-US"/>
        </a:p>
      </dgm:t>
    </dgm:pt>
    <dgm:pt modelId="{2821C35A-5FB6-4C41-83D9-704DE3A9630A}" type="sibTrans" cxnId="{C6BAF558-422A-4FF6-9EBA-0E279E3D57BD}">
      <dgm:prSet/>
      <dgm:spPr/>
      <dgm:t>
        <a:bodyPr/>
        <a:lstStyle/>
        <a:p>
          <a:endParaRPr lang="en-US"/>
        </a:p>
      </dgm:t>
    </dgm:pt>
    <dgm:pt modelId="{A7086662-A699-452F-80D6-6B7C398D96B3}">
      <dgm:prSet custT="1"/>
      <dgm:spPr/>
      <dgm:t>
        <a:bodyPr/>
        <a:lstStyle/>
        <a:p>
          <a:r>
            <a:rPr lang="es-ES" sz="1500" b="1" dirty="0"/>
            <a:t>Mejora de la Eficiencia y Precisión Diagnóstica: </a:t>
          </a:r>
          <a:r>
            <a:rPr lang="es-ES" sz="1500" dirty="0"/>
            <a:t>La IA puede integrar y analizar información de diversas fuentes (expedientes clínicos, laboratorios, imágenes) para ayudar en la toma de decisiones rápidas y eficientes en la prevención, el diagnóstico y el tratamiento.</a:t>
          </a:r>
          <a:endParaRPr lang="en-US" sz="1500" dirty="0"/>
        </a:p>
      </dgm:t>
    </dgm:pt>
    <dgm:pt modelId="{D122E261-EDC4-4963-9783-69B6C4F613E1}" type="parTrans" cxnId="{6D02CFEE-8530-412F-8EA1-FAE2C3664C73}">
      <dgm:prSet/>
      <dgm:spPr/>
      <dgm:t>
        <a:bodyPr/>
        <a:lstStyle/>
        <a:p>
          <a:endParaRPr lang="en-US"/>
        </a:p>
      </dgm:t>
    </dgm:pt>
    <dgm:pt modelId="{79E6B75D-9A79-4657-B172-32724EAEECE4}" type="sibTrans" cxnId="{6D02CFEE-8530-412F-8EA1-FAE2C3664C73}">
      <dgm:prSet/>
      <dgm:spPr/>
      <dgm:t>
        <a:bodyPr/>
        <a:lstStyle/>
        <a:p>
          <a:endParaRPr lang="en-US"/>
        </a:p>
      </dgm:t>
    </dgm:pt>
    <dgm:pt modelId="{356059C8-891F-4890-91F0-0734736A9397}">
      <dgm:prSet custT="1"/>
      <dgm:spPr/>
      <dgm:t>
        <a:bodyPr/>
        <a:lstStyle/>
        <a:p>
          <a:r>
            <a:rPr lang="es-ES" sz="1500" b="1" dirty="0"/>
            <a:t>Soporte en la Toma de Decisiones Complejas</a:t>
          </a:r>
          <a:r>
            <a:rPr lang="es-ES" sz="1500" dirty="0"/>
            <a:t>: Los sistemas de soporte de decisiones basados en IA pueden mejorar la detección de errores y el manejo de medicamentos, aumentando la seguridad del paciente.</a:t>
          </a:r>
          <a:endParaRPr lang="en-US" sz="1500" dirty="0"/>
        </a:p>
      </dgm:t>
    </dgm:pt>
    <dgm:pt modelId="{70CB7D3B-25DD-4939-8E35-CBB9B03484A9}" type="parTrans" cxnId="{417CA455-D0EA-4245-82D0-646EC6B28297}">
      <dgm:prSet/>
      <dgm:spPr/>
      <dgm:t>
        <a:bodyPr/>
        <a:lstStyle/>
        <a:p>
          <a:endParaRPr lang="en-US"/>
        </a:p>
      </dgm:t>
    </dgm:pt>
    <dgm:pt modelId="{EE540114-82F6-40C4-926F-CEABF7DE01CB}" type="sibTrans" cxnId="{417CA455-D0EA-4245-82D0-646EC6B28297}">
      <dgm:prSet/>
      <dgm:spPr/>
      <dgm:t>
        <a:bodyPr/>
        <a:lstStyle/>
        <a:p>
          <a:endParaRPr lang="en-US"/>
        </a:p>
      </dgm:t>
    </dgm:pt>
    <dgm:pt modelId="{80938B55-85EE-43E7-83CB-EC2AF12653FA}">
      <dgm:prSet custT="1"/>
      <dgm:spPr/>
      <dgm:t>
        <a:bodyPr/>
        <a:lstStyle/>
        <a:p>
          <a:r>
            <a:rPr lang="es-ES" sz="1500" b="1" dirty="0"/>
            <a:t>Apoyo en la Formación Médica</a:t>
          </a:r>
          <a:r>
            <a:rPr lang="es-ES" sz="1500" dirty="0"/>
            <a:t>: Los simuladores con IA permiten a los médicos en formación practicar en escenarios virtuales y ajustar su aprendizaje según los logros alcanzados.</a:t>
          </a:r>
          <a:endParaRPr lang="en-US" sz="1500" dirty="0"/>
        </a:p>
      </dgm:t>
    </dgm:pt>
    <dgm:pt modelId="{248FB0F9-ABB6-4DD0-A2C3-3233C4B99314}" type="parTrans" cxnId="{79A8C449-7CDE-4DA0-A833-718C5B7F3118}">
      <dgm:prSet/>
      <dgm:spPr/>
      <dgm:t>
        <a:bodyPr/>
        <a:lstStyle/>
        <a:p>
          <a:endParaRPr lang="en-US"/>
        </a:p>
      </dgm:t>
    </dgm:pt>
    <dgm:pt modelId="{103D3028-73BF-4E99-BD4E-E06D3B536A8E}" type="sibTrans" cxnId="{79A8C449-7CDE-4DA0-A833-718C5B7F3118}">
      <dgm:prSet/>
      <dgm:spPr/>
      <dgm:t>
        <a:bodyPr/>
        <a:lstStyle/>
        <a:p>
          <a:endParaRPr lang="en-US"/>
        </a:p>
      </dgm:t>
    </dgm:pt>
    <dgm:pt modelId="{05CAB149-62B2-4DD5-85A0-EBE96A0B5B70}" type="pres">
      <dgm:prSet presAssocID="{38BF6A4D-068C-435D-91D4-EF3FAC022D15}" presName="linear" presStyleCnt="0">
        <dgm:presLayoutVars>
          <dgm:animLvl val="lvl"/>
          <dgm:resizeHandles val="exact"/>
        </dgm:presLayoutVars>
      </dgm:prSet>
      <dgm:spPr/>
    </dgm:pt>
    <dgm:pt modelId="{729CBFAD-FF87-4648-A3B2-E8C263290547}" type="pres">
      <dgm:prSet presAssocID="{ADCDFB22-F72A-4F5D-A455-C122462DD59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7424CAC-9E19-4251-80D2-C610F6FBFECF}" type="pres">
      <dgm:prSet presAssocID="{DC3689EE-A1E8-47B4-8712-260148E55676}" presName="spacer" presStyleCnt="0"/>
      <dgm:spPr/>
    </dgm:pt>
    <dgm:pt modelId="{AE2ACB59-73BD-4E13-8690-695F759E237C}" type="pres">
      <dgm:prSet presAssocID="{0D4FDD8C-10F5-4F65-902B-6BB49BB27C7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495696-5DA7-451E-AA56-23E255963FD5}" type="pres">
      <dgm:prSet presAssocID="{2821C35A-5FB6-4C41-83D9-704DE3A9630A}" presName="spacer" presStyleCnt="0"/>
      <dgm:spPr/>
    </dgm:pt>
    <dgm:pt modelId="{5BABC3CB-AA08-4C2C-AEBC-66347F106919}" type="pres">
      <dgm:prSet presAssocID="{A7086662-A699-452F-80D6-6B7C398D96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0A90FF-E744-4179-9DDE-4AE8F14CB665}" type="pres">
      <dgm:prSet presAssocID="{79E6B75D-9A79-4657-B172-32724EAEECE4}" presName="spacer" presStyleCnt="0"/>
      <dgm:spPr/>
    </dgm:pt>
    <dgm:pt modelId="{07508954-DFEE-432E-A2A7-12063B05C38A}" type="pres">
      <dgm:prSet presAssocID="{356059C8-891F-4890-91F0-0734736A93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7296EA-EAD0-4D22-A701-519772438BC0}" type="pres">
      <dgm:prSet presAssocID="{EE540114-82F6-40C4-926F-CEABF7DE01CB}" presName="spacer" presStyleCnt="0"/>
      <dgm:spPr/>
    </dgm:pt>
    <dgm:pt modelId="{E5060779-80A4-442E-8C9E-EBD8B08AD396}" type="pres">
      <dgm:prSet presAssocID="{80938B55-85EE-43E7-83CB-EC2AF12653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A8C449-7CDE-4DA0-A833-718C5B7F3118}" srcId="{38BF6A4D-068C-435D-91D4-EF3FAC022D15}" destId="{80938B55-85EE-43E7-83CB-EC2AF12653FA}" srcOrd="4" destOrd="0" parTransId="{248FB0F9-ABB6-4DD0-A2C3-3233C4B99314}" sibTransId="{103D3028-73BF-4E99-BD4E-E06D3B536A8E}"/>
    <dgm:cxn modelId="{39240E55-3E36-4B35-9082-B21F213E6BA0}" srcId="{38BF6A4D-068C-435D-91D4-EF3FAC022D15}" destId="{ADCDFB22-F72A-4F5D-A455-C122462DD592}" srcOrd="0" destOrd="0" parTransId="{BBD08D1F-9674-4CEA-A025-0C6C48284E52}" sibTransId="{DC3689EE-A1E8-47B4-8712-260148E55676}"/>
    <dgm:cxn modelId="{FBEE4055-F23D-4F37-BCFE-C474DA9DE2C9}" type="presOf" srcId="{80938B55-85EE-43E7-83CB-EC2AF12653FA}" destId="{E5060779-80A4-442E-8C9E-EBD8B08AD396}" srcOrd="0" destOrd="0" presId="urn:microsoft.com/office/officeart/2005/8/layout/vList2"/>
    <dgm:cxn modelId="{417CA455-D0EA-4245-82D0-646EC6B28297}" srcId="{38BF6A4D-068C-435D-91D4-EF3FAC022D15}" destId="{356059C8-891F-4890-91F0-0734736A9397}" srcOrd="3" destOrd="0" parTransId="{70CB7D3B-25DD-4939-8E35-CBB9B03484A9}" sibTransId="{EE540114-82F6-40C4-926F-CEABF7DE01CB}"/>
    <dgm:cxn modelId="{9BDD1C77-56CF-4451-83B7-163D214E0BB9}" type="presOf" srcId="{A7086662-A699-452F-80D6-6B7C398D96B3}" destId="{5BABC3CB-AA08-4C2C-AEBC-66347F106919}" srcOrd="0" destOrd="0" presId="urn:microsoft.com/office/officeart/2005/8/layout/vList2"/>
    <dgm:cxn modelId="{C6BAF558-422A-4FF6-9EBA-0E279E3D57BD}" srcId="{38BF6A4D-068C-435D-91D4-EF3FAC022D15}" destId="{0D4FDD8C-10F5-4F65-902B-6BB49BB27C76}" srcOrd="1" destOrd="0" parTransId="{E2C0D2E4-C497-4E6A-BAF7-931028DB171C}" sibTransId="{2821C35A-5FB6-4C41-83D9-704DE3A9630A}"/>
    <dgm:cxn modelId="{9738AF92-3D74-487C-847F-729A66E7064C}" type="presOf" srcId="{38BF6A4D-068C-435D-91D4-EF3FAC022D15}" destId="{05CAB149-62B2-4DD5-85A0-EBE96A0B5B70}" srcOrd="0" destOrd="0" presId="urn:microsoft.com/office/officeart/2005/8/layout/vList2"/>
    <dgm:cxn modelId="{1314B3B3-FECB-42AB-947D-4D5902C3423F}" type="presOf" srcId="{356059C8-891F-4890-91F0-0734736A9397}" destId="{07508954-DFEE-432E-A2A7-12063B05C38A}" srcOrd="0" destOrd="0" presId="urn:microsoft.com/office/officeart/2005/8/layout/vList2"/>
    <dgm:cxn modelId="{6D02CFEE-8530-412F-8EA1-FAE2C3664C73}" srcId="{38BF6A4D-068C-435D-91D4-EF3FAC022D15}" destId="{A7086662-A699-452F-80D6-6B7C398D96B3}" srcOrd="2" destOrd="0" parTransId="{D122E261-EDC4-4963-9783-69B6C4F613E1}" sibTransId="{79E6B75D-9A79-4657-B172-32724EAEECE4}"/>
    <dgm:cxn modelId="{F36F23F3-27F1-42C1-8E4C-23433C0F608D}" type="presOf" srcId="{ADCDFB22-F72A-4F5D-A455-C122462DD592}" destId="{729CBFAD-FF87-4648-A3B2-E8C263290547}" srcOrd="0" destOrd="0" presId="urn:microsoft.com/office/officeart/2005/8/layout/vList2"/>
    <dgm:cxn modelId="{40F63BF3-7112-4201-8DB7-C6C695C845CB}" type="presOf" srcId="{0D4FDD8C-10F5-4F65-902B-6BB49BB27C76}" destId="{AE2ACB59-73BD-4E13-8690-695F759E237C}" srcOrd="0" destOrd="0" presId="urn:microsoft.com/office/officeart/2005/8/layout/vList2"/>
    <dgm:cxn modelId="{9EA37375-D573-4881-980A-637886CFDA83}" type="presParOf" srcId="{05CAB149-62B2-4DD5-85A0-EBE96A0B5B70}" destId="{729CBFAD-FF87-4648-A3B2-E8C263290547}" srcOrd="0" destOrd="0" presId="urn:microsoft.com/office/officeart/2005/8/layout/vList2"/>
    <dgm:cxn modelId="{981EDB09-D319-4A06-9F69-CA9E001544A2}" type="presParOf" srcId="{05CAB149-62B2-4DD5-85A0-EBE96A0B5B70}" destId="{37424CAC-9E19-4251-80D2-C610F6FBFECF}" srcOrd="1" destOrd="0" presId="urn:microsoft.com/office/officeart/2005/8/layout/vList2"/>
    <dgm:cxn modelId="{30EC321C-F02A-49A7-AC76-6175D398534B}" type="presParOf" srcId="{05CAB149-62B2-4DD5-85A0-EBE96A0B5B70}" destId="{AE2ACB59-73BD-4E13-8690-695F759E237C}" srcOrd="2" destOrd="0" presId="urn:microsoft.com/office/officeart/2005/8/layout/vList2"/>
    <dgm:cxn modelId="{A95ED07D-4EA2-45CC-99CE-E2B79F9D39A5}" type="presParOf" srcId="{05CAB149-62B2-4DD5-85A0-EBE96A0B5B70}" destId="{99495696-5DA7-451E-AA56-23E255963FD5}" srcOrd="3" destOrd="0" presId="urn:microsoft.com/office/officeart/2005/8/layout/vList2"/>
    <dgm:cxn modelId="{C40A85A6-0976-4EE0-801B-F295526CD138}" type="presParOf" srcId="{05CAB149-62B2-4DD5-85A0-EBE96A0B5B70}" destId="{5BABC3CB-AA08-4C2C-AEBC-66347F106919}" srcOrd="4" destOrd="0" presId="urn:microsoft.com/office/officeart/2005/8/layout/vList2"/>
    <dgm:cxn modelId="{2FAEC013-2668-4E4E-9BFE-728784EC00C8}" type="presParOf" srcId="{05CAB149-62B2-4DD5-85A0-EBE96A0B5B70}" destId="{2C0A90FF-E744-4179-9DDE-4AE8F14CB665}" srcOrd="5" destOrd="0" presId="urn:microsoft.com/office/officeart/2005/8/layout/vList2"/>
    <dgm:cxn modelId="{F3955534-E656-4A97-B17F-D2977C515C0B}" type="presParOf" srcId="{05CAB149-62B2-4DD5-85A0-EBE96A0B5B70}" destId="{07508954-DFEE-432E-A2A7-12063B05C38A}" srcOrd="6" destOrd="0" presId="urn:microsoft.com/office/officeart/2005/8/layout/vList2"/>
    <dgm:cxn modelId="{2BAA6EB5-4B9B-4473-9FA0-56C463DEB75B}" type="presParOf" srcId="{05CAB149-62B2-4DD5-85A0-EBE96A0B5B70}" destId="{8D7296EA-EAD0-4D22-A701-519772438BC0}" srcOrd="7" destOrd="0" presId="urn:microsoft.com/office/officeart/2005/8/layout/vList2"/>
    <dgm:cxn modelId="{00F5DDF9-3BBA-4FCB-8D67-B467BB54196F}" type="presParOf" srcId="{05CAB149-62B2-4DD5-85A0-EBE96A0B5B70}" destId="{E5060779-80A4-442E-8C9E-EBD8B08AD3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35CBB-5E3B-4B7A-A028-6FBB695A7A7C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11F35-AA61-471B-AA87-211EE251C97C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Recolección de datos del paciente.</a:t>
          </a:r>
          <a:endParaRPr lang="en-US" sz="2400" kern="1200"/>
        </a:p>
      </dsp:txBody>
      <dsp:txXfrm>
        <a:off x="283960" y="1066136"/>
        <a:ext cx="2107770" cy="1308711"/>
      </dsp:txXfrm>
    </dsp:sp>
    <dsp:sp modelId="{430F7C45-FED1-4D4B-91AF-85D82DBA6103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76BE1-AAFC-46D9-BA71-28C3D6465A51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Procesamiento del Lenguaje Natural (NLP).</a:t>
          </a:r>
          <a:endParaRPr lang="en-US" sz="2400" kern="1200" dirty="0"/>
        </a:p>
      </dsp:txBody>
      <dsp:txXfrm>
        <a:off x="2959652" y="1066136"/>
        <a:ext cx="2107770" cy="1308711"/>
      </dsp:txXfrm>
    </dsp:sp>
    <dsp:sp modelId="{6E9078F5-E39B-46C5-9A5C-D08DECE7F5D9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34C6F-37DF-4B2C-B5ED-5705C5BE2F83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Análisis y razonamiento.</a:t>
          </a:r>
        </a:p>
      </dsp:txBody>
      <dsp:txXfrm>
        <a:off x="5635343" y="1066136"/>
        <a:ext cx="2107770" cy="1308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CBFAD-FF87-4648-A3B2-E8C263290547}">
      <dsp:nvSpPr>
        <dsp:cNvPr id="0" name=""/>
        <dsp:cNvSpPr/>
      </dsp:nvSpPr>
      <dsp:spPr>
        <a:xfrm>
          <a:off x="0" y="593"/>
          <a:ext cx="5175384" cy="1097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Reducción de la Carga Administrativa</a:t>
          </a:r>
          <a:r>
            <a:rPr lang="es-ES" sz="1500" kern="1200" dirty="0"/>
            <a:t>: La IA puede ayudar a disminuir el tiempo en pantallas y las tareas administrativas, lo que contribuye a reducir el agotamiento profesional.</a:t>
          </a:r>
          <a:endParaRPr lang="en-US" sz="1500" kern="1200" dirty="0"/>
        </a:p>
      </dsp:txBody>
      <dsp:txXfrm>
        <a:off x="53560" y="54153"/>
        <a:ext cx="5068264" cy="990072"/>
      </dsp:txXfrm>
    </dsp:sp>
    <dsp:sp modelId="{AE2ACB59-73BD-4E13-8690-695F759E237C}">
      <dsp:nvSpPr>
        <dsp:cNvPr id="0" name=""/>
        <dsp:cNvSpPr/>
      </dsp:nvSpPr>
      <dsp:spPr>
        <a:xfrm>
          <a:off x="0" y="1110033"/>
          <a:ext cx="5175384" cy="1097192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Optimización del Tiempo Asistencial</a:t>
          </a:r>
          <a:r>
            <a:rPr lang="es-ES" sz="1500" kern="1200" dirty="0"/>
            <a:t>: Al automatizar actividades repetitivas (como la elaboración de notas médicas, solicitud de estudios de laboratorio e imagen, y prescripción de fármacos), los médicos pueden dedicar más tiempo a la interacción directa con los pacientes.</a:t>
          </a:r>
          <a:endParaRPr lang="en-US" sz="1500" kern="1200" dirty="0"/>
        </a:p>
      </dsp:txBody>
      <dsp:txXfrm>
        <a:off x="53560" y="1163593"/>
        <a:ext cx="5068264" cy="990072"/>
      </dsp:txXfrm>
    </dsp:sp>
    <dsp:sp modelId="{5BABC3CB-AA08-4C2C-AEBC-66347F106919}">
      <dsp:nvSpPr>
        <dsp:cNvPr id="0" name=""/>
        <dsp:cNvSpPr/>
      </dsp:nvSpPr>
      <dsp:spPr>
        <a:xfrm>
          <a:off x="0" y="2219474"/>
          <a:ext cx="5175384" cy="109719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Mejora de la Eficiencia y Precisión Diagnóstica: </a:t>
          </a:r>
          <a:r>
            <a:rPr lang="es-ES" sz="1500" kern="1200" dirty="0"/>
            <a:t>La IA puede integrar y analizar información de diversas fuentes (expedientes clínicos, laboratorios, imágenes) para ayudar en la toma de decisiones rápidas y eficientes en la prevención, el diagnóstico y el tratamiento.</a:t>
          </a:r>
          <a:endParaRPr lang="en-US" sz="1500" kern="1200" dirty="0"/>
        </a:p>
      </dsp:txBody>
      <dsp:txXfrm>
        <a:off x="53560" y="2273034"/>
        <a:ext cx="5068264" cy="990072"/>
      </dsp:txXfrm>
    </dsp:sp>
    <dsp:sp modelId="{07508954-DFEE-432E-A2A7-12063B05C38A}">
      <dsp:nvSpPr>
        <dsp:cNvPr id="0" name=""/>
        <dsp:cNvSpPr/>
      </dsp:nvSpPr>
      <dsp:spPr>
        <a:xfrm>
          <a:off x="0" y="3328914"/>
          <a:ext cx="5175384" cy="1097192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Soporte en la Toma de Decisiones Complejas</a:t>
          </a:r>
          <a:r>
            <a:rPr lang="es-ES" sz="1500" kern="1200" dirty="0"/>
            <a:t>: Los sistemas de soporte de decisiones basados en IA pueden mejorar la detección de errores y el manejo de medicamentos, aumentando la seguridad del paciente.</a:t>
          </a:r>
          <a:endParaRPr lang="en-US" sz="1500" kern="1200" dirty="0"/>
        </a:p>
      </dsp:txBody>
      <dsp:txXfrm>
        <a:off x="53560" y="3382474"/>
        <a:ext cx="5068264" cy="990072"/>
      </dsp:txXfrm>
    </dsp:sp>
    <dsp:sp modelId="{E5060779-80A4-442E-8C9E-EBD8B08AD396}">
      <dsp:nvSpPr>
        <dsp:cNvPr id="0" name=""/>
        <dsp:cNvSpPr/>
      </dsp:nvSpPr>
      <dsp:spPr>
        <a:xfrm>
          <a:off x="0" y="4438355"/>
          <a:ext cx="5175384" cy="109719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Apoyo en la Formación Médica</a:t>
          </a:r>
          <a:r>
            <a:rPr lang="es-ES" sz="1500" kern="1200" dirty="0"/>
            <a:t>: Los simuladores con IA permiten a los médicos en formación practicar en escenarios virtuales y ajustar su aprendizaje según los logros alcanzados.</a:t>
          </a:r>
          <a:endParaRPr lang="en-US" sz="1500" kern="1200" dirty="0"/>
        </a:p>
      </dsp:txBody>
      <dsp:txXfrm>
        <a:off x="53560" y="4491915"/>
        <a:ext cx="5068264" cy="99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Rectangle 310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 inteligencia artificial y su aplicación en la medicina estética.">
            <a:extLst>
              <a:ext uri="{FF2B5EF4-FFF2-40B4-BE49-F238E27FC236}">
                <a16:creationId xmlns:a16="http://schemas.microsoft.com/office/drawing/2014/main" id="{00142061-1527-9FF8-249B-A4168B26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3C41B4-5F37-ADAC-63A9-7D06B4CA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100" dirty="0" err="1">
                <a:solidFill>
                  <a:srgbClr val="FFFFFF"/>
                </a:solidFill>
              </a:rPr>
              <a:t>Inteligencia</a:t>
            </a:r>
            <a:r>
              <a:rPr lang="en-US" sz="5100" dirty="0">
                <a:solidFill>
                  <a:srgbClr val="FFFFFF"/>
                </a:solidFill>
              </a:rPr>
              <a:t> Artificial </a:t>
            </a:r>
            <a:r>
              <a:rPr lang="en-US" sz="5100" dirty="0" err="1">
                <a:solidFill>
                  <a:srgbClr val="FFFFFF"/>
                </a:solidFill>
              </a:rPr>
              <a:t>en</a:t>
            </a:r>
            <a:r>
              <a:rPr lang="en-US" sz="5100" dirty="0">
                <a:solidFill>
                  <a:srgbClr val="FFFFFF"/>
                </a:solidFill>
              </a:rPr>
              <a:t> la </a:t>
            </a:r>
            <a:r>
              <a:rPr lang="en-US" sz="5100" dirty="0" err="1">
                <a:solidFill>
                  <a:srgbClr val="FFFFFF"/>
                </a:solidFill>
              </a:rPr>
              <a:t>Práctica</a:t>
            </a:r>
            <a:r>
              <a:rPr lang="en-US" sz="5100" dirty="0">
                <a:solidFill>
                  <a:srgbClr val="FFFFFF"/>
                </a:solidFill>
              </a:rPr>
              <a:t> Médica: </a:t>
            </a:r>
            <a:r>
              <a:rPr lang="en-US" sz="5100" dirty="0" err="1">
                <a:solidFill>
                  <a:srgbClr val="FFFFFF"/>
                </a:solidFill>
              </a:rPr>
              <a:t>Análisis</a:t>
            </a:r>
            <a:r>
              <a:rPr lang="en-US" sz="5100" dirty="0">
                <a:solidFill>
                  <a:srgbClr val="FFFFFF"/>
                </a:solidFill>
              </a:rPr>
              <a:t> del Uso de Watson </a:t>
            </a:r>
            <a:r>
              <a:rPr lang="en-US" sz="5100" dirty="0" err="1">
                <a:solidFill>
                  <a:srgbClr val="FFFFFF"/>
                </a:solidFill>
              </a:rPr>
              <a:t>en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Oncología</a:t>
            </a:r>
            <a:endParaRPr lang="en-US" sz="5100" dirty="0">
              <a:solidFill>
                <a:srgbClr val="FFFFFF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174295-B8E4-B295-B4FB-CFAB19AC6F14}"/>
              </a:ext>
            </a:extLst>
          </p:cNvPr>
          <p:cNvSpPr txBox="1"/>
          <p:nvPr/>
        </p:nvSpPr>
        <p:spPr>
          <a:xfrm>
            <a:off x="947057" y="4778829"/>
            <a:ext cx="436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Articulo</a:t>
            </a:r>
            <a:r>
              <a:rPr lang="en-US" dirty="0"/>
              <a:t>: https://pmc.ncbi.nlm.nih.gov/articles/PMC6231834/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4786E6-0E93-BAE4-3F1D-B86F434CF712}"/>
              </a:ext>
            </a:extLst>
          </p:cNvPr>
          <p:cNvSpPr txBox="1"/>
          <p:nvPr/>
        </p:nvSpPr>
        <p:spPr>
          <a:xfrm>
            <a:off x="5932714" y="5886825"/>
            <a:ext cx="43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Jose Luis Lopez Perez</a:t>
            </a:r>
          </a:p>
        </p:txBody>
      </p:sp>
    </p:spTree>
    <p:extLst>
      <p:ext uri="{BB962C8B-B14F-4D97-AF65-F5344CB8AC3E}">
        <p14:creationId xmlns:p14="http://schemas.microsoft.com/office/powerpoint/2010/main" val="327467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95D8-F41A-D60A-9FDB-D362B13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38E85C0-3A32-A7D6-29B1-80ADF7127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373760"/>
              </p:ext>
            </p:extLst>
          </p:nvPr>
        </p:nvGraphicFramePr>
        <p:xfrm>
          <a:off x="457200" y="1600201"/>
          <a:ext cx="8229600" cy="316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F0EAEBC-B2D7-2A0B-708C-8C211537DFAA}"/>
              </a:ext>
            </a:extLst>
          </p:cNvPr>
          <p:cNvSpPr txBox="1"/>
          <p:nvPr/>
        </p:nvSpPr>
        <p:spPr>
          <a:xfrm>
            <a:off x="1024466" y="4766733"/>
            <a:ext cx="709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65.8% (98 de 149) de los casos, los datos coincidieron con recomendaciones del MDT</a:t>
            </a:r>
          </a:p>
          <a:p>
            <a:endParaRPr lang="es-ES" dirty="0"/>
          </a:p>
          <a:p>
            <a:r>
              <a:rPr lang="es-ES" dirty="0"/>
              <a:t>En 34.2% (51 de 149) de los casos, hubo discrepancias.</a:t>
            </a:r>
          </a:p>
          <a:p>
            <a:endParaRPr lang="es-ES" dirty="0"/>
          </a:p>
          <a:p>
            <a:r>
              <a:rPr lang="en-US" dirty="0"/>
              <a:t>Los </a:t>
            </a:r>
            <a:r>
              <a:rPr lang="en-US" dirty="0" err="1"/>
              <a:t>tratamientos</a:t>
            </a:r>
            <a:r>
              <a:rPr lang="en-US" dirty="0"/>
              <a:t> que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eran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de </a:t>
            </a:r>
            <a:r>
              <a:rPr lang="en-US" dirty="0" err="1"/>
              <a:t>china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24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B5BDF-836C-3408-DA9B-9E7511C6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8147B-FCFC-F978-754E-89DA4212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s-ES" dirty="0"/>
              <a:t>WFO no respaldó el 18.1% (33 de 182) de las recomendaciones en todos los casos. De los 149 casos respaldados, el 65.8% (98 de 149) recibió recomendaciones que fueron consistentes con las del equipo médico. El análisis de regresión logística mostró que el tipo patológico y la etapa de la enfermedad tuvieron efectos significativos en la consistencia (P = 0.004, razón de momios [OR] 0.09, IC del 95%: 0.02–0.45 y P &lt; 0.001, OR 9.5, IC del 95%: 3.4–26.1, respectivamente). La edad, el género y la presencia de mutaciones del gen del receptor del factor de crecimiento epidérmico no tuvieron efecto en la consistencia. En el 82% (42 de 51) de los casos inconsistentes, nuestro equipo administró dos tratamientos específicos para China, que fueron diferentes a los recomendados por WFO, pero que llevaron a resultados excelentes.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2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D05D56-BEBC-11C8-2CD5-B7DF4D166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416873"/>
            <a:ext cx="8178799" cy="202425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8E9B76-6535-7270-1A2E-3999CC5D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94" y="4502416"/>
            <a:ext cx="2400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F3C9B9-B126-2A90-67F3-1C5FCBAD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ES" sz="22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Concordancia entre Watson </a:t>
            </a:r>
            <a:r>
              <a:rPr lang="es-ES" sz="2200" b="0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for</a:t>
            </a:r>
            <a:r>
              <a:rPr lang="es-ES" sz="22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ES" sz="2200" b="0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Oncology</a:t>
            </a:r>
            <a:r>
              <a:rPr lang="es-ES" sz="22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y el equipo multidisciplinario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Figure 3">
            <a:extLst>
              <a:ext uri="{FF2B5EF4-FFF2-40B4-BE49-F238E27FC236}">
                <a16:creationId xmlns:a16="http://schemas.microsoft.com/office/drawing/2014/main" id="{3FBF147A-C6E8-95BE-541C-120F156B0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745839"/>
            <a:ext cx="8178799" cy="42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8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C18A-37DD-B5BB-75AB-43DF8E75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Limitaciones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514BB-3829-A32D-89FD-F59C94DF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Cobertura de casos:</a:t>
            </a:r>
            <a:r>
              <a:rPr lang="es-ES" dirty="0"/>
              <a:t> WFO no proporcionó recomendaciones especialmente en situaciones complejas con los tratamientos específicos de la región.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Adaptación regional:</a:t>
            </a:r>
            <a:r>
              <a:rPr lang="es-ES" dirty="0"/>
              <a:t> La falta de inclusión de medicamentos y prácticas médicas locales limitó la aplicabilidad de WFO en el contexto chino.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6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ES" sz="4700"/>
              <a:t>Ventajas del Uso de la IA:</a:t>
            </a:r>
            <a:br>
              <a:rPr lang="es-ES" sz="4700"/>
            </a:br>
            <a:r>
              <a:rPr lang="es-ES" sz="4700"/>
              <a:t>Para los Médicos.</a:t>
            </a:r>
            <a:endParaRPr lang="en-US" sz="47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BBB0CFB-C468-9DF6-CE59-7473CA74F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3392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7A12A-7EE8-B2EF-060A-A071F4C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EBDA67-3587-EBB2-7A93-6152F659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IA puede ser una herramienta valiosa para apoyar las decisiones clínicas, pero no debe reemplazar el juicio de los médicos, especialmente en contextos con particularidades.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D19C9-0BD7-433A-7DA9-E1BD829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IBM Watson for Oncology?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16A5E-55A3-0D78-E00A-BFEFC7F4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Sistema de soporte de decisiones clínicas basado en inteligencia artificial, desarrollado por IBM en colaboración con el Memorial Sloan Kettering </a:t>
            </a:r>
            <a:r>
              <a:rPr lang="es-ES" dirty="0" err="1"/>
              <a:t>Cancer</a:t>
            </a:r>
            <a:r>
              <a:rPr lang="es-ES" dirty="0"/>
              <a:t> Center.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Watson usa </a:t>
            </a:r>
            <a:r>
              <a:rPr lang="es-ES" b="1" dirty="0"/>
              <a:t>Inteligencia Artificial basada en aprendizaje automático </a:t>
            </a:r>
            <a:r>
              <a:rPr lang="es-ES" dirty="0"/>
              <a:t>y </a:t>
            </a:r>
            <a:r>
              <a:rPr lang="es-ES" b="1" dirty="0"/>
              <a:t>procesamiento del lenguaje natural</a:t>
            </a:r>
            <a:r>
              <a:rPr lang="es-ES" dirty="0"/>
              <a:t>, especializado en el área médica.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6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D353D-D94E-E9E4-83B4-8EB5B75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Curiosidades</a:t>
            </a:r>
            <a:r>
              <a:rPr lang="en-US" dirty="0"/>
              <a:t> de Watson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B01A0-4295-30A2-0021-01D21D2D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Watson pertenece a la categoría de </a:t>
            </a:r>
            <a:r>
              <a:rPr lang="es-ES" b="1" dirty="0"/>
              <a:t>sistemas cognitivos</a:t>
            </a:r>
            <a:r>
              <a:rPr lang="es-ES" dirty="0"/>
              <a:t>, que simulan el razonamiento humano. No solo almacenan datos, sino que los interpretan, generan hipótesis y aprenden con el tiempo.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4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76D61-A059-4ED0-035B-B788EAF4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s-ES" sz="4200" dirty="0"/>
              <a:t>¿Cómo funciona IBM Watson?</a:t>
            </a:r>
            <a:endParaRPr lang="en-US" sz="4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156ED5-F946-BCD9-796F-31FEEF6BF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68813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7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2995A-1FFC-EAEB-E10A-B30229C7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Recoleccion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6DF63-0E27-850C-3D1B-9F021D0A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Historial</a:t>
            </a:r>
            <a:r>
              <a:rPr lang="en-US" dirty="0"/>
              <a:t> medico.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laboratorios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Imagenes</a:t>
            </a:r>
            <a:r>
              <a:rPr lang="en-US" dirty="0"/>
              <a:t> y </a:t>
            </a:r>
            <a:r>
              <a:rPr lang="en-US" dirty="0" err="1"/>
              <a:t>estudios</a:t>
            </a:r>
            <a:r>
              <a:rPr lang="en-US" dirty="0"/>
              <a:t> </a:t>
            </a:r>
            <a:r>
              <a:rPr lang="en-US" dirty="0" err="1"/>
              <a:t>clinicos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Diagnosticos</a:t>
            </a:r>
            <a:r>
              <a:rPr lang="en-US" dirty="0"/>
              <a:t> y </a:t>
            </a:r>
            <a:r>
              <a:rPr lang="en-US" dirty="0" err="1"/>
              <a:t>estados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(Todos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son </a:t>
            </a:r>
            <a:r>
              <a:rPr lang="en-US" dirty="0" err="1"/>
              <a:t>ingresados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medicos </a:t>
            </a:r>
            <a:r>
              <a:rPr lang="en-US" dirty="0" err="1"/>
              <a:t>atravez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38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F3B68-9664-1A12-2EED-AD37192E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Procesamiento</a:t>
            </a:r>
            <a:r>
              <a:rPr lang="en-US" dirty="0"/>
              <a:t> del </a:t>
            </a:r>
            <a:r>
              <a:rPr lang="en-US" dirty="0" err="1"/>
              <a:t>Lenguaje</a:t>
            </a:r>
            <a:r>
              <a:rPr lang="en-US" dirty="0"/>
              <a:t> Natural (NLP)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67725-7073-22BD-BDDE-AC446389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Historias</a:t>
            </a:r>
            <a:r>
              <a:rPr lang="en-US" dirty="0"/>
              <a:t> Clinicas.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Articulos</a:t>
            </a:r>
            <a:r>
              <a:rPr lang="en-US" dirty="0"/>
              <a:t> </a:t>
            </a:r>
            <a:r>
              <a:rPr lang="en-US" dirty="0" err="1"/>
              <a:t>Cientificos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Guias de </a:t>
            </a:r>
            <a:r>
              <a:rPr lang="en-US" dirty="0" err="1"/>
              <a:t>tratamiento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hospitalarios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7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0585" y="1320127"/>
            <a:ext cx="2724765" cy="3049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 Watson for Oncology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tratamiento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cáncer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pulmón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China</a:t>
            </a:r>
          </a:p>
        </p:txBody>
      </p:sp>
      <p:pic>
        <p:nvPicPr>
          <p:cNvPr id="2050" name="Picture 2" descr="Cáncer de pulmón en un escaneo médico.">
            <a:extLst>
              <a:ext uri="{FF2B5EF4-FFF2-40B4-BE49-F238E27FC236}">
                <a16:creationId xmlns:a16="http://schemas.microsoft.com/office/drawing/2014/main" id="{C29B4BDB-6C49-DDC7-95A7-F3435A5E6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r="11240" b="-3"/>
          <a:stretch>
            <a:fillRect/>
          </a:stretch>
        </p:blipFill>
        <p:spPr bwMode="auto">
          <a:xfrm>
            <a:off x="586567" y="1423067"/>
            <a:ext cx="4800282" cy="38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7E0FE442-FDE7-03A0-48D0-17C4325D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45A187A5-6081-1B66-F1E9-CB90253CC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122D013-AC81-41D9-9EAC-40AF2594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C002179-8E0C-477F-B679-03F09DD573F5}"/>
              </a:ext>
            </a:extLst>
          </p:cNvPr>
          <p:cNvSpPr txBox="1">
            <a:spLocks/>
          </p:cNvSpPr>
          <p:nvPr/>
        </p:nvSpPr>
        <p:spPr>
          <a:xfrm>
            <a:off x="5663585" y="3910927"/>
            <a:ext cx="3480415" cy="1626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s-ES" sz="2000" dirty="0"/>
              <a:t>Segundo Hospital </a:t>
            </a:r>
            <a:r>
              <a:rPr lang="es-ES" sz="2000" dirty="0" err="1"/>
              <a:t>Xiangya</a:t>
            </a:r>
            <a:r>
              <a:rPr lang="es-ES" sz="2000" dirty="0"/>
              <a:t> de la Universidad Central del Sur, ubicado en Changsha, provincia de Hunan, China.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Rectangle 41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FB55B-A4BE-FBBB-828B-695DF2B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Flujo de la seleccion de pacientes</a:t>
            </a:r>
          </a:p>
        </p:txBody>
      </p:sp>
      <p:pic>
        <p:nvPicPr>
          <p:cNvPr id="4098" name="Picture 2" descr="Figure 1">
            <a:extLst>
              <a:ext uri="{FF2B5EF4-FFF2-40B4-BE49-F238E27FC236}">
                <a16:creationId xmlns:a16="http://schemas.microsoft.com/office/drawing/2014/main" id="{3D5D71ED-55CA-2B38-DDDB-988F3772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6405" y="1675227"/>
            <a:ext cx="523118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2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9AF85F-7E36-5C8D-49C5-884F53A9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s-E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flujo del procedimiento del estudio.</a:t>
            </a:r>
            <a:br>
              <a:rPr lang="es-E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E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MDT: equipo multidisciplinario; WFO: Watson </a:t>
            </a:r>
            <a:r>
              <a:rPr lang="es-E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s-E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Oncology</a:t>
            </a:r>
            <a:r>
              <a:rPr lang="es-E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33E11D95-4ADB-864E-2016-7C987F402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361" y="1675227"/>
            <a:ext cx="729327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8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753</Words>
  <Application>Microsoft Office PowerPoint</Application>
  <PresentationFormat>Presentación en pantalla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Inteligencia Artificial en la Práctica Médica: Análisis del Uso de Watson en Oncología</vt:lpstr>
      <vt:lpstr>¿Qué es IBM Watson for Oncology?</vt:lpstr>
      <vt:lpstr>Curiosidades de Watson</vt:lpstr>
      <vt:lpstr>¿Cómo funciona IBM Watson?</vt:lpstr>
      <vt:lpstr>Recoleccion de datos</vt:lpstr>
      <vt:lpstr>Procesamiento del Lenguaje Natural (NLP)</vt:lpstr>
      <vt:lpstr>IBM Watson for Oncology en el tratamiento del cáncer de pulmón en China</vt:lpstr>
      <vt:lpstr>Flujo de la seleccion de pacientes</vt:lpstr>
      <vt:lpstr>Diagrama de flujo del procedimiento del estudio. MDT: equipo multidisciplinario; WFO: Watson for Oncology.</vt:lpstr>
      <vt:lpstr>Resultados</vt:lpstr>
      <vt:lpstr>Resultados</vt:lpstr>
      <vt:lpstr>Presentación de PowerPoint</vt:lpstr>
      <vt:lpstr>Concordancia entre Watson for Oncology y el equipo multidisciplinario</vt:lpstr>
      <vt:lpstr>Limitaciones Identificadas</vt:lpstr>
      <vt:lpstr>Ventajas del Uso de la IA: Para los Médicos.</vt:lpstr>
      <vt:lpstr>Conclusion: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Lopez</dc:creator>
  <cp:keywords/>
  <dc:description>generated using python-pptx</dc:description>
  <cp:lastModifiedBy>JOSE LUIS LOPEZ PEREZ</cp:lastModifiedBy>
  <cp:revision>5</cp:revision>
  <dcterms:created xsi:type="dcterms:W3CDTF">2013-01-27T09:14:16Z</dcterms:created>
  <dcterms:modified xsi:type="dcterms:W3CDTF">2025-05-28T01:04:31Z</dcterms:modified>
  <cp:category/>
</cp:coreProperties>
</file>