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0c7c7838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0c7c7838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0c7c7838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0c7c7838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0c7c7838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0c7c7838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0c7c7838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0c7c7838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0c7c7838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0c7c7838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0c7c7838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0c7c7838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0c7c7838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0c7c7838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0c7c7838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0c7c7838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0c7c7838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0c7c7838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0c7c7838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0c7c7838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0c7c7838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0c7c7838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Detector de manchas en la piel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Jorge Grau y Luis Belloch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4º paso: Segmentación</a:t>
            </a:r>
            <a:endParaRPr/>
          </a:p>
        </p:txBody>
      </p:sp>
      <p:sp>
        <p:nvSpPr>
          <p:cNvPr id="157" name="Google Shape;157;p22"/>
          <p:cNvSpPr txBox="1"/>
          <p:nvPr>
            <p:ph idx="1" type="body"/>
          </p:nvPr>
        </p:nvSpPr>
        <p:spPr>
          <a:xfrm>
            <a:off x="729450" y="2078875"/>
            <a:ext cx="3518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Usando la máscara binaria tenemos una imagen binaria de la mancha con valores de 1 y el resto con valor de 0.</a:t>
            </a:r>
            <a:endParaRPr/>
          </a:p>
        </p:txBody>
      </p:sp>
      <p:pic>
        <p:nvPicPr>
          <p:cNvPr id="158" name="Google Shape;158;p22"/>
          <p:cNvPicPr preferRelativeResize="0"/>
          <p:nvPr/>
        </p:nvPicPr>
        <p:blipFill>
          <a:blip r:embed="rId3">
            <a:alphaModFix/>
          </a:blip>
          <a:stretch>
            <a:fillRect/>
          </a:stretch>
        </p:blipFill>
        <p:spPr>
          <a:xfrm>
            <a:off x="5152100" y="601500"/>
            <a:ext cx="2734600" cy="4391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5º paso: Cálculo de parámetros y resultado</a:t>
            </a:r>
            <a:endParaRPr/>
          </a:p>
        </p:txBody>
      </p:sp>
      <p:sp>
        <p:nvSpPr>
          <p:cNvPr id="164" name="Google Shape;164;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Finalmente calculamos el área, el perímetro y la compacidad de la imagen segmentada. Así tenemos los valores necesarios para distinguir las propiedades de la mancha. </a:t>
            </a:r>
            <a:endParaRPr/>
          </a:p>
          <a:p>
            <a:pPr indent="0" lvl="0" marL="0" rtl="0" algn="l">
              <a:spcBef>
                <a:spcPts val="1200"/>
              </a:spcBef>
              <a:spcAft>
                <a:spcPts val="0"/>
              </a:spcAft>
              <a:buNone/>
            </a:pPr>
            <a:r>
              <a:rPr lang="es"/>
              <a:t>Si la compacidad es alta es más probable que sea una mancha.</a:t>
            </a:r>
            <a:endParaRPr/>
          </a:p>
          <a:p>
            <a:pPr indent="0" lvl="0" marL="0" rtl="0" algn="l">
              <a:spcBef>
                <a:spcPts val="1200"/>
              </a:spcBef>
              <a:spcAft>
                <a:spcPts val="0"/>
              </a:spcAft>
              <a:buNone/>
            </a:pPr>
            <a:r>
              <a:rPr lang="es"/>
              <a:t>Hemos calculado que aproximadamente &gt;0.70 es una mancha. En caso contrario es probable que sea un cáncer de piel.</a:t>
            </a:r>
            <a:endParaRPr/>
          </a:p>
          <a:p>
            <a:pPr indent="0" lvl="0" marL="0" rtl="0" algn="l">
              <a:spcBef>
                <a:spcPts val="1200"/>
              </a:spcBef>
              <a:spcAft>
                <a:spcPts val="1200"/>
              </a:spcAft>
              <a:buNone/>
            </a:pPr>
            <a:r>
              <a:rPr lang="es"/>
              <a:t>Finalmente tenemos la compacidad y el espectrograma de la imagen como parámetros de salida.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Posibles mejoras</a:t>
            </a:r>
            <a:endParaRPr/>
          </a:p>
        </p:txBody>
      </p:sp>
      <p:sp>
        <p:nvSpPr>
          <p:cNvPr id="170" name="Google Shape;170;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Preprocesado</a:t>
            </a:r>
            <a:r>
              <a:rPr lang="es"/>
              <a:t> de imagen</a:t>
            </a:r>
            <a:endParaRPr/>
          </a:p>
          <a:p>
            <a:pPr indent="-311150" lvl="0" marL="457200" rtl="0" algn="l">
              <a:spcBef>
                <a:spcPts val="0"/>
              </a:spcBef>
              <a:spcAft>
                <a:spcPts val="0"/>
              </a:spcAft>
              <a:buSzPts val="1300"/>
              <a:buChar char="●"/>
            </a:pPr>
            <a:r>
              <a:rPr lang="es"/>
              <a:t>Análisis por Inteligencia Artificial de los parámetros</a:t>
            </a:r>
            <a:endParaRPr/>
          </a:p>
          <a:p>
            <a:pPr indent="-311150" lvl="0" marL="457200" rtl="0" algn="l">
              <a:spcBef>
                <a:spcPts val="0"/>
              </a:spcBef>
              <a:spcAft>
                <a:spcPts val="0"/>
              </a:spcAft>
              <a:buSzPts val="1300"/>
              <a:buChar char="●"/>
            </a:pPr>
            <a:r>
              <a:rPr lang="es"/>
              <a:t>Añadir una quemadura al análisis (puede confundirse con un cáncer de piel)</a:t>
            </a:r>
            <a:endParaRPr/>
          </a:p>
          <a:p>
            <a:pPr indent="-311150" lvl="0" marL="457200" rtl="0" algn="l">
              <a:spcBef>
                <a:spcPts val="0"/>
              </a:spcBef>
              <a:spcAft>
                <a:spcPts val="0"/>
              </a:spcAft>
              <a:buSzPts val="1300"/>
              <a:buChar char="●"/>
            </a:pPr>
            <a:r>
              <a:rPr lang="es"/>
              <a:t>Análisis de varias manchas de piel de forma simultánea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 de contenidos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Está</a:t>
            </a:r>
            <a:r>
              <a:rPr lang="es"/>
              <a:t> serie de diapositivas recogen todas las funcionalidades de la aplicación.</a:t>
            </a:r>
            <a:endParaRPr/>
          </a:p>
          <a:p>
            <a:pPr indent="0" lvl="0" marL="0" rtl="0" algn="l">
              <a:spcBef>
                <a:spcPts val="1200"/>
              </a:spcBef>
              <a:spcAft>
                <a:spcPts val="0"/>
              </a:spcAft>
              <a:buNone/>
            </a:pPr>
            <a:r>
              <a:rPr lang="es"/>
              <a:t>Nuestra aplicación, en resumen, detecta manchas en la piel y las identifica como pecas o </a:t>
            </a:r>
            <a:r>
              <a:rPr lang="es"/>
              <a:t>cánceres</a:t>
            </a:r>
            <a:r>
              <a:rPr lang="es"/>
              <a:t>. Los pasos que sigue son: </a:t>
            </a:r>
            <a:endParaRPr/>
          </a:p>
          <a:p>
            <a:pPr indent="-311150" lvl="0" marL="457200" rtl="0" algn="l">
              <a:spcBef>
                <a:spcPts val="1200"/>
              </a:spcBef>
              <a:spcAft>
                <a:spcPts val="0"/>
              </a:spcAft>
              <a:buSzPts val="1300"/>
              <a:buChar char="-"/>
            </a:pPr>
            <a:r>
              <a:rPr lang="es"/>
              <a:t>Detectar la mancha en el brazo </a:t>
            </a:r>
            <a:r>
              <a:rPr lang="es"/>
              <a:t>según</a:t>
            </a:r>
            <a:r>
              <a:rPr lang="es"/>
              <a:t> el color dado por el usuario</a:t>
            </a:r>
            <a:endParaRPr/>
          </a:p>
          <a:p>
            <a:pPr indent="-311150" lvl="0" marL="457200" rtl="0" algn="l">
              <a:spcBef>
                <a:spcPts val="0"/>
              </a:spcBef>
              <a:spcAft>
                <a:spcPts val="0"/>
              </a:spcAft>
              <a:buSzPts val="1300"/>
              <a:buChar char="-"/>
            </a:pPr>
            <a:r>
              <a:rPr lang="es"/>
              <a:t>Calcular su valor de compacidad</a:t>
            </a:r>
            <a:endParaRPr/>
          </a:p>
          <a:p>
            <a:pPr indent="-311150" lvl="0" marL="457200" rtl="0" algn="l">
              <a:spcBef>
                <a:spcPts val="0"/>
              </a:spcBef>
              <a:spcAft>
                <a:spcPts val="0"/>
              </a:spcAft>
              <a:buSzPts val="1300"/>
              <a:buChar char="-"/>
            </a:pPr>
            <a:r>
              <a:rPr lang="es"/>
              <a:t>Clasificar </a:t>
            </a:r>
            <a:r>
              <a:rPr lang="es"/>
              <a:t>según</a:t>
            </a:r>
            <a:r>
              <a:rPr lang="es"/>
              <a:t> los resultados obtenidos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Estudio de análisis de cáncer de piel</a:t>
            </a:r>
            <a:endParaRPr/>
          </a:p>
        </p:txBody>
      </p:sp>
      <p:sp>
        <p:nvSpPr>
          <p:cNvPr id="99" name="Google Shape;99;p15"/>
          <p:cNvSpPr txBox="1"/>
          <p:nvPr>
            <p:ph idx="1" type="body"/>
          </p:nvPr>
        </p:nvSpPr>
        <p:spPr>
          <a:xfrm>
            <a:off x="729450" y="2078875"/>
            <a:ext cx="2279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diferencias que separan un cáncer de piel de una mancha benigna o una verruga son las siguientes:</a:t>
            </a:r>
            <a:endParaRPr/>
          </a:p>
          <a:p>
            <a:pPr indent="0" lvl="0" marL="0" rtl="0" algn="l">
              <a:spcBef>
                <a:spcPts val="1200"/>
              </a:spcBef>
              <a:spcAft>
                <a:spcPts val="1200"/>
              </a:spcAft>
              <a:buNone/>
            </a:pPr>
            <a:r>
              <a:rPr lang="es"/>
              <a:t>Estos parámetros se van a evaluar usando análisis de imagen.</a:t>
            </a:r>
            <a:endParaRPr/>
          </a:p>
        </p:txBody>
      </p:sp>
      <p:pic>
        <p:nvPicPr>
          <p:cNvPr id="100" name="Google Shape;100;p15"/>
          <p:cNvPicPr preferRelativeResize="0"/>
          <p:nvPr/>
        </p:nvPicPr>
        <p:blipFill>
          <a:blip r:embed="rId3">
            <a:alphaModFix/>
          </a:blip>
          <a:stretch>
            <a:fillRect/>
          </a:stretch>
        </p:blipFill>
        <p:spPr>
          <a:xfrm>
            <a:off x="3531600" y="1853850"/>
            <a:ext cx="4408650" cy="287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Procesos</a:t>
            </a:r>
            <a:endParaRPr/>
          </a:p>
        </p:txBody>
      </p:sp>
      <p:sp>
        <p:nvSpPr>
          <p:cNvPr id="106" name="Google Shape;106;p16"/>
          <p:cNvSpPr/>
          <p:nvPr/>
        </p:nvSpPr>
        <p:spPr>
          <a:xfrm>
            <a:off x="818550" y="1930050"/>
            <a:ext cx="1194600" cy="64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Imagen de entrada</a:t>
            </a:r>
            <a:endParaRPr/>
          </a:p>
        </p:txBody>
      </p:sp>
      <p:sp>
        <p:nvSpPr>
          <p:cNvPr id="107" name="Google Shape;107;p16"/>
          <p:cNvSpPr/>
          <p:nvPr/>
        </p:nvSpPr>
        <p:spPr>
          <a:xfrm>
            <a:off x="962400" y="3216075"/>
            <a:ext cx="906900" cy="61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Recorte</a:t>
            </a:r>
            <a:endParaRPr/>
          </a:p>
        </p:txBody>
      </p:sp>
      <p:sp>
        <p:nvSpPr>
          <p:cNvPr id="108" name="Google Shape;108;p16"/>
          <p:cNvSpPr/>
          <p:nvPr/>
        </p:nvSpPr>
        <p:spPr>
          <a:xfrm>
            <a:off x="2153188" y="3063975"/>
            <a:ext cx="1393800" cy="91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Selección del color de la mancha</a:t>
            </a:r>
            <a:endParaRPr/>
          </a:p>
        </p:txBody>
      </p:sp>
      <p:sp>
        <p:nvSpPr>
          <p:cNvPr id="109" name="Google Shape;109;p16"/>
          <p:cNvSpPr/>
          <p:nvPr/>
        </p:nvSpPr>
        <p:spPr>
          <a:xfrm>
            <a:off x="3830900" y="3063975"/>
            <a:ext cx="1194600" cy="91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Máscara binaria</a:t>
            </a:r>
            <a:endParaRPr/>
          </a:p>
        </p:txBody>
      </p:sp>
      <p:sp>
        <p:nvSpPr>
          <p:cNvPr id="110" name="Google Shape;110;p16"/>
          <p:cNvSpPr/>
          <p:nvPr/>
        </p:nvSpPr>
        <p:spPr>
          <a:xfrm>
            <a:off x="5451850" y="3146925"/>
            <a:ext cx="1393800" cy="7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Segmentación</a:t>
            </a:r>
            <a:endParaRPr/>
          </a:p>
        </p:txBody>
      </p:sp>
      <p:sp>
        <p:nvSpPr>
          <p:cNvPr id="111" name="Google Shape;111;p16"/>
          <p:cNvSpPr/>
          <p:nvPr/>
        </p:nvSpPr>
        <p:spPr>
          <a:xfrm>
            <a:off x="5291500" y="4278225"/>
            <a:ext cx="1714500" cy="64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Cálculo de parámetros</a:t>
            </a:r>
            <a:endParaRPr/>
          </a:p>
        </p:txBody>
      </p:sp>
      <p:cxnSp>
        <p:nvCxnSpPr>
          <p:cNvPr id="112" name="Google Shape;112;p16"/>
          <p:cNvCxnSpPr>
            <a:stCxn id="106" idx="2"/>
            <a:endCxn id="107" idx="0"/>
          </p:cNvCxnSpPr>
          <p:nvPr/>
        </p:nvCxnSpPr>
        <p:spPr>
          <a:xfrm>
            <a:off x="1415850" y="2571750"/>
            <a:ext cx="0" cy="6444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6"/>
          <p:cNvCxnSpPr>
            <a:stCxn id="107" idx="3"/>
            <a:endCxn id="108" idx="1"/>
          </p:cNvCxnSpPr>
          <p:nvPr/>
        </p:nvCxnSpPr>
        <p:spPr>
          <a:xfrm>
            <a:off x="1869300" y="3522975"/>
            <a:ext cx="283800" cy="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6"/>
          <p:cNvCxnSpPr>
            <a:stCxn id="108" idx="3"/>
            <a:endCxn id="109" idx="1"/>
          </p:cNvCxnSpPr>
          <p:nvPr/>
        </p:nvCxnSpPr>
        <p:spPr>
          <a:xfrm>
            <a:off x="3546988" y="3522975"/>
            <a:ext cx="283800" cy="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6"/>
          <p:cNvCxnSpPr>
            <a:stCxn id="109" idx="3"/>
            <a:endCxn id="110" idx="1"/>
          </p:cNvCxnSpPr>
          <p:nvPr/>
        </p:nvCxnSpPr>
        <p:spPr>
          <a:xfrm>
            <a:off x="5025500" y="3522975"/>
            <a:ext cx="426300" cy="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6"/>
          <p:cNvCxnSpPr>
            <a:stCxn id="110" idx="2"/>
            <a:endCxn id="111" idx="0"/>
          </p:cNvCxnSpPr>
          <p:nvPr/>
        </p:nvCxnSpPr>
        <p:spPr>
          <a:xfrm>
            <a:off x="6148750" y="3899025"/>
            <a:ext cx="0" cy="379200"/>
          </a:xfrm>
          <a:prstGeom prst="straightConnector1">
            <a:avLst/>
          </a:prstGeom>
          <a:noFill/>
          <a:ln cap="flat" cmpd="sng" w="9525">
            <a:solidFill>
              <a:schemeClr val="dk2"/>
            </a:solidFill>
            <a:prstDash val="solid"/>
            <a:round/>
            <a:headEnd len="med" w="med" type="none"/>
            <a:tailEnd len="med" w="med" type="triangle"/>
          </a:ln>
        </p:spPr>
      </p:cxnSp>
      <p:pic>
        <p:nvPicPr>
          <p:cNvPr id="117" name="Google Shape;117;p16"/>
          <p:cNvPicPr preferRelativeResize="0"/>
          <p:nvPr/>
        </p:nvPicPr>
        <p:blipFill rotWithShape="1">
          <a:blip r:embed="rId3">
            <a:alphaModFix/>
          </a:blip>
          <a:srcRect b="69688" l="58539" r="38143" t="23825"/>
          <a:stretch/>
        </p:blipFill>
        <p:spPr>
          <a:xfrm>
            <a:off x="2522100" y="1681838"/>
            <a:ext cx="1034774" cy="1138125"/>
          </a:xfrm>
          <a:prstGeom prst="rect">
            <a:avLst/>
          </a:prstGeom>
          <a:noFill/>
          <a:ln>
            <a:noFill/>
          </a:ln>
        </p:spPr>
      </p:pic>
      <p:cxnSp>
        <p:nvCxnSpPr>
          <p:cNvPr id="118" name="Google Shape;118;p16"/>
          <p:cNvCxnSpPr>
            <a:stCxn id="117" idx="1"/>
            <a:endCxn id="106" idx="3"/>
          </p:cNvCxnSpPr>
          <p:nvPr/>
        </p:nvCxnSpPr>
        <p:spPr>
          <a:xfrm rot="10800000">
            <a:off x="2013000" y="2250900"/>
            <a:ext cx="509100" cy="0"/>
          </a:xfrm>
          <a:prstGeom prst="straightConnector1">
            <a:avLst/>
          </a:prstGeom>
          <a:noFill/>
          <a:ln cap="flat" cmpd="sng" w="9525">
            <a:solidFill>
              <a:schemeClr val="dk2"/>
            </a:solidFill>
            <a:prstDash val="solid"/>
            <a:round/>
            <a:headEnd len="med" w="med" type="none"/>
            <a:tailEnd len="med" w="med" type="triangle"/>
          </a:ln>
        </p:spPr>
      </p:cxnSp>
      <p:pic>
        <p:nvPicPr>
          <p:cNvPr id="119" name="Google Shape;119;p16"/>
          <p:cNvPicPr preferRelativeResize="0"/>
          <p:nvPr/>
        </p:nvPicPr>
        <p:blipFill>
          <a:blip r:embed="rId4">
            <a:alphaModFix/>
          </a:blip>
          <a:stretch>
            <a:fillRect/>
          </a:stretch>
        </p:blipFill>
        <p:spPr>
          <a:xfrm>
            <a:off x="7385450" y="4092150"/>
            <a:ext cx="1471429" cy="1013850"/>
          </a:xfrm>
          <a:prstGeom prst="rect">
            <a:avLst/>
          </a:prstGeom>
          <a:noFill/>
          <a:ln>
            <a:noFill/>
          </a:ln>
        </p:spPr>
      </p:pic>
      <p:cxnSp>
        <p:nvCxnSpPr>
          <p:cNvPr id="120" name="Google Shape;120;p16"/>
          <p:cNvCxnSpPr>
            <a:stCxn id="111" idx="3"/>
            <a:endCxn id="119" idx="1"/>
          </p:cNvCxnSpPr>
          <p:nvPr/>
        </p:nvCxnSpPr>
        <p:spPr>
          <a:xfrm>
            <a:off x="7006000" y="4599075"/>
            <a:ext cx="379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Aplicación con foto de entrada</a:t>
            </a:r>
            <a:endParaRPr/>
          </a:p>
        </p:txBody>
      </p:sp>
      <p:pic>
        <p:nvPicPr>
          <p:cNvPr id="126" name="Google Shape;126;p17"/>
          <p:cNvPicPr preferRelativeResize="0"/>
          <p:nvPr/>
        </p:nvPicPr>
        <p:blipFill rotWithShape="1">
          <a:blip r:embed="rId3">
            <a:alphaModFix/>
          </a:blip>
          <a:srcRect b="0" l="0" r="0" t="5231"/>
          <a:stretch/>
        </p:blipFill>
        <p:spPr>
          <a:xfrm>
            <a:off x="1498400" y="119225"/>
            <a:ext cx="6150489" cy="425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Captura de pantalla de la aplicación con una foto de ejemplo</a:t>
            </a:r>
            <a:endParaRPr/>
          </a:p>
        </p:txBody>
      </p:sp>
      <p:pic>
        <p:nvPicPr>
          <p:cNvPr id="132" name="Google Shape;132;p18"/>
          <p:cNvPicPr preferRelativeResize="0"/>
          <p:nvPr/>
        </p:nvPicPr>
        <p:blipFill>
          <a:blip r:embed="rId3">
            <a:alphaModFix/>
          </a:blip>
          <a:stretch>
            <a:fillRect/>
          </a:stretch>
        </p:blipFill>
        <p:spPr>
          <a:xfrm>
            <a:off x="1603163" y="140900"/>
            <a:ext cx="5940974" cy="4127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1º paso: Recorte</a:t>
            </a:r>
            <a:endParaRPr/>
          </a:p>
        </p:txBody>
      </p:sp>
      <p:sp>
        <p:nvSpPr>
          <p:cNvPr id="138" name="Google Shape;13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vez obtenida la imagen de entrada se selecciona el fragmento de la imagen donde se muestre la mancha que se va a analizar. </a:t>
            </a:r>
            <a:endParaRPr/>
          </a:p>
          <a:p>
            <a:pPr indent="0" lvl="0" marL="0" rtl="0" algn="l">
              <a:spcBef>
                <a:spcPts val="1200"/>
              </a:spcBef>
              <a:spcAft>
                <a:spcPts val="1200"/>
              </a:spcAft>
              <a:buNone/>
            </a:pPr>
            <a:r>
              <a:rPr lang="es"/>
              <a:t>La aplicación solo analiza las manchas individuales o los conglomerados muy apretados, por lo que en este paso se requiere que la imagen tenga la </a:t>
            </a:r>
            <a:r>
              <a:rPr b="1" lang="es"/>
              <a:t>mayor resolución</a:t>
            </a:r>
            <a:r>
              <a:rPr lang="es"/>
              <a:t> posible y el </a:t>
            </a:r>
            <a:r>
              <a:rPr b="1" lang="es"/>
              <a:t>mayor zoom</a:t>
            </a:r>
            <a:r>
              <a:rPr lang="es"/>
              <a:t> posible.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2º paso: Selección de color</a:t>
            </a:r>
            <a:endParaRPr/>
          </a:p>
        </p:txBody>
      </p:sp>
      <p:sp>
        <p:nvSpPr>
          <p:cNvPr id="144" name="Google Shape;144;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Uno de los factores que vamos a analizar es el color de la mancha, que debe ser diferente del resto de la piel. Por lo que dependiendo del tono de piel esto tendrá mayor o menor éxito. (Click derecho en la interfaz)</a:t>
            </a:r>
            <a:endParaRPr/>
          </a:p>
          <a:p>
            <a:pPr indent="0" lvl="0" marL="0" rtl="0" algn="l">
              <a:spcBef>
                <a:spcPts val="1200"/>
              </a:spcBef>
              <a:spcAft>
                <a:spcPts val="0"/>
              </a:spcAft>
              <a:buNone/>
            </a:pPr>
            <a:r>
              <a:rPr lang="es"/>
              <a:t>En casos de piel clara se verá con facilidad. En caso de pieles más oscuras será necesaria una mejor iluminación.</a:t>
            </a:r>
            <a:endParaRPr/>
          </a:p>
          <a:p>
            <a:pPr indent="0" lvl="0" marL="0" rtl="0" algn="l">
              <a:spcBef>
                <a:spcPts val="1200"/>
              </a:spcBef>
              <a:spcAft>
                <a:spcPts val="0"/>
              </a:spcAft>
              <a:buNone/>
            </a:pPr>
            <a:r>
              <a:rPr lang="es"/>
              <a:t>Este paso además nos permite crear una máscara a para seleccionar la mancha en su totalidad.</a:t>
            </a:r>
            <a:endParaRPr/>
          </a:p>
          <a:p>
            <a:pPr indent="0" lvl="0" marL="0" rtl="0" algn="l">
              <a:spcBef>
                <a:spcPts val="1200"/>
              </a:spcBef>
              <a:spcAft>
                <a:spcPts val="1200"/>
              </a:spcAft>
              <a:buNone/>
            </a:pPr>
            <a:r>
              <a:rPr lang="es"/>
              <a:t>Según nuestras aproximaciones si el color rojo con respecto es muy dominante es más probable que sea un cáncer de piel.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3º paso: Máscara binaria</a:t>
            </a:r>
            <a:endParaRPr/>
          </a:p>
        </p:txBody>
      </p:sp>
      <p:sp>
        <p:nvSpPr>
          <p:cNvPr id="150" name="Google Shape;150;p21"/>
          <p:cNvSpPr txBox="1"/>
          <p:nvPr>
            <p:ph idx="1" type="body"/>
          </p:nvPr>
        </p:nvSpPr>
        <p:spPr>
          <a:xfrm>
            <a:off x="729450" y="2078875"/>
            <a:ext cx="3540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Separar la mancha a partir del color para crear una máscara es útil para los pasos posteriores.</a:t>
            </a:r>
            <a:endParaRPr/>
          </a:p>
          <a:p>
            <a:pPr indent="0" lvl="0" marL="0" rtl="0" algn="l">
              <a:spcBef>
                <a:spcPts val="1200"/>
              </a:spcBef>
              <a:spcAft>
                <a:spcPts val="1200"/>
              </a:spcAft>
              <a:buNone/>
            </a:pPr>
            <a:r>
              <a:rPr lang="es"/>
              <a:t>Además aquí podemos calcular el espectrograma de la imagen para ver qué colores son predominantes en la misma. Haciendo un estudio más exhaustivo de las diferencias podríamos definir los valores de umbral. Los ahora puestos son aproximativos.</a:t>
            </a:r>
            <a:endParaRPr/>
          </a:p>
        </p:txBody>
      </p:sp>
      <p:pic>
        <p:nvPicPr>
          <p:cNvPr id="151" name="Google Shape;151;p21"/>
          <p:cNvPicPr preferRelativeResize="0"/>
          <p:nvPr/>
        </p:nvPicPr>
        <p:blipFill>
          <a:blip r:embed="rId3">
            <a:alphaModFix/>
          </a:blip>
          <a:stretch>
            <a:fillRect/>
          </a:stretch>
        </p:blipFill>
        <p:spPr>
          <a:xfrm>
            <a:off x="5152100" y="601500"/>
            <a:ext cx="2734600" cy="4391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