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3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3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A3A3"/>
    <a:srgbClr val="E7EAFF"/>
    <a:srgbClr val="C9CFFF"/>
    <a:srgbClr val="87B14E"/>
    <a:srgbClr val="C4E59F"/>
    <a:srgbClr val="A7E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4" autoAdjust="0"/>
    <p:restoredTop sz="81208" autoAdjust="0"/>
  </p:normalViewPr>
  <p:slideViewPr>
    <p:cSldViewPr snapToGrid="0">
      <p:cViewPr varScale="1">
        <p:scale>
          <a:sx n="74" d="100"/>
          <a:sy n="74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95A6-5AA0-4F60-A0AE-27AF9AF077A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F041-47A1-40B1-AAE2-FCC531DA148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902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38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566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261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332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8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619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09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937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377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2401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049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464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4DC4-A7AF-BF0F-83D7-EAE5B9BD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1B30D-CFC2-C9F5-FBDA-01DD5C8B9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11068-0444-3278-139E-FA4660ADE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3BA76-72FB-03D0-92F3-0E4285785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066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908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996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9555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274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646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94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F041-47A1-40B1-AAE2-FCC531DA148B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833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0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4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783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62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2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65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97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31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73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86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0685D4-235B-494C-A4DD-7325741F22E7}" type="datetimeFigureOut">
              <a:rPr lang="es-PE" smtClean="0"/>
              <a:t>7/10/2025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ECAB26-DE82-4694-A8D2-A346F2EEB20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9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A633-6FCB-6579-D601-60E55B79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E57E4A-00DD-0B6B-86BB-F6E3F5F0F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003" y="1543060"/>
            <a:ext cx="669036" cy="247192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82B99C-9404-D504-FF5F-78DDBFC0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94" y="1543060"/>
            <a:ext cx="669036" cy="24719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B468CE2-765B-23D0-F2CE-03E2EF2BD32B}"/>
              </a:ext>
            </a:extLst>
          </p:cNvPr>
          <p:cNvSpPr txBox="1"/>
          <p:nvPr/>
        </p:nvSpPr>
        <p:spPr>
          <a:xfrm rot="16200000">
            <a:off x="1445190" y="299259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Octubre</a:t>
            </a:r>
          </a:p>
        </p:txBody>
      </p:sp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3C1A8D00-AD59-1B3D-9006-B07318D478A0}"/>
              </a:ext>
            </a:extLst>
          </p:cNvPr>
          <p:cNvSpPr/>
          <p:nvPr/>
        </p:nvSpPr>
        <p:spPr>
          <a:xfrm flipH="1">
            <a:off x="2807530" y="2687741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409475"/>
              <a:gd name="adj6" fmla="val -9696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5E4B86A0-F930-EE9D-D304-1525350FBA76}"/>
              </a:ext>
            </a:extLst>
          </p:cNvPr>
          <p:cNvSpPr/>
          <p:nvPr/>
        </p:nvSpPr>
        <p:spPr>
          <a:xfrm flipH="1">
            <a:off x="2807530" y="3154576"/>
            <a:ext cx="914400" cy="790575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39121"/>
              <a:gd name="adj6" fmla="val -1030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Globo: línea con barra de énfasis 6">
            <a:extLst>
              <a:ext uri="{FF2B5EF4-FFF2-40B4-BE49-F238E27FC236}">
                <a16:creationId xmlns:a16="http://schemas.microsoft.com/office/drawing/2014/main" id="{60B3B365-97CF-5930-D0E4-4B8F57E9434E}"/>
              </a:ext>
            </a:extLst>
          </p:cNvPr>
          <p:cNvSpPr/>
          <p:nvPr/>
        </p:nvSpPr>
        <p:spPr>
          <a:xfrm flipH="1">
            <a:off x="2807530" y="1796201"/>
            <a:ext cx="914400" cy="324849"/>
          </a:xfrm>
          <a:prstGeom prst="accentCallout1">
            <a:avLst>
              <a:gd name="adj1" fmla="val 50279"/>
              <a:gd name="adj2" fmla="val -7500"/>
              <a:gd name="adj3" fmla="val 51868"/>
              <a:gd name="adj4" fmla="val -10458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Globo: línea doblada con barra de énfasis 7">
            <a:extLst>
              <a:ext uri="{FF2B5EF4-FFF2-40B4-BE49-F238E27FC236}">
                <a16:creationId xmlns:a16="http://schemas.microsoft.com/office/drawing/2014/main" id="{CEB0873A-BFB5-BD8A-CAC6-ACE0D02E03E3}"/>
              </a:ext>
            </a:extLst>
          </p:cNvPr>
          <p:cNvSpPr/>
          <p:nvPr/>
        </p:nvSpPr>
        <p:spPr>
          <a:xfrm flipH="1">
            <a:off x="2807530" y="2263036"/>
            <a:ext cx="914400" cy="324849"/>
          </a:xfrm>
          <a:prstGeom prst="accentCallout2">
            <a:avLst>
              <a:gd name="adj1" fmla="val 46898"/>
              <a:gd name="adj2" fmla="val -7916"/>
              <a:gd name="adj3" fmla="val 47589"/>
              <a:gd name="adj4" fmla="val -34584"/>
              <a:gd name="adj5" fmla="val 249012"/>
              <a:gd name="adj6" fmla="val -1017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62631B-0687-14A7-55E6-615C1C030D9E}"/>
              </a:ext>
            </a:extLst>
          </p:cNvPr>
          <p:cNvSpPr/>
          <p:nvPr/>
        </p:nvSpPr>
        <p:spPr>
          <a:xfrm>
            <a:off x="7353310" y="156933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Lógica y programación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4280F1-C4D0-4597-6E1D-DDAFB8BFB247}"/>
              </a:ext>
            </a:extLst>
          </p:cNvPr>
          <p:cNvSpPr txBox="1"/>
          <p:nvPr/>
        </p:nvSpPr>
        <p:spPr>
          <a:xfrm>
            <a:off x="5216127" y="1569335"/>
            <a:ext cx="1224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400" b="1" dirty="0"/>
              <a:t>(MUY rápida)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1A3C093-4C84-45A8-79F2-2624BEFAF04E}"/>
              </a:ext>
            </a:extLst>
          </p:cNvPr>
          <p:cNvSpPr/>
          <p:nvPr/>
        </p:nvSpPr>
        <p:spPr>
          <a:xfrm>
            <a:off x="4544884" y="156933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a 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CC00ED-7D98-BCB9-21E4-B1D860464B23}"/>
              </a:ext>
            </a:extLst>
          </p:cNvPr>
          <p:cNvSpPr/>
          <p:nvPr/>
        </p:nvSpPr>
        <p:spPr>
          <a:xfrm>
            <a:off x="4544884" y="3516160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Desarrollo de funciones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62A199-00F7-D623-4E91-4D1A5121D1E5}"/>
              </a:ext>
            </a:extLst>
          </p:cNvPr>
          <p:cNvSpPr/>
          <p:nvPr/>
        </p:nvSpPr>
        <p:spPr>
          <a:xfrm>
            <a:off x="7353310" y="3516161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Bucles y condicionales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7203B4-5A80-9AF6-CBA1-7392A9FDC6A3}"/>
              </a:ext>
            </a:extLst>
          </p:cNvPr>
          <p:cNvSpPr/>
          <p:nvPr/>
        </p:nvSpPr>
        <p:spPr>
          <a:xfrm>
            <a:off x="4544884" y="2537149"/>
            <a:ext cx="2566988" cy="7905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Uso de Git y </a:t>
            </a:r>
            <a:r>
              <a:rPr lang="es-MX" dirty="0" err="1">
                <a:solidFill>
                  <a:schemeClr val="tx1"/>
                </a:solidFill>
              </a:rPr>
              <a:t>Github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712487E-5D7E-69CB-ADCD-448553FBAAE5}"/>
              </a:ext>
            </a:extLst>
          </p:cNvPr>
          <p:cNvSpPr/>
          <p:nvPr/>
        </p:nvSpPr>
        <p:spPr>
          <a:xfrm>
            <a:off x="4544884" y="449517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Mapas en 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983BD3F-EB2D-7540-6A2D-2337B41A2944}"/>
              </a:ext>
            </a:extLst>
          </p:cNvPr>
          <p:cNvSpPr/>
          <p:nvPr/>
        </p:nvSpPr>
        <p:spPr>
          <a:xfrm>
            <a:off x="7353310" y="4495175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 en R y QGIS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2F95D7B-B731-C0F9-F004-E058B0F6E724}"/>
              </a:ext>
            </a:extLst>
          </p:cNvPr>
          <p:cNvSpPr/>
          <p:nvPr/>
        </p:nvSpPr>
        <p:spPr>
          <a:xfrm>
            <a:off x="7353310" y="2537150"/>
            <a:ext cx="2566988" cy="790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Figuras en ggplot2</a:t>
            </a:r>
          </a:p>
        </p:txBody>
      </p:sp>
    </p:spTree>
    <p:extLst>
      <p:ext uri="{BB962C8B-B14F-4D97-AF65-F5344CB8AC3E}">
        <p14:creationId xmlns:p14="http://schemas.microsoft.com/office/powerpoint/2010/main" val="394435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Servicios de hosting y manejo de repositorios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itHub Logo, symbol, meaning, history, PNG, brand">
            <a:extLst>
              <a:ext uri="{FF2B5EF4-FFF2-40B4-BE49-F238E27FC236}">
                <a16:creationId xmlns:a16="http://schemas.microsoft.com/office/drawing/2014/main" id="{EF738E66-8362-73F4-963A-1FEB979B1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r="19405"/>
          <a:stretch/>
        </p:blipFill>
        <p:spPr bwMode="auto">
          <a:xfrm>
            <a:off x="2936753" y="3468716"/>
            <a:ext cx="1032244" cy="9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Press kit | GitLab">
            <a:extLst>
              <a:ext uri="{FF2B5EF4-FFF2-40B4-BE49-F238E27FC236}">
                <a16:creationId xmlns:a16="http://schemas.microsoft.com/office/drawing/2014/main" id="{2B699BDC-404F-A1A9-DA8C-7A163E9535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28933" r="14404" b="28733"/>
          <a:stretch/>
        </p:blipFill>
        <p:spPr bwMode="auto">
          <a:xfrm>
            <a:off x="4612262" y="3701398"/>
            <a:ext cx="2103215" cy="48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B4986-A9CA-EE34-191F-B8670AB3FF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8742" y="3739786"/>
            <a:ext cx="2747863" cy="443305"/>
          </a:xfrm>
          <a:prstGeom prst="rect">
            <a:avLst/>
          </a:prstGeom>
        </p:spPr>
      </p:pic>
      <p:pic>
        <p:nvPicPr>
          <p:cNvPr id="10250" name="Picture 10" descr="Jenkins - Logos Download">
            <a:extLst>
              <a:ext uri="{FF2B5EF4-FFF2-40B4-BE49-F238E27FC236}">
                <a16:creationId xmlns:a16="http://schemas.microsoft.com/office/drawing/2014/main" id="{18FFBF09-311B-3DDE-0D32-5874D8F6C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61" y="5120640"/>
            <a:ext cx="2601686" cy="7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4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 + Github + RStudio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GitHub Logo, symbol, meaning, history, PNG, brand">
            <a:extLst>
              <a:ext uri="{FF2B5EF4-FFF2-40B4-BE49-F238E27FC236}">
                <a16:creationId xmlns:a16="http://schemas.microsoft.com/office/drawing/2014/main" id="{EF738E66-8362-73F4-963A-1FEB979B1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r="19405"/>
          <a:stretch/>
        </p:blipFill>
        <p:spPr bwMode="auto">
          <a:xfrm>
            <a:off x="2936753" y="3468716"/>
            <a:ext cx="1032244" cy="94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Studio - Logos Download">
            <a:extLst>
              <a:ext uri="{FF2B5EF4-FFF2-40B4-BE49-F238E27FC236}">
                <a16:creationId xmlns:a16="http://schemas.microsoft.com/office/drawing/2014/main" id="{752B84E4-F937-D86B-273B-3893C3D76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72" y="3557159"/>
            <a:ext cx="2198915" cy="7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7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9159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/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pic>
        <p:nvPicPr>
          <p:cNvPr id="12290" name="Picture 2" descr="Git Clone - javatpoint">
            <a:extLst>
              <a:ext uri="{FF2B5EF4-FFF2-40B4-BE49-F238E27FC236}">
                <a16:creationId xmlns:a16="http://schemas.microsoft.com/office/drawing/2014/main" id="{1CE3DEE6-F464-4B65-D33C-986B616F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3321502" y="3148965"/>
            <a:ext cx="5715000" cy="22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224797-C184-A234-41CB-2770D1FAB64E}"/>
              </a:ext>
            </a:extLst>
          </p:cNvPr>
          <p:cNvSpPr/>
          <p:nvPr/>
        </p:nvSpPr>
        <p:spPr>
          <a:xfrm>
            <a:off x="5417912" y="3620861"/>
            <a:ext cx="1668689" cy="1360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9F6F8-E173-8911-9304-199952C960B9}"/>
              </a:ext>
            </a:extLst>
          </p:cNvPr>
          <p:cNvCxnSpPr>
            <a:stCxn id="8" idx="3"/>
            <a:endCxn id="8" idx="1"/>
          </p:cNvCxnSpPr>
          <p:nvPr/>
        </p:nvCxnSpPr>
        <p:spPr>
          <a:xfrm flipH="1">
            <a:off x="5417912" y="4301218"/>
            <a:ext cx="1668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D4B729-0A23-FFC2-E6C1-7A12D2FD2B7D}"/>
              </a:ext>
            </a:extLst>
          </p:cNvPr>
          <p:cNvSpPr txBox="1"/>
          <p:nvPr/>
        </p:nvSpPr>
        <p:spPr>
          <a:xfrm>
            <a:off x="2560459" y="5661933"/>
            <a:ext cx="714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https://github.com/LuisLauM/Taller-R-2025</a:t>
            </a:r>
          </a:p>
        </p:txBody>
      </p:sp>
    </p:spTree>
    <p:extLst>
      <p:ext uri="{BB962C8B-B14F-4D97-AF65-F5344CB8AC3E}">
        <p14:creationId xmlns:p14="http://schemas.microsoft.com/office/powerpoint/2010/main" val="10341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Git Clone - javatpoint">
            <a:extLst>
              <a:ext uri="{FF2B5EF4-FFF2-40B4-BE49-F238E27FC236}">
                <a16:creationId xmlns:a16="http://schemas.microsoft.com/office/drawing/2014/main" id="{1CE3DEE6-F464-4B65-D33C-986B616F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3321502" y="3148965"/>
            <a:ext cx="5715000" cy="22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224797-C184-A234-41CB-2770D1FAB64E}"/>
              </a:ext>
            </a:extLst>
          </p:cNvPr>
          <p:cNvSpPr/>
          <p:nvPr/>
        </p:nvSpPr>
        <p:spPr>
          <a:xfrm>
            <a:off x="5417912" y="3276601"/>
            <a:ext cx="1668689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9F6F8-E173-8911-9304-199952C960B9}"/>
              </a:ext>
            </a:extLst>
          </p:cNvPr>
          <p:cNvCxnSpPr>
            <a:cxnSpLocks/>
          </p:cNvCxnSpPr>
          <p:nvPr/>
        </p:nvCxnSpPr>
        <p:spPr>
          <a:xfrm>
            <a:off x="5417912" y="4301218"/>
            <a:ext cx="166868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3A45ED-BDAB-2B9C-78B9-DFD3B4FEF95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AB7CDE-28F5-C056-98CA-281BD11C4DD5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895002-463C-C2AF-6D59-CA5B576E4AFC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2A3FA-0FAD-A79A-9964-CC81C6F7475E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894C01-438C-2498-5822-8335AFD48C3D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EEDA93-141D-D646-03AA-162E148916E2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5CDC60-3923-6C87-DC5C-DF30646B312D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96593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pic>
        <p:nvPicPr>
          <p:cNvPr id="12290" name="Picture 2" descr="Git Clone - javatpoint">
            <a:extLst>
              <a:ext uri="{FF2B5EF4-FFF2-40B4-BE49-F238E27FC236}">
                <a16:creationId xmlns:a16="http://schemas.microsoft.com/office/drawing/2014/main" id="{1CE3DEE6-F464-4B65-D33C-986B616F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3321502" y="3148965"/>
            <a:ext cx="5715000" cy="22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224797-C184-A234-41CB-2770D1FAB64E}"/>
              </a:ext>
            </a:extLst>
          </p:cNvPr>
          <p:cNvSpPr/>
          <p:nvPr/>
        </p:nvSpPr>
        <p:spPr>
          <a:xfrm>
            <a:off x="5417912" y="3257551"/>
            <a:ext cx="1668689" cy="1724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9F6F8-E173-8911-9304-199952C960B9}"/>
              </a:ext>
            </a:extLst>
          </p:cNvPr>
          <p:cNvCxnSpPr>
            <a:cxnSpLocks/>
          </p:cNvCxnSpPr>
          <p:nvPr/>
        </p:nvCxnSpPr>
        <p:spPr>
          <a:xfrm>
            <a:off x="5417912" y="4301218"/>
            <a:ext cx="1668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pic>
        <p:nvPicPr>
          <p:cNvPr id="12290" name="Picture 2" descr="Git Clone - javatpoint">
            <a:extLst>
              <a:ext uri="{FF2B5EF4-FFF2-40B4-BE49-F238E27FC236}">
                <a16:creationId xmlns:a16="http://schemas.microsoft.com/office/drawing/2014/main" id="{1CE3DEE6-F464-4B65-D33C-986B616FD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7"/>
          <a:stretch/>
        </p:blipFill>
        <p:spPr bwMode="auto">
          <a:xfrm>
            <a:off x="3321502" y="3148965"/>
            <a:ext cx="5715000" cy="22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224797-C184-A234-41CB-2770D1FAB64E}"/>
              </a:ext>
            </a:extLst>
          </p:cNvPr>
          <p:cNvSpPr/>
          <p:nvPr/>
        </p:nvSpPr>
        <p:spPr>
          <a:xfrm>
            <a:off x="5417912" y="3276601"/>
            <a:ext cx="1668689" cy="1704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A9F6F8-E173-8911-9304-199952C960B9}"/>
              </a:ext>
            </a:extLst>
          </p:cNvPr>
          <p:cNvCxnSpPr>
            <a:cxnSpLocks/>
          </p:cNvCxnSpPr>
          <p:nvPr/>
        </p:nvCxnSpPr>
        <p:spPr>
          <a:xfrm flipH="1">
            <a:off x="5417912" y="4301218"/>
            <a:ext cx="1668689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D4B729-0A23-FFC2-E6C1-7A12D2FD2B7D}"/>
              </a:ext>
            </a:extLst>
          </p:cNvPr>
          <p:cNvSpPr txBox="1"/>
          <p:nvPr/>
        </p:nvSpPr>
        <p:spPr>
          <a:xfrm>
            <a:off x="2560459" y="5661933"/>
            <a:ext cx="7148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https://github.com/LuisLauM/ARM4_2023</a:t>
            </a:r>
          </a:p>
        </p:txBody>
      </p:sp>
    </p:spTree>
    <p:extLst>
      <p:ext uri="{BB962C8B-B14F-4D97-AF65-F5344CB8AC3E}">
        <p14:creationId xmlns:p14="http://schemas.microsoft.com/office/powerpoint/2010/main" val="156661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pic>
        <p:nvPicPr>
          <p:cNvPr id="10" name="Picture 2" descr="Getting start with Git version control system - RAW Tech World">
            <a:extLst>
              <a:ext uri="{FF2B5EF4-FFF2-40B4-BE49-F238E27FC236}">
                <a16:creationId xmlns:a16="http://schemas.microsoft.com/office/drawing/2014/main" id="{7A97E916-8F7E-5F3A-5C8B-05482F4D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02" y="3429000"/>
            <a:ext cx="5345716" cy="20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2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merge</a:t>
            </a:r>
          </a:p>
        </p:txBody>
      </p:sp>
      <p:pic>
        <p:nvPicPr>
          <p:cNvPr id="10" name="Picture 2" descr="Git Fork - Studytonight">
            <a:extLst>
              <a:ext uri="{FF2B5EF4-FFF2-40B4-BE49-F238E27FC236}">
                <a16:creationId xmlns:a16="http://schemas.microsoft.com/office/drawing/2014/main" id="{54549228-9E22-6612-20F5-65652D7C6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6A6A6"/>
              </a:clrFrom>
              <a:clrTo>
                <a:srgbClr val="A6A6A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26" y="3121502"/>
            <a:ext cx="8058150" cy="34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0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principales comandos</a:t>
            </a:r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rgbClr val="7F7F7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merge</a:t>
            </a:r>
          </a:p>
        </p:txBody>
      </p:sp>
      <p:pic>
        <p:nvPicPr>
          <p:cNvPr id="13316" name="Picture 4" descr="Git rebase tutorial and comparison with git merge - Git tutorial">
            <a:extLst>
              <a:ext uri="{FF2B5EF4-FFF2-40B4-BE49-F238E27FC236}">
                <a16:creationId xmlns:a16="http://schemas.microsoft.com/office/drawing/2014/main" id="{8832B96D-9548-B90F-82A7-D0E4542E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35" y="3083068"/>
            <a:ext cx="6976656" cy="348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9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es el control de versiones?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63F9-27E1-A6A6-8B17-4857A7FE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Monitoreo y manejo de cambios en el código fuente de un proyecto.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B4918-B6DA-1C12-D826-98D2BDD6805D}"/>
              </a:ext>
            </a:extLst>
          </p:cNvPr>
          <p:cNvSpPr txBox="1">
            <a:spLocks/>
          </p:cNvSpPr>
          <p:nvPr/>
        </p:nvSpPr>
        <p:spPr>
          <a:xfrm>
            <a:off x="2346959" y="2640393"/>
            <a:ext cx="3749042" cy="3695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4625" indent="-1746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Ventajas:</a:t>
            </a:r>
          </a:p>
          <a:p>
            <a:pPr lvl="1"/>
            <a:r>
              <a:rPr lang="en-US" sz="2000"/>
              <a:t>Backup.</a:t>
            </a:r>
          </a:p>
        </p:txBody>
      </p:sp>
      <p:pic>
        <p:nvPicPr>
          <p:cNvPr id="6" name="Picture 2" descr="CloudBerry Backup Free: Cloud storage syncing that's worth the learning ...">
            <a:extLst>
              <a:ext uri="{FF2B5EF4-FFF2-40B4-BE49-F238E27FC236}">
                <a16:creationId xmlns:a16="http://schemas.microsoft.com/office/drawing/2014/main" id="{CD5DEC50-8389-BC03-663F-E73056E9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2" y="2873861"/>
            <a:ext cx="4304937" cy="32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08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¡vamos!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C537EB-067C-5E4F-4302-34291D4B2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0810" y="2995468"/>
            <a:ext cx="4253543" cy="337675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noProof="0" dirty="0">
                <a:solidFill>
                  <a:schemeClr val="bg1"/>
                </a:solidFill>
              </a:rPr>
              <a:t>Crear y subir un script que calcule la longitud de la </a:t>
            </a:r>
            <a:r>
              <a:rPr lang="es-PE" sz="1400" b="1" noProof="0" dirty="0">
                <a:solidFill>
                  <a:schemeClr val="bg1"/>
                </a:solidFill>
              </a:rPr>
              <a:t>hipotenusa</a:t>
            </a:r>
            <a:r>
              <a:rPr lang="es-PE" sz="1400" noProof="0" dirty="0">
                <a:solidFill>
                  <a:schemeClr val="bg1"/>
                </a:solidFill>
              </a:rPr>
              <a:t> a partir del valor de los </a:t>
            </a:r>
            <a:r>
              <a:rPr lang="es-PE" sz="1400" b="1" noProof="0" dirty="0">
                <a:solidFill>
                  <a:schemeClr val="bg1"/>
                </a:solidFill>
              </a:rPr>
              <a:t>catetos </a:t>
            </a:r>
            <a:r>
              <a:rPr lang="es-PE" sz="1400" noProof="0" dirty="0">
                <a:solidFill>
                  <a:schemeClr val="bg1"/>
                </a:solidFill>
              </a:rPr>
              <a:t>en un triángulo rectángulo.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>
                <a:solidFill>
                  <a:schemeClr val="bg1"/>
                </a:solidFill>
              </a:rPr>
              <a:t>Crear y subir un script que calcule la </a:t>
            </a:r>
            <a:r>
              <a:rPr lang="es-PE" sz="1400" b="1" dirty="0">
                <a:solidFill>
                  <a:schemeClr val="bg1"/>
                </a:solidFill>
              </a:rPr>
              <a:t>velocidad final</a:t>
            </a:r>
            <a:r>
              <a:rPr lang="es-PE" sz="1400" dirty="0">
                <a:solidFill>
                  <a:schemeClr val="bg1"/>
                </a:solidFill>
              </a:rPr>
              <a:t> a partir de los datos de espacio recorrido, aceleración y velocidad inicial en el contexto de MRUV.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>
                <a:solidFill>
                  <a:schemeClr val="bg1"/>
                </a:solidFill>
              </a:rPr>
              <a:t>Crear y subir un script que calcule el </a:t>
            </a:r>
            <a:r>
              <a:rPr lang="es-PE" sz="1400" b="1" dirty="0">
                <a:solidFill>
                  <a:schemeClr val="bg1"/>
                </a:solidFill>
              </a:rPr>
              <a:t>espacio recorrido </a:t>
            </a:r>
            <a:r>
              <a:rPr lang="es-PE" sz="1400" dirty="0">
                <a:solidFill>
                  <a:schemeClr val="bg1"/>
                </a:solidFill>
              </a:rPr>
              <a:t>a partir de los datos de velocidad inicial, tiempo y aceleración en el contexto de MRUV.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>
                <a:solidFill>
                  <a:schemeClr val="bg1"/>
                </a:solidFill>
              </a:rPr>
              <a:t>El script </a:t>
            </a:r>
            <a:r>
              <a:rPr lang="es-PE" sz="1400" dirty="0" err="1">
                <a:solidFill>
                  <a:schemeClr val="bg1"/>
                </a:solidFill>
              </a:rPr>
              <a:t>code</a:t>
            </a:r>
            <a:r>
              <a:rPr lang="es-PE" sz="1400" dirty="0">
                <a:solidFill>
                  <a:schemeClr val="bg1"/>
                </a:solidFill>
              </a:rPr>
              <a:t>/</a:t>
            </a:r>
            <a:r>
              <a:rPr lang="es-PE" sz="1400" dirty="0" err="1">
                <a:solidFill>
                  <a:schemeClr val="bg1"/>
                </a:solidFill>
              </a:rPr>
              <a:t>vonbertalanffy.R</a:t>
            </a:r>
            <a:r>
              <a:rPr lang="es-PE" sz="1400" dirty="0">
                <a:solidFill>
                  <a:schemeClr val="bg1"/>
                </a:solidFill>
              </a:rPr>
              <a:t> permite calcular la talla estimada de un individuo a partir de los datos de </a:t>
            </a:r>
            <a:r>
              <a:rPr lang="es-PE" sz="1400" dirty="0" err="1">
                <a:solidFill>
                  <a:schemeClr val="bg1"/>
                </a:solidFill>
              </a:rPr>
              <a:t>L</a:t>
            </a:r>
            <a:r>
              <a:rPr lang="es-PE" sz="1400" baseline="-25000" dirty="0" err="1">
                <a:solidFill>
                  <a:schemeClr val="bg1"/>
                </a:solidFill>
              </a:rPr>
              <a:t>inf</a:t>
            </a:r>
            <a:r>
              <a:rPr lang="es-PE" sz="1400" dirty="0">
                <a:solidFill>
                  <a:schemeClr val="bg1"/>
                </a:solidFill>
              </a:rPr>
              <a:t>, K y t</a:t>
            </a:r>
            <a:r>
              <a:rPr lang="es-PE" sz="1400" baseline="-25000" dirty="0">
                <a:solidFill>
                  <a:schemeClr val="bg1"/>
                </a:solidFill>
              </a:rPr>
              <a:t>0</a:t>
            </a:r>
            <a:r>
              <a:rPr lang="es-PE" sz="1400" dirty="0">
                <a:solidFill>
                  <a:schemeClr val="bg1"/>
                </a:solidFill>
              </a:rPr>
              <a:t>. El script tiene un </a:t>
            </a:r>
            <a:r>
              <a:rPr lang="es-PE" sz="1400" b="1" dirty="0">
                <a:solidFill>
                  <a:schemeClr val="bg1"/>
                </a:solidFill>
              </a:rPr>
              <a:t>error</a:t>
            </a:r>
            <a:r>
              <a:rPr lang="es-PE" sz="1400" dirty="0">
                <a:solidFill>
                  <a:schemeClr val="bg1"/>
                </a:solidFill>
              </a:rPr>
              <a:t>: </a:t>
            </a:r>
            <a:r>
              <a:rPr lang="es-PE" sz="1400" b="1" dirty="0">
                <a:solidFill>
                  <a:schemeClr val="bg1"/>
                </a:solidFill>
              </a:rPr>
              <a:t>corregirlo y subir </a:t>
            </a:r>
            <a:r>
              <a:rPr lang="es-PE" sz="1400" dirty="0">
                <a:solidFill>
                  <a:schemeClr val="bg1"/>
                </a:solidFill>
              </a:rPr>
              <a:t>la nueva versión.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endParaRPr lang="es-PE" sz="140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endParaRPr lang="es-PE" sz="1400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929B158-B55B-45B4-FD18-317F9CDF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649" y="2995469"/>
            <a:ext cx="4253543" cy="33767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noProof="0" dirty="0">
                <a:solidFill>
                  <a:schemeClr val="bg1"/>
                </a:solidFill>
              </a:rPr>
              <a:t>Buscar artículo </a:t>
            </a:r>
            <a:r>
              <a:rPr lang="es-PE" sz="1400" i="1" noProof="0" dirty="0">
                <a:solidFill>
                  <a:schemeClr val="bg1"/>
                </a:solidFill>
              </a:rPr>
              <a:t>'</a:t>
            </a:r>
            <a:r>
              <a:rPr lang="es-PE" sz="1400" i="1" noProof="0" dirty="0" err="1">
                <a:solidFill>
                  <a:schemeClr val="bg1"/>
                </a:solidFill>
              </a:rPr>
              <a:t>Navigating</a:t>
            </a:r>
            <a:r>
              <a:rPr lang="es-PE" sz="1400" i="1" noProof="0" dirty="0">
                <a:solidFill>
                  <a:schemeClr val="bg1"/>
                </a:solidFill>
              </a:rPr>
              <a:t> </a:t>
            </a:r>
            <a:r>
              <a:rPr lang="es-PE" sz="1400" i="1" noProof="0" dirty="0" err="1">
                <a:solidFill>
                  <a:schemeClr val="bg1"/>
                </a:solidFill>
              </a:rPr>
              <a:t>through</a:t>
            </a:r>
            <a:r>
              <a:rPr lang="es-PE" sz="1400" i="1" noProof="0" dirty="0">
                <a:solidFill>
                  <a:schemeClr val="bg1"/>
                </a:solidFill>
              </a:rPr>
              <a:t> </a:t>
            </a:r>
            <a:r>
              <a:rPr lang="es-PE" sz="1400" i="1" noProof="0" dirty="0" err="1">
                <a:solidFill>
                  <a:schemeClr val="bg1"/>
                </a:solidFill>
              </a:rPr>
              <a:t>the</a:t>
            </a:r>
            <a:r>
              <a:rPr lang="es-PE" sz="1400" i="1" noProof="0" dirty="0">
                <a:solidFill>
                  <a:schemeClr val="bg1"/>
                </a:solidFill>
              </a:rPr>
              <a:t> R </a:t>
            </a:r>
            <a:r>
              <a:rPr lang="es-PE" sz="1400" i="1" noProof="0" dirty="0" err="1">
                <a:solidFill>
                  <a:schemeClr val="bg1"/>
                </a:solidFill>
              </a:rPr>
              <a:t>packages</a:t>
            </a:r>
            <a:r>
              <a:rPr lang="es-PE" sz="1400" i="1" noProof="0" dirty="0">
                <a:solidFill>
                  <a:schemeClr val="bg1"/>
                </a:solidFill>
              </a:rPr>
              <a:t> </a:t>
            </a:r>
            <a:r>
              <a:rPr lang="es-PE" sz="1400" i="1" noProof="0" dirty="0" err="1">
                <a:solidFill>
                  <a:schemeClr val="bg1"/>
                </a:solidFill>
              </a:rPr>
              <a:t>for</a:t>
            </a:r>
            <a:r>
              <a:rPr lang="es-PE" sz="1400" i="1" noProof="0" dirty="0">
                <a:solidFill>
                  <a:schemeClr val="bg1"/>
                </a:solidFill>
              </a:rPr>
              <a:t> </a:t>
            </a:r>
            <a:r>
              <a:rPr lang="es-PE" sz="1400" i="1" noProof="0" dirty="0" err="1">
                <a:solidFill>
                  <a:schemeClr val="bg1"/>
                </a:solidFill>
              </a:rPr>
              <a:t>movement</a:t>
            </a:r>
            <a:r>
              <a:rPr lang="es-PE" sz="1400" noProof="0" dirty="0">
                <a:solidFill>
                  <a:schemeClr val="bg1"/>
                </a:solidFill>
              </a:rPr>
              <a:t>' y </a:t>
            </a:r>
            <a:r>
              <a:rPr lang="es-PE" sz="1400" b="1" noProof="0" dirty="0">
                <a:solidFill>
                  <a:schemeClr val="bg1"/>
                </a:solidFill>
              </a:rPr>
              <a:t>agregarlo</a:t>
            </a:r>
            <a:r>
              <a:rPr lang="es-PE" sz="1400" noProof="0" dirty="0">
                <a:solidFill>
                  <a:schemeClr val="bg1"/>
                </a:solidFill>
              </a:rPr>
              <a:t> como </a:t>
            </a:r>
            <a:r>
              <a:rPr lang="es-PE" sz="1400" b="1" noProof="0" dirty="0" err="1">
                <a:solidFill>
                  <a:schemeClr val="bg1"/>
                </a:solidFill>
              </a:rPr>
              <a:t>bib</a:t>
            </a:r>
            <a:r>
              <a:rPr lang="es-PE" sz="1400" b="1" noProof="0" dirty="0">
                <a:solidFill>
                  <a:schemeClr val="bg1"/>
                </a:solidFill>
              </a:rPr>
              <a:t>/Joo-2018.pdf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dirty="0">
                <a:solidFill>
                  <a:schemeClr val="bg1"/>
                </a:solidFill>
              </a:rPr>
              <a:t>Buscar artículo </a:t>
            </a:r>
            <a:r>
              <a:rPr lang="es-PE" sz="1400" i="1" dirty="0">
                <a:solidFill>
                  <a:schemeClr val="bg1"/>
                </a:solidFill>
              </a:rPr>
              <a:t>'</a:t>
            </a:r>
            <a:r>
              <a:rPr lang="es-PE" sz="1400" i="1" dirty="0" err="1">
                <a:solidFill>
                  <a:schemeClr val="bg1"/>
                </a:solidFill>
              </a:rPr>
              <a:t>Navigating</a:t>
            </a:r>
            <a:r>
              <a:rPr lang="es-PE" sz="1400" i="1" dirty="0">
                <a:solidFill>
                  <a:schemeClr val="bg1"/>
                </a:solidFill>
              </a:rPr>
              <a:t> </a:t>
            </a:r>
            <a:r>
              <a:rPr lang="es-PE" sz="1400" i="1" dirty="0" err="1">
                <a:solidFill>
                  <a:schemeClr val="bg1"/>
                </a:solidFill>
              </a:rPr>
              <a:t>through</a:t>
            </a:r>
            <a:r>
              <a:rPr lang="es-PE" sz="1400" i="1" dirty="0">
                <a:solidFill>
                  <a:schemeClr val="bg1"/>
                </a:solidFill>
              </a:rPr>
              <a:t> </a:t>
            </a:r>
            <a:r>
              <a:rPr lang="es-PE" sz="1400" i="1" dirty="0" err="1">
                <a:solidFill>
                  <a:schemeClr val="bg1"/>
                </a:solidFill>
              </a:rPr>
              <a:t>the</a:t>
            </a:r>
            <a:r>
              <a:rPr lang="es-PE" sz="1400" i="1" dirty="0">
                <a:solidFill>
                  <a:schemeClr val="bg1"/>
                </a:solidFill>
              </a:rPr>
              <a:t> R </a:t>
            </a:r>
            <a:r>
              <a:rPr lang="es-PE" sz="1400" i="1" dirty="0" err="1">
                <a:solidFill>
                  <a:schemeClr val="bg1"/>
                </a:solidFill>
              </a:rPr>
              <a:t>packages</a:t>
            </a:r>
            <a:r>
              <a:rPr lang="es-PE" sz="1400" i="1" dirty="0">
                <a:solidFill>
                  <a:schemeClr val="bg1"/>
                </a:solidFill>
              </a:rPr>
              <a:t> </a:t>
            </a:r>
            <a:r>
              <a:rPr lang="es-PE" sz="1400" i="1" dirty="0" err="1">
                <a:solidFill>
                  <a:schemeClr val="bg1"/>
                </a:solidFill>
              </a:rPr>
              <a:t>for</a:t>
            </a:r>
            <a:r>
              <a:rPr lang="es-PE" sz="1400" i="1" dirty="0">
                <a:solidFill>
                  <a:schemeClr val="bg1"/>
                </a:solidFill>
              </a:rPr>
              <a:t> </a:t>
            </a:r>
            <a:r>
              <a:rPr lang="es-PE" sz="1400" i="1" dirty="0" err="1">
                <a:solidFill>
                  <a:schemeClr val="bg1"/>
                </a:solidFill>
              </a:rPr>
              <a:t>movement</a:t>
            </a:r>
            <a:r>
              <a:rPr lang="es-PE" sz="1400" dirty="0">
                <a:solidFill>
                  <a:schemeClr val="bg1"/>
                </a:solidFill>
              </a:rPr>
              <a:t>' y </a:t>
            </a:r>
            <a:r>
              <a:rPr lang="es-PE" sz="1400" b="1" dirty="0">
                <a:solidFill>
                  <a:schemeClr val="bg1"/>
                </a:solidFill>
              </a:rPr>
              <a:t>agregarlo</a:t>
            </a:r>
            <a:r>
              <a:rPr lang="es-PE" sz="1400" dirty="0">
                <a:solidFill>
                  <a:schemeClr val="bg1"/>
                </a:solidFill>
              </a:rPr>
              <a:t> como </a:t>
            </a:r>
            <a:r>
              <a:rPr lang="es-PE" sz="1400" b="1" dirty="0" err="1">
                <a:solidFill>
                  <a:schemeClr val="bg1"/>
                </a:solidFill>
              </a:rPr>
              <a:t>bib</a:t>
            </a:r>
            <a:r>
              <a:rPr lang="es-PE" sz="1400" b="1" dirty="0">
                <a:solidFill>
                  <a:schemeClr val="bg1"/>
                </a:solidFill>
              </a:rPr>
              <a:t>/Joo-2018.pdf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dirty="0">
                <a:solidFill>
                  <a:schemeClr val="bg1"/>
                </a:solidFill>
              </a:rPr>
              <a:t>Editar el archivo </a:t>
            </a:r>
            <a:r>
              <a:rPr lang="es-PE" sz="1400" b="1" dirty="0">
                <a:solidFill>
                  <a:schemeClr val="bg1"/>
                </a:solidFill>
              </a:rPr>
              <a:t>README.md </a:t>
            </a:r>
            <a:r>
              <a:rPr lang="es-PE" sz="1400" dirty="0">
                <a:solidFill>
                  <a:schemeClr val="bg1"/>
                </a:solidFill>
              </a:rPr>
              <a:t>y añadir los </a:t>
            </a:r>
            <a:r>
              <a:rPr lang="es-PE" sz="1400" b="1" dirty="0">
                <a:solidFill>
                  <a:schemeClr val="bg1"/>
                </a:solidFill>
              </a:rPr>
              <a:t>temas</a:t>
            </a:r>
            <a:r>
              <a:rPr lang="es-PE" sz="1400" dirty="0">
                <a:solidFill>
                  <a:schemeClr val="bg1"/>
                </a:solidFill>
              </a:rPr>
              <a:t>, el </a:t>
            </a:r>
            <a:r>
              <a:rPr lang="es-PE" sz="1400" b="1" dirty="0">
                <a:solidFill>
                  <a:schemeClr val="bg1"/>
                </a:solidFill>
              </a:rPr>
              <a:t>horario </a:t>
            </a:r>
            <a:r>
              <a:rPr lang="es-PE" sz="1400" dirty="0">
                <a:solidFill>
                  <a:schemeClr val="bg1"/>
                </a:solidFill>
              </a:rPr>
              <a:t>del curso y la </a:t>
            </a:r>
            <a:r>
              <a:rPr lang="es-PE" sz="1400" b="1" dirty="0">
                <a:solidFill>
                  <a:schemeClr val="bg1"/>
                </a:solidFill>
              </a:rPr>
              <a:t>cantidad de participantes</a:t>
            </a:r>
            <a:r>
              <a:rPr lang="es-PE" sz="1400" dirty="0">
                <a:solidFill>
                  <a:schemeClr val="bg1"/>
                </a:solidFill>
              </a:rPr>
              <a:t>. Subir la versión editada a </a:t>
            </a:r>
            <a:r>
              <a:rPr lang="es-PE" sz="1400" dirty="0" err="1">
                <a:solidFill>
                  <a:schemeClr val="bg1"/>
                </a:solidFill>
              </a:rPr>
              <a:t>Github</a:t>
            </a:r>
            <a:r>
              <a:rPr lang="es-PE" sz="1400" dirty="0">
                <a:solidFill>
                  <a:schemeClr val="bg1"/>
                </a:solidFill>
              </a:rPr>
              <a:t>.</a:t>
            </a:r>
            <a:endParaRPr lang="es-PE" sz="1400" b="1" noProof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noProof="0" dirty="0">
                <a:solidFill>
                  <a:schemeClr val="bg1"/>
                </a:solidFill>
              </a:rPr>
              <a:t>Editar el archivo </a:t>
            </a:r>
            <a:r>
              <a:rPr lang="es-PE" sz="1400" b="1" noProof="0" dirty="0">
                <a:solidFill>
                  <a:schemeClr val="bg1"/>
                </a:solidFill>
              </a:rPr>
              <a:t>README.md </a:t>
            </a:r>
            <a:r>
              <a:rPr lang="es-PE" sz="1400" noProof="0" dirty="0">
                <a:solidFill>
                  <a:schemeClr val="bg1"/>
                </a:solidFill>
              </a:rPr>
              <a:t>y añadir la lista de software requerido incluyendo los links de las páginas de cada software. </a:t>
            </a:r>
            <a:r>
              <a:rPr lang="es-PE" sz="1400" dirty="0">
                <a:solidFill>
                  <a:schemeClr val="bg1"/>
                </a:solidFill>
              </a:rPr>
              <a:t>Subir la versión editada a </a:t>
            </a:r>
            <a:r>
              <a:rPr lang="es-PE" sz="1400" dirty="0" err="1">
                <a:solidFill>
                  <a:schemeClr val="bg1"/>
                </a:solidFill>
              </a:rPr>
              <a:t>Github</a:t>
            </a:r>
            <a:r>
              <a:rPr lang="es-PE" sz="1400" dirty="0">
                <a:solidFill>
                  <a:schemeClr val="bg1"/>
                </a:solidFill>
              </a:rPr>
              <a:t>.</a:t>
            </a:r>
            <a:endParaRPr lang="es-PE" sz="1400" noProof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/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0AC00E-DF09-5C23-6748-95D0BD642B80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E71310-410B-6862-AEB5-506F492F6B9A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42194B-AB75-EBA5-F3CC-8FF5112D2FDD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F0D4C9-E552-99EB-3EF9-3B14F14155E1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1AD64-DBBA-8571-0486-94D452D2C5F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FBB760-7623-F20E-DACC-59E3D67552CE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E169C1-0115-A4BD-3DF3-29F2BDCDA10A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92828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3194A-FAA9-2F29-D5CB-4FD51ED1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F62E7F-D8F8-8180-CFD5-DB376B05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Git: ¡vamos!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25762E-2F3D-A411-BB2C-FC223CDD5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0810" y="2995468"/>
            <a:ext cx="4253543" cy="337675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noProof="0" dirty="0"/>
              <a:t>Crear y subir un script que calcule la longitud de la </a:t>
            </a:r>
            <a:r>
              <a:rPr lang="es-PE" sz="1400" b="1" noProof="0" dirty="0"/>
              <a:t>hipotenusa</a:t>
            </a:r>
            <a:r>
              <a:rPr lang="es-PE" sz="1400" noProof="0" dirty="0"/>
              <a:t> a partir del valor de los </a:t>
            </a:r>
            <a:r>
              <a:rPr lang="es-PE" sz="1400" b="1" noProof="0" dirty="0"/>
              <a:t>catetos </a:t>
            </a:r>
            <a:r>
              <a:rPr lang="es-PE" sz="1400" noProof="0" dirty="0"/>
              <a:t>en un triángulo rectángulo.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/>
              <a:t>Crear y subir un script que calcule la </a:t>
            </a:r>
            <a:r>
              <a:rPr lang="es-PE" sz="1400" b="1" dirty="0"/>
              <a:t>velocidad final</a:t>
            </a:r>
            <a:r>
              <a:rPr lang="es-PE" sz="1400" dirty="0"/>
              <a:t> a partir de los datos de espacio recorrido, aceleración y velocidad inicial en el contexto de MRUV.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/>
              <a:t>Crear y subir un script que calcule el </a:t>
            </a:r>
            <a:r>
              <a:rPr lang="es-PE" sz="1400" b="1" dirty="0"/>
              <a:t>espacio recorrido </a:t>
            </a:r>
            <a:r>
              <a:rPr lang="es-PE" sz="1400" dirty="0"/>
              <a:t>a partir de los datos de velocidad inicial, tiempo y aceleración en el contexto de MRUV.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s-PE" sz="1400" dirty="0"/>
              <a:t>El script </a:t>
            </a:r>
            <a:r>
              <a:rPr lang="es-PE" sz="1400" dirty="0" err="1"/>
              <a:t>code</a:t>
            </a:r>
            <a:r>
              <a:rPr lang="es-PE" sz="1400" dirty="0"/>
              <a:t>/</a:t>
            </a:r>
            <a:r>
              <a:rPr lang="es-PE" sz="1400" dirty="0" err="1"/>
              <a:t>vonbertalanffy.R</a:t>
            </a:r>
            <a:r>
              <a:rPr lang="es-PE" sz="1400" dirty="0"/>
              <a:t> permite calcular la talla estimada de un individuo a partir de los datos de </a:t>
            </a:r>
            <a:r>
              <a:rPr lang="es-PE" sz="1400" dirty="0" err="1"/>
              <a:t>L</a:t>
            </a:r>
            <a:r>
              <a:rPr lang="es-PE" sz="1400" baseline="-25000" dirty="0" err="1"/>
              <a:t>inf</a:t>
            </a:r>
            <a:r>
              <a:rPr lang="es-PE" sz="1400" dirty="0"/>
              <a:t>, K y t</a:t>
            </a:r>
            <a:r>
              <a:rPr lang="es-PE" sz="1400" baseline="-25000" dirty="0"/>
              <a:t>0</a:t>
            </a:r>
            <a:r>
              <a:rPr lang="es-PE" sz="1400" dirty="0"/>
              <a:t>. El script tiene un </a:t>
            </a:r>
            <a:r>
              <a:rPr lang="es-PE" sz="1400" b="1" dirty="0"/>
              <a:t>error</a:t>
            </a:r>
            <a:r>
              <a:rPr lang="es-PE" sz="1400" dirty="0"/>
              <a:t>: </a:t>
            </a:r>
            <a:r>
              <a:rPr lang="es-PE" sz="1400" b="1" dirty="0"/>
              <a:t>corregirlo y subir </a:t>
            </a:r>
            <a:r>
              <a:rPr lang="es-PE" sz="1400" dirty="0"/>
              <a:t>la nueva versión.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endParaRPr lang="es-PE" sz="140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endParaRPr lang="es-PE" sz="1400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C9D9907-4161-D8C9-276D-6F6FD25C1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649" y="2995469"/>
            <a:ext cx="4253543" cy="33767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noProof="0" dirty="0"/>
              <a:t>Buscar artículo </a:t>
            </a:r>
            <a:r>
              <a:rPr lang="es-PE" sz="1400" i="1" noProof="0" dirty="0"/>
              <a:t>'</a:t>
            </a:r>
            <a:r>
              <a:rPr lang="es-PE" sz="1400" i="1" noProof="0" dirty="0" err="1"/>
              <a:t>Navigating</a:t>
            </a:r>
            <a:r>
              <a:rPr lang="es-PE" sz="1400" i="1" noProof="0" dirty="0"/>
              <a:t> </a:t>
            </a:r>
            <a:r>
              <a:rPr lang="es-PE" sz="1400" i="1" noProof="0" dirty="0" err="1"/>
              <a:t>through</a:t>
            </a:r>
            <a:r>
              <a:rPr lang="es-PE" sz="1400" i="1" noProof="0" dirty="0"/>
              <a:t> </a:t>
            </a:r>
            <a:r>
              <a:rPr lang="es-PE" sz="1400" i="1" noProof="0" dirty="0" err="1"/>
              <a:t>the</a:t>
            </a:r>
            <a:r>
              <a:rPr lang="es-PE" sz="1400" i="1" noProof="0" dirty="0"/>
              <a:t> R </a:t>
            </a:r>
            <a:r>
              <a:rPr lang="es-PE" sz="1400" i="1" noProof="0" dirty="0" err="1"/>
              <a:t>packages</a:t>
            </a:r>
            <a:r>
              <a:rPr lang="es-PE" sz="1400" i="1" noProof="0" dirty="0"/>
              <a:t> </a:t>
            </a:r>
            <a:r>
              <a:rPr lang="es-PE" sz="1400" i="1" noProof="0" dirty="0" err="1"/>
              <a:t>for</a:t>
            </a:r>
            <a:r>
              <a:rPr lang="es-PE" sz="1400" i="1" noProof="0" dirty="0"/>
              <a:t> </a:t>
            </a:r>
            <a:r>
              <a:rPr lang="es-PE" sz="1400" i="1" noProof="0" dirty="0" err="1"/>
              <a:t>movement</a:t>
            </a:r>
            <a:r>
              <a:rPr lang="es-PE" sz="1400" noProof="0" dirty="0"/>
              <a:t>' y </a:t>
            </a:r>
            <a:r>
              <a:rPr lang="es-PE" sz="1400" b="1" noProof="0" dirty="0"/>
              <a:t>agregarlo</a:t>
            </a:r>
            <a:r>
              <a:rPr lang="es-PE" sz="1400" noProof="0" dirty="0"/>
              <a:t> como </a:t>
            </a:r>
            <a:r>
              <a:rPr lang="es-PE" sz="1400" b="1" noProof="0" dirty="0" err="1"/>
              <a:t>bib</a:t>
            </a:r>
            <a:r>
              <a:rPr lang="es-PE" sz="1400" b="1" noProof="0" dirty="0"/>
              <a:t>/Joo-2018.pdf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dirty="0"/>
              <a:t>Buscar artículo </a:t>
            </a:r>
            <a:r>
              <a:rPr lang="en-US" sz="1400" i="1" dirty="0"/>
              <a:t>An algorithm for oceanic front detection in chlorophyll and SST satellite imagery</a:t>
            </a:r>
            <a:r>
              <a:rPr lang="es-PE" sz="1400" dirty="0"/>
              <a:t>' y </a:t>
            </a:r>
            <a:r>
              <a:rPr lang="es-PE" sz="1400" b="1" dirty="0"/>
              <a:t>agregarlo</a:t>
            </a:r>
            <a:r>
              <a:rPr lang="es-PE" sz="1400" dirty="0"/>
              <a:t> como </a:t>
            </a:r>
            <a:r>
              <a:rPr lang="es-PE" sz="1400" b="1" dirty="0" err="1"/>
              <a:t>bib</a:t>
            </a:r>
            <a:r>
              <a:rPr lang="es-PE" sz="1400" b="1" dirty="0"/>
              <a:t>/B&amp;O-2009.pdf</a:t>
            </a:r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dirty="0"/>
              <a:t>Editar el archivo </a:t>
            </a:r>
            <a:r>
              <a:rPr lang="es-PE" sz="1400" b="1" dirty="0"/>
              <a:t>README.md </a:t>
            </a:r>
            <a:r>
              <a:rPr lang="es-PE" sz="1400" dirty="0"/>
              <a:t>y añadir los </a:t>
            </a:r>
            <a:r>
              <a:rPr lang="es-PE" sz="1400" b="1" dirty="0"/>
              <a:t>temas</a:t>
            </a:r>
            <a:r>
              <a:rPr lang="es-PE" sz="1400" dirty="0"/>
              <a:t>, el </a:t>
            </a:r>
            <a:r>
              <a:rPr lang="es-PE" sz="1400" b="1" dirty="0"/>
              <a:t>horario </a:t>
            </a:r>
            <a:r>
              <a:rPr lang="es-PE" sz="1400" dirty="0"/>
              <a:t>del curso y la </a:t>
            </a:r>
            <a:r>
              <a:rPr lang="es-PE" sz="1400" b="1" dirty="0"/>
              <a:t>cantidad de participantes</a:t>
            </a:r>
            <a:r>
              <a:rPr lang="es-PE" sz="1400" dirty="0"/>
              <a:t>. Subir la versión editada a </a:t>
            </a:r>
            <a:r>
              <a:rPr lang="es-PE" sz="1400" dirty="0" err="1"/>
              <a:t>Github</a:t>
            </a:r>
            <a:r>
              <a:rPr lang="es-PE" sz="1400" dirty="0"/>
              <a:t>.</a:t>
            </a:r>
            <a:endParaRPr lang="es-PE" sz="1400" b="1" noProof="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r>
              <a:rPr lang="es-PE" sz="1400" noProof="0" dirty="0"/>
              <a:t>Editar el archivo </a:t>
            </a:r>
            <a:r>
              <a:rPr lang="es-PE" sz="1400" b="1" noProof="0" dirty="0"/>
              <a:t>README.md </a:t>
            </a:r>
            <a:r>
              <a:rPr lang="es-PE" sz="1400" noProof="0" dirty="0"/>
              <a:t>y añadir la lista de </a:t>
            </a:r>
            <a:r>
              <a:rPr lang="es-PE" sz="1400" b="1" noProof="0" dirty="0"/>
              <a:t>software requerido </a:t>
            </a:r>
            <a:r>
              <a:rPr lang="es-PE" sz="1400" noProof="0" dirty="0"/>
              <a:t>incluyendo los links de las páginas de cada software. </a:t>
            </a:r>
            <a:r>
              <a:rPr lang="es-PE" sz="1400" dirty="0"/>
              <a:t>Subir la versión editada a </a:t>
            </a:r>
            <a:r>
              <a:rPr lang="es-PE" sz="1400" dirty="0" err="1"/>
              <a:t>Github</a:t>
            </a:r>
            <a:r>
              <a:rPr lang="es-PE" sz="1400" dirty="0"/>
              <a:t>.</a:t>
            </a:r>
            <a:endParaRPr lang="es-PE" sz="1400" noProof="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/>
          </a:p>
          <a:p>
            <a:pPr marL="342900" indent="-34290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5"/>
            </a:pPr>
            <a:endParaRPr lang="es-PE" sz="1400" noProof="0" dirty="0"/>
          </a:p>
        </p:txBody>
      </p:sp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08D5488-96BD-3B5A-910A-79B18F62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738" y="2143933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231890-12CC-74E0-6118-6B090DDCBF36}"/>
              </a:ext>
            </a:extLst>
          </p:cNvPr>
          <p:cNvSpPr/>
          <p:nvPr/>
        </p:nvSpPr>
        <p:spPr>
          <a:xfrm>
            <a:off x="3566163" y="2372535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clone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8AF38-C88E-B3EE-B6A2-8554CB134F0F}"/>
              </a:ext>
            </a:extLst>
          </p:cNvPr>
          <p:cNvSpPr/>
          <p:nvPr/>
        </p:nvSpPr>
        <p:spPr>
          <a:xfrm>
            <a:off x="4557849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EB197-FB37-E92C-1635-C4A49160FEB7}"/>
              </a:ext>
            </a:extLst>
          </p:cNvPr>
          <p:cNvSpPr/>
          <p:nvPr/>
        </p:nvSpPr>
        <p:spPr>
          <a:xfrm>
            <a:off x="5549535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1BA845-75F5-A0CE-1089-48A54C4ACBE3}"/>
              </a:ext>
            </a:extLst>
          </p:cNvPr>
          <p:cNvSpPr/>
          <p:nvPr/>
        </p:nvSpPr>
        <p:spPr>
          <a:xfrm>
            <a:off x="6541221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pull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7DF390-46D6-36E8-74C9-E6EDDFD6908B}"/>
              </a:ext>
            </a:extLst>
          </p:cNvPr>
          <p:cNvSpPr/>
          <p:nvPr/>
        </p:nvSpPr>
        <p:spPr>
          <a:xfrm>
            <a:off x="7532907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revert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A98DB5-7E3F-8C9D-857E-83532DE3C974}"/>
              </a:ext>
            </a:extLst>
          </p:cNvPr>
          <p:cNvSpPr/>
          <p:nvPr/>
        </p:nvSpPr>
        <p:spPr>
          <a:xfrm>
            <a:off x="8523516" y="2372532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fork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FE5E79-10CD-7E5E-11B1-A1D2A27504EF}"/>
              </a:ext>
            </a:extLst>
          </p:cNvPr>
          <p:cNvSpPr/>
          <p:nvPr/>
        </p:nvSpPr>
        <p:spPr>
          <a:xfrm>
            <a:off x="9514125" y="2376328"/>
            <a:ext cx="947066" cy="3706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98778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es el control de versiones?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63F9-27E1-A6A6-8B17-4857A7FE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Monitoreo y manejo de cambios en el código fuente de un proyecto.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B4918-B6DA-1C12-D826-98D2BDD6805D}"/>
              </a:ext>
            </a:extLst>
          </p:cNvPr>
          <p:cNvSpPr txBox="1">
            <a:spLocks/>
          </p:cNvSpPr>
          <p:nvPr/>
        </p:nvSpPr>
        <p:spPr>
          <a:xfrm>
            <a:off x="1097280" y="2640393"/>
            <a:ext cx="4998721" cy="3695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4625" indent="-1746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Ventajas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Backup.</a:t>
            </a:r>
          </a:p>
          <a:p>
            <a:pPr lvl="1"/>
            <a:r>
              <a:rPr lang="en-US" sz="2000" dirty="0" err="1"/>
              <a:t>Historial</a:t>
            </a:r>
            <a:r>
              <a:rPr lang="en-US" sz="2000" dirty="0"/>
              <a:t> </a:t>
            </a:r>
            <a:r>
              <a:rPr lang="en-US" sz="2000" dirty="0" err="1"/>
              <a:t>completo</a:t>
            </a:r>
            <a:r>
              <a:rPr lang="en-US" sz="2000" dirty="0"/>
              <a:t> del </a:t>
            </a:r>
            <a:r>
              <a:rPr lang="en-US" sz="2000" dirty="0" err="1"/>
              <a:t>código</a:t>
            </a:r>
            <a:r>
              <a:rPr lang="en-US" sz="2000" dirty="0"/>
              <a:t>.</a:t>
            </a:r>
          </a:p>
        </p:txBody>
      </p:sp>
      <p:pic>
        <p:nvPicPr>
          <p:cNvPr id="2" name="Picture 2" descr="Why version history is not version control">
            <a:extLst>
              <a:ext uri="{FF2B5EF4-FFF2-40B4-BE49-F238E27FC236}">
                <a16:creationId xmlns:a16="http://schemas.microsoft.com/office/drawing/2014/main" id="{51D150F8-BA15-EA8C-8DAA-9A439C3E1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58" y="2748120"/>
            <a:ext cx="4403822" cy="29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4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-Minute Guide to Git Version Control for Testers | by Zhimin Zhan ...">
            <a:extLst>
              <a:ext uri="{FF2B5EF4-FFF2-40B4-BE49-F238E27FC236}">
                <a16:creationId xmlns:a16="http://schemas.microsoft.com/office/drawing/2014/main" id="{15C5A745-1B95-6711-EF47-D4E25ECCA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7FDF9"/>
              </a:clrFrom>
              <a:clrTo>
                <a:srgbClr val="F7FD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7380" r="7954" b="1518"/>
          <a:stretch/>
        </p:blipFill>
        <p:spPr bwMode="auto">
          <a:xfrm>
            <a:off x="6313487" y="2640393"/>
            <a:ext cx="4914688" cy="27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es el control de versiones?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63F9-27E1-A6A6-8B17-4857A7FE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Monitoreo y manejo de cambios en el código fuente de un proyecto.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B4918-B6DA-1C12-D826-98D2BDD6805D}"/>
              </a:ext>
            </a:extLst>
          </p:cNvPr>
          <p:cNvSpPr txBox="1">
            <a:spLocks/>
          </p:cNvSpPr>
          <p:nvPr/>
        </p:nvSpPr>
        <p:spPr>
          <a:xfrm>
            <a:off x="1097280" y="2640393"/>
            <a:ext cx="4998721" cy="3695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4625" indent="-1746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Ventajas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Backup.</a:t>
            </a:r>
          </a:p>
          <a:p>
            <a:pPr lvl="1"/>
            <a:r>
              <a:rPr lang="en-US" sz="2000" dirty="0" err="1"/>
              <a:t>Historial</a:t>
            </a:r>
            <a:r>
              <a:rPr lang="en-US" sz="2000" dirty="0"/>
              <a:t> </a:t>
            </a:r>
            <a:r>
              <a:rPr lang="en-US" sz="2000" dirty="0" err="1"/>
              <a:t>completo</a:t>
            </a:r>
            <a:r>
              <a:rPr lang="en-US" sz="2000" dirty="0"/>
              <a:t> del </a:t>
            </a:r>
            <a:r>
              <a:rPr lang="en-US" sz="2000" dirty="0" err="1"/>
              <a:t>código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Trazabilidad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42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es el control de versiones?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63F9-27E1-A6A6-8B17-4857A7FE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Monitoreo y manejo de cambios en el código fuente de un proyecto.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B4918-B6DA-1C12-D826-98D2BDD6805D}"/>
              </a:ext>
            </a:extLst>
          </p:cNvPr>
          <p:cNvSpPr txBox="1">
            <a:spLocks/>
          </p:cNvSpPr>
          <p:nvPr/>
        </p:nvSpPr>
        <p:spPr>
          <a:xfrm>
            <a:off x="1097280" y="2640393"/>
            <a:ext cx="4998721" cy="3695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4625" indent="-1746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Ventajas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Backup.</a:t>
            </a:r>
          </a:p>
          <a:p>
            <a:pPr lvl="1"/>
            <a:r>
              <a:rPr lang="en-US" sz="2000" dirty="0" err="1"/>
              <a:t>Historial</a:t>
            </a:r>
            <a:r>
              <a:rPr lang="en-US" sz="2000" dirty="0"/>
              <a:t> </a:t>
            </a:r>
            <a:r>
              <a:rPr lang="en-US" sz="2000" dirty="0" err="1"/>
              <a:t>completo</a:t>
            </a:r>
            <a:r>
              <a:rPr lang="en-US" sz="2000" dirty="0"/>
              <a:t> del </a:t>
            </a:r>
            <a:r>
              <a:rPr lang="en-US" sz="2000" dirty="0" err="1"/>
              <a:t>código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Trazabilidad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Volver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versiones</a:t>
            </a:r>
            <a:r>
              <a:rPr lang="en-US" sz="2000" dirty="0"/>
              <a:t> </a:t>
            </a:r>
            <a:r>
              <a:rPr lang="en-US" sz="2000" dirty="0" err="1"/>
              <a:t>anteriores</a:t>
            </a:r>
            <a:r>
              <a:rPr lang="en-US" sz="2000" dirty="0"/>
              <a:t>.</a:t>
            </a:r>
          </a:p>
        </p:txBody>
      </p:sp>
      <p:pic>
        <p:nvPicPr>
          <p:cNvPr id="6146" name="Picture 2" descr="Getting start with Git version control system - RAW Tech World">
            <a:extLst>
              <a:ext uri="{FF2B5EF4-FFF2-40B4-BE49-F238E27FC236}">
                <a16:creationId xmlns:a16="http://schemas.microsoft.com/office/drawing/2014/main" id="{FEE7D45F-B04E-904A-0CDE-92395E3B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21" y="2857001"/>
            <a:ext cx="5345716" cy="20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15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es el control de versiones?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463F9-27E1-A6A6-8B17-4857A7FE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Monitoreo y manejo de cambios en el código fuente de un proyecto.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71B4918-B6DA-1C12-D826-98D2BDD6805D}"/>
              </a:ext>
            </a:extLst>
          </p:cNvPr>
          <p:cNvSpPr txBox="1">
            <a:spLocks/>
          </p:cNvSpPr>
          <p:nvPr/>
        </p:nvSpPr>
        <p:spPr>
          <a:xfrm>
            <a:off x="1097280" y="2640393"/>
            <a:ext cx="4998721" cy="36956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74625" indent="-1746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Ventajas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Backup.</a:t>
            </a:r>
          </a:p>
          <a:p>
            <a:pPr lvl="1"/>
            <a:r>
              <a:rPr lang="en-US" sz="2000" dirty="0" err="1"/>
              <a:t>Historial</a:t>
            </a:r>
            <a:r>
              <a:rPr lang="en-US" sz="2000" dirty="0"/>
              <a:t> </a:t>
            </a:r>
            <a:r>
              <a:rPr lang="en-US" sz="2000" dirty="0" err="1"/>
              <a:t>completo</a:t>
            </a:r>
            <a:r>
              <a:rPr lang="en-US" sz="2000" dirty="0"/>
              <a:t> del </a:t>
            </a:r>
            <a:r>
              <a:rPr lang="en-US" sz="2000" dirty="0" err="1"/>
              <a:t>código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Trazabilidad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Volver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versiones</a:t>
            </a:r>
            <a:r>
              <a:rPr lang="en-US" sz="2000" dirty="0"/>
              <a:t> </a:t>
            </a:r>
            <a:r>
              <a:rPr lang="en-US" sz="2000" dirty="0" err="1"/>
              <a:t>anteriores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Trabajo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equipo</a:t>
            </a:r>
            <a:r>
              <a:rPr lang="en-US" sz="2000" dirty="0"/>
              <a:t>.</a:t>
            </a:r>
          </a:p>
        </p:txBody>
      </p:sp>
      <p:pic>
        <p:nvPicPr>
          <p:cNvPr id="7170" name="Picture 2" descr="How To Structure Your Software Development Team For Long-Term Success">
            <a:extLst>
              <a:ext uri="{FF2B5EF4-FFF2-40B4-BE49-F238E27FC236}">
                <a16:creationId xmlns:a16="http://schemas.microsoft.com/office/drawing/2014/main" id="{C64403B0-94B4-E956-640A-3AE7C54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107" y="2640393"/>
            <a:ext cx="4537573" cy="265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0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opciones existen?</a:t>
            </a:r>
          </a:p>
        </p:txBody>
      </p:sp>
      <p:pic>
        <p:nvPicPr>
          <p:cNvPr id="8196" name="Picture 4" descr="SVN 은 내 로컬 PC 에서 Commit 을 하면 바로 중앙저장소에 반영이 되는 반면">
            <a:extLst>
              <a:ext uri="{FF2B5EF4-FFF2-40B4-BE49-F238E27FC236}">
                <a16:creationId xmlns:a16="http://schemas.microsoft.com/office/drawing/2014/main" id="{4F734585-1522-8B89-F800-48186A79C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4" t="24960" r="4047" b="9332"/>
          <a:stretch/>
        </p:blipFill>
        <p:spPr bwMode="auto">
          <a:xfrm>
            <a:off x="1937657" y="2590799"/>
            <a:ext cx="3788229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3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¿Qué opciones existen?</a:t>
            </a:r>
          </a:p>
        </p:txBody>
      </p:sp>
      <p:pic>
        <p:nvPicPr>
          <p:cNvPr id="8196" name="Picture 4" descr="SVN 은 내 로컬 PC 에서 Commit 을 하면 바로 중앙저장소에 반영이 되는 반면">
            <a:extLst>
              <a:ext uri="{FF2B5EF4-FFF2-40B4-BE49-F238E27FC236}">
                <a16:creationId xmlns:a16="http://schemas.microsoft.com/office/drawing/2014/main" id="{4F734585-1522-8B89-F800-48186A79C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4" t="24960" r="4047" b="9332"/>
          <a:stretch/>
        </p:blipFill>
        <p:spPr bwMode="auto">
          <a:xfrm>
            <a:off x="1937657" y="2590799"/>
            <a:ext cx="3788229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VN 은 내 로컬 PC 에서 Commit 을 하면 바로 중앙저장소에 반영이 되는 반면">
            <a:extLst>
              <a:ext uri="{FF2B5EF4-FFF2-40B4-BE49-F238E27FC236}">
                <a16:creationId xmlns:a16="http://schemas.microsoft.com/office/drawing/2014/main" id="{C2FA48B4-1AFE-7967-A625-4714D7550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0" r="53929" b="9332"/>
          <a:stretch/>
        </p:blipFill>
        <p:spPr bwMode="auto">
          <a:xfrm>
            <a:off x="6204859" y="2416629"/>
            <a:ext cx="4212771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78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7F3A32-AD6A-9B86-BE25-70DB63E7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Git</a:t>
            </a:r>
          </a:p>
        </p:txBody>
      </p:sp>
      <p:pic>
        <p:nvPicPr>
          <p:cNvPr id="6" name="Picture 4" descr="SVN 은 내 로컬 PC 에서 Commit 을 하면 바로 중앙저장소에 반영이 되는 반면">
            <a:extLst>
              <a:ext uri="{FF2B5EF4-FFF2-40B4-BE49-F238E27FC236}">
                <a16:creationId xmlns:a16="http://schemas.microsoft.com/office/drawing/2014/main" id="{C2FA48B4-1AFE-7967-A625-4714D7550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0" r="53929" b="9332"/>
          <a:stretch/>
        </p:blipFill>
        <p:spPr bwMode="auto">
          <a:xfrm>
            <a:off x="4060374" y="2416629"/>
            <a:ext cx="4212771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hat is Git? An overview of Git and why you should use it | by Jatin ...">
            <a:extLst>
              <a:ext uri="{FF2B5EF4-FFF2-40B4-BE49-F238E27FC236}">
                <a16:creationId xmlns:a16="http://schemas.microsoft.com/office/drawing/2014/main" id="{D2D1D752-1D4E-8126-5E42-D078179C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625" y="2279468"/>
            <a:ext cx="1524765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A926226-A352-FC5D-62A3-7CF056477B32}"/>
              </a:ext>
            </a:extLst>
          </p:cNvPr>
          <p:cNvGrpSpPr/>
          <p:nvPr/>
        </p:nvGrpSpPr>
        <p:grpSpPr>
          <a:xfrm>
            <a:off x="5585138" y="1782885"/>
            <a:ext cx="3215475" cy="1216741"/>
            <a:chOff x="4061137" y="1782884"/>
            <a:chExt cx="3215475" cy="1216741"/>
          </a:xfrm>
        </p:grpSpPr>
        <p:pic>
          <p:nvPicPr>
            <p:cNvPr id="9222" name="Picture 6" descr="Linus Torvalds: AMD CPUs better than Intel CPUs - 🕹️ Geekinco">
              <a:extLst>
                <a:ext uri="{FF2B5EF4-FFF2-40B4-BE49-F238E27FC236}">
                  <a16:creationId xmlns:a16="http://schemas.microsoft.com/office/drawing/2014/main" id="{11D789D3-0814-41F5-9713-4626F1851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1137" y="1802676"/>
              <a:ext cx="1915119" cy="1196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D98D12-249C-5B93-2AA7-652C1F89A69E}"/>
                </a:ext>
              </a:extLst>
            </p:cNvPr>
            <p:cNvSpPr txBox="1"/>
            <p:nvPr/>
          </p:nvSpPr>
          <p:spPr>
            <a:xfrm>
              <a:off x="5976256" y="1782884"/>
              <a:ext cx="13003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Linus</a:t>
              </a:r>
              <a:br>
                <a:rPr lang="en-US"/>
              </a:br>
              <a:r>
                <a:rPr lang="en-US"/>
                <a:t>Torvalds</a:t>
              </a:r>
            </a:p>
          </p:txBody>
        </p:sp>
        <p:pic>
          <p:nvPicPr>
            <p:cNvPr id="9224" name="Picture 8" descr="Linux Logo and symbol, meaning, history, PNG">
              <a:extLst>
                <a:ext uri="{FF2B5EF4-FFF2-40B4-BE49-F238E27FC236}">
                  <a16:creationId xmlns:a16="http://schemas.microsoft.com/office/drawing/2014/main" id="{8145CBFF-9C20-4CE1-F845-7F5159A1F1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8" t="5978" r="28453" b="3863"/>
            <a:stretch/>
          </p:blipFill>
          <p:spPr bwMode="auto">
            <a:xfrm>
              <a:off x="6008424" y="2448525"/>
              <a:ext cx="463131" cy="5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90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6294</TotalTime>
  <Words>811</Words>
  <Application>Microsoft Office PowerPoint</Application>
  <PresentationFormat>Panorámica</PresentationFormat>
  <Paragraphs>166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Retrospección</vt:lpstr>
      <vt:lpstr>Presentación de PowerPoint</vt:lpstr>
      <vt:lpstr>¿Qué es el control de versiones?</vt:lpstr>
      <vt:lpstr>¿Qué es el control de versiones?</vt:lpstr>
      <vt:lpstr>¿Qué es el control de versiones?</vt:lpstr>
      <vt:lpstr>¿Qué es el control de versiones?</vt:lpstr>
      <vt:lpstr>¿Qué es el control de versiones?</vt:lpstr>
      <vt:lpstr>¿Qué opciones existen?</vt:lpstr>
      <vt:lpstr>¿Qué opciones existen?</vt:lpstr>
      <vt:lpstr>Git</vt:lpstr>
      <vt:lpstr>Servicios de hosting y manejo de repositorios</vt:lpstr>
      <vt:lpstr>Git + Github + RStudio</vt:lpstr>
      <vt:lpstr>Git: principales comandos</vt:lpstr>
      <vt:lpstr>Git: principales comandos</vt:lpstr>
      <vt:lpstr>Git: principales comandos</vt:lpstr>
      <vt:lpstr>Git: principales comandos</vt:lpstr>
      <vt:lpstr>Git: principales comandos</vt:lpstr>
      <vt:lpstr>Git: principales comandos</vt:lpstr>
      <vt:lpstr>Git: principales comandos</vt:lpstr>
      <vt:lpstr>Git: principales comandos</vt:lpstr>
      <vt:lpstr>Git: ¡vamos!</vt:lpstr>
      <vt:lpstr>Git: ¡vamos!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</dc:title>
  <dc:creator>Wencheng</dc:creator>
  <cp:lastModifiedBy>Wencheng Lau-Medrano</cp:lastModifiedBy>
  <cp:revision>182</cp:revision>
  <dcterms:created xsi:type="dcterms:W3CDTF">2017-01-16T19:59:32Z</dcterms:created>
  <dcterms:modified xsi:type="dcterms:W3CDTF">2025-10-07T13:55:24Z</dcterms:modified>
</cp:coreProperties>
</file>