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334" r:id="rId2"/>
    <p:sldId id="264" r:id="rId3"/>
    <p:sldId id="272" r:id="rId4"/>
    <p:sldId id="329" r:id="rId5"/>
    <p:sldId id="331" r:id="rId6"/>
    <p:sldId id="332" r:id="rId7"/>
    <p:sldId id="337" r:id="rId8"/>
    <p:sldId id="316" r:id="rId9"/>
    <p:sldId id="291" r:id="rId10"/>
    <p:sldId id="280" r:id="rId11"/>
    <p:sldId id="327" r:id="rId12"/>
    <p:sldId id="328" r:id="rId13"/>
    <p:sldId id="263" r:id="rId14"/>
    <p:sldId id="266" r:id="rId15"/>
    <p:sldId id="278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3403"/>
    <a:srgbClr val="0078D7"/>
    <a:srgbClr val="0E841C"/>
    <a:srgbClr val="CC00FF"/>
    <a:srgbClr val="87B14E"/>
    <a:srgbClr val="FFA3A3"/>
    <a:srgbClr val="C4E59F"/>
    <a:srgbClr val="A7E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65480" autoAdjust="0"/>
  </p:normalViewPr>
  <p:slideViewPr>
    <p:cSldViewPr snapToGrid="0">
      <p:cViewPr varScale="1">
        <p:scale>
          <a:sx n="59" d="100"/>
          <a:sy n="59" d="100"/>
        </p:scale>
        <p:origin x="154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95A6-5AA0-4F60-A0AE-27AF9AF077A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F041-47A1-40B1-AAE2-FCC531DA14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02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90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803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Se viene: ¿Qué necesito?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24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64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29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483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6593-0DB9-F042-D92A-8D5A6B7DC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A0870E1-6965-4EC1-EC3C-DF07C6D11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E6F51E-1DCF-7973-026F-DF40EF6BB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E281C-BA78-F892-7D58-6CC571A40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481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02931-1B1C-7F3C-1B1F-04BC9A71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4DBB6A-BB25-20F1-8DF1-15C3F9FDD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ED0D264-4005-3D5C-159E-0C9DED288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F518AD-AB08-D6AE-228C-E9DEE1F38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48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515BA-FA6E-2292-69BD-8DF901B16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684CD9-6510-8FEC-ECCB-721B8A1CE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C4DF30-3235-F4D3-F097-814E5DAB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85EFB-A10B-CCFF-1AA4-441912C63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712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3C58-3642-6F48-4599-4329C7CC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565AAC5-E52E-94DD-2C5E-6DF450224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E89766-6A83-5655-3112-B74973784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EC2C10-29A9-847B-1B83-9738BFBE2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34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0799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929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38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2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25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394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415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74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177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213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32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53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071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803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A633-6FCB-6579-D601-60E55B79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E57E4A-00DD-0B6B-86BB-F6E3F5F0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03" y="1543060"/>
            <a:ext cx="669036" cy="24719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C82B99C-9404-D504-FF5F-78DDBFC0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94" y="1543060"/>
            <a:ext cx="669036" cy="24719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B468CE2-765B-23D0-F2CE-03E2EF2BD32B}"/>
              </a:ext>
            </a:extLst>
          </p:cNvPr>
          <p:cNvSpPr txBox="1"/>
          <p:nvPr/>
        </p:nvSpPr>
        <p:spPr>
          <a:xfrm rot="16200000">
            <a:off x="1445190" y="299259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Octubre</a:t>
            </a:r>
          </a:p>
        </p:txBody>
      </p:sp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3C1A8D00-AD59-1B3D-9006-B07318D478A0}"/>
              </a:ext>
            </a:extLst>
          </p:cNvPr>
          <p:cNvSpPr/>
          <p:nvPr/>
        </p:nvSpPr>
        <p:spPr>
          <a:xfrm flipH="1">
            <a:off x="2807530" y="2687741"/>
            <a:ext cx="914400" cy="324849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409475"/>
              <a:gd name="adj6" fmla="val -9696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lobo: línea doblada con barra de énfasis 5">
            <a:extLst>
              <a:ext uri="{FF2B5EF4-FFF2-40B4-BE49-F238E27FC236}">
                <a16:creationId xmlns:a16="http://schemas.microsoft.com/office/drawing/2014/main" id="{5E4B86A0-F930-EE9D-D304-1525350FBA76}"/>
              </a:ext>
            </a:extLst>
          </p:cNvPr>
          <p:cNvSpPr/>
          <p:nvPr/>
        </p:nvSpPr>
        <p:spPr>
          <a:xfrm flipH="1">
            <a:off x="2807530" y="3154576"/>
            <a:ext cx="914400" cy="790575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239121"/>
              <a:gd name="adj6" fmla="val -10308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lobo: línea con barra de énfasis 6">
            <a:extLst>
              <a:ext uri="{FF2B5EF4-FFF2-40B4-BE49-F238E27FC236}">
                <a16:creationId xmlns:a16="http://schemas.microsoft.com/office/drawing/2014/main" id="{60B3B365-97CF-5930-D0E4-4B8F57E9434E}"/>
              </a:ext>
            </a:extLst>
          </p:cNvPr>
          <p:cNvSpPr/>
          <p:nvPr/>
        </p:nvSpPr>
        <p:spPr>
          <a:xfrm flipH="1">
            <a:off x="2807530" y="1796201"/>
            <a:ext cx="914400" cy="324849"/>
          </a:xfrm>
          <a:prstGeom prst="accentCallout1">
            <a:avLst>
              <a:gd name="adj1" fmla="val 50279"/>
              <a:gd name="adj2" fmla="val -7500"/>
              <a:gd name="adj3" fmla="val 51868"/>
              <a:gd name="adj4" fmla="val -10458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lobo: línea doblada con barra de énfasis 7">
            <a:extLst>
              <a:ext uri="{FF2B5EF4-FFF2-40B4-BE49-F238E27FC236}">
                <a16:creationId xmlns:a16="http://schemas.microsoft.com/office/drawing/2014/main" id="{CEB0873A-BFB5-BD8A-CAC6-ACE0D02E03E3}"/>
              </a:ext>
            </a:extLst>
          </p:cNvPr>
          <p:cNvSpPr/>
          <p:nvPr/>
        </p:nvSpPr>
        <p:spPr>
          <a:xfrm flipH="1">
            <a:off x="2807530" y="2263036"/>
            <a:ext cx="914400" cy="324849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249012"/>
              <a:gd name="adj6" fmla="val -1017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62631B-0687-14A7-55E6-615C1C030D9E}"/>
              </a:ext>
            </a:extLst>
          </p:cNvPr>
          <p:cNvSpPr/>
          <p:nvPr/>
        </p:nvSpPr>
        <p:spPr>
          <a:xfrm>
            <a:off x="7353310" y="1569335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Lógica y programación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4280F1-C4D0-4597-6E1D-DDAFB8BFB247}"/>
              </a:ext>
            </a:extLst>
          </p:cNvPr>
          <p:cNvSpPr txBox="1"/>
          <p:nvPr/>
        </p:nvSpPr>
        <p:spPr>
          <a:xfrm>
            <a:off x="5216127" y="1569335"/>
            <a:ext cx="1224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(MUY rápida)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A3C093-4C84-45A8-79F2-2624BEFAF04E}"/>
              </a:ext>
            </a:extLst>
          </p:cNvPr>
          <p:cNvSpPr/>
          <p:nvPr/>
        </p:nvSpPr>
        <p:spPr>
          <a:xfrm>
            <a:off x="4544884" y="1569335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 a 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6CC00ED-7D98-BCB9-21E4-B1D860464B23}"/>
              </a:ext>
            </a:extLst>
          </p:cNvPr>
          <p:cNvSpPr/>
          <p:nvPr/>
        </p:nvSpPr>
        <p:spPr>
          <a:xfrm>
            <a:off x="4544884" y="3516160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de funciones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62A199-00F7-D623-4E91-4D1A5121D1E5}"/>
              </a:ext>
            </a:extLst>
          </p:cNvPr>
          <p:cNvSpPr/>
          <p:nvPr/>
        </p:nvSpPr>
        <p:spPr>
          <a:xfrm>
            <a:off x="7353310" y="3516161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Bucles y condicionales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7203B4-5A80-9AF6-CBA1-7392A9FDC6A3}"/>
              </a:ext>
            </a:extLst>
          </p:cNvPr>
          <p:cNvSpPr/>
          <p:nvPr/>
        </p:nvSpPr>
        <p:spPr>
          <a:xfrm>
            <a:off x="4544884" y="2537149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Uso de Git y </a:t>
            </a:r>
            <a:r>
              <a:rPr lang="es-MX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12487E-5D7E-69CB-ADCD-448553FBAAE5}"/>
              </a:ext>
            </a:extLst>
          </p:cNvPr>
          <p:cNvSpPr/>
          <p:nvPr/>
        </p:nvSpPr>
        <p:spPr>
          <a:xfrm>
            <a:off x="4544884" y="4495175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Mapas en 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983BD3F-EB2D-7540-6A2D-2337B41A2944}"/>
              </a:ext>
            </a:extLst>
          </p:cNvPr>
          <p:cNvSpPr/>
          <p:nvPr/>
        </p:nvSpPr>
        <p:spPr>
          <a:xfrm>
            <a:off x="7353310" y="4495175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 en R y QGIS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F95D7B-B731-C0F9-F004-E058B0F6E724}"/>
              </a:ext>
            </a:extLst>
          </p:cNvPr>
          <p:cNvSpPr/>
          <p:nvPr/>
        </p:nvSpPr>
        <p:spPr>
          <a:xfrm>
            <a:off x="7353310" y="2537150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Figuras en ggplot2</a:t>
            </a:r>
          </a:p>
        </p:txBody>
      </p:sp>
    </p:spTree>
    <p:extLst>
      <p:ext uri="{BB962C8B-B14F-4D97-AF65-F5344CB8AC3E}">
        <p14:creationId xmlns:p14="http://schemas.microsoft.com/office/powerpoint/2010/main" val="394435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Importante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399" cy="450426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3200" dirty="0"/>
              <a:t>Toda pregunta es bienvenida.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3200" dirty="0"/>
              <a:t>En primera instancia, </a:t>
            </a:r>
            <a:r>
              <a:rPr lang="es-PE" sz="4000" b="1" dirty="0">
                <a:solidFill>
                  <a:schemeClr val="accent6"/>
                </a:solidFill>
              </a:rPr>
              <a:t>G</a:t>
            </a:r>
            <a:r>
              <a:rPr lang="es-PE" sz="4000" b="1" dirty="0">
                <a:solidFill>
                  <a:srgbClr val="FF0000"/>
                </a:solidFill>
              </a:rPr>
              <a:t>o</a:t>
            </a:r>
            <a:r>
              <a:rPr lang="es-PE" sz="4000" b="1" dirty="0">
                <a:solidFill>
                  <a:srgbClr val="FFC000"/>
                </a:solidFill>
              </a:rPr>
              <a:t>o</a:t>
            </a:r>
            <a:r>
              <a:rPr lang="es-PE" sz="4000" b="1" dirty="0">
                <a:solidFill>
                  <a:schemeClr val="accent6"/>
                </a:solidFill>
              </a:rPr>
              <a:t>g</a:t>
            </a:r>
            <a:r>
              <a:rPr lang="es-PE" sz="4000" b="1" dirty="0">
                <a:solidFill>
                  <a:srgbClr val="00B050"/>
                </a:solidFill>
              </a:rPr>
              <a:t>l</a:t>
            </a:r>
            <a:r>
              <a:rPr lang="es-PE" sz="4000" b="1" dirty="0">
                <a:solidFill>
                  <a:srgbClr val="FF0000"/>
                </a:solidFill>
              </a:rPr>
              <a:t>e</a:t>
            </a:r>
            <a:r>
              <a:rPr lang="es-PE" sz="3200" dirty="0"/>
              <a:t> lo sabe (casi) todo.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3200" dirty="0"/>
              <a:t>PRACTICAR: Que no sea un </a:t>
            </a:r>
            <a:r>
              <a:rPr lang="es-PE" sz="3200" i="1" dirty="0"/>
              <a:t>curso rápido</a:t>
            </a:r>
            <a:r>
              <a:rPr lang="es-PE" sz="3200" dirty="0"/>
              <a:t> de R más:</a:t>
            </a:r>
          </a:p>
          <a:p>
            <a:pPr marL="635508" lvl="1" indent="-342900"/>
            <a:r>
              <a:rPr lang="es-PE" sz="2800" dirty="0"/>
              <a:t>Universo de </a:t>
            </a:r>
            <a:r>
              <a:rPr lang="es-PE" sz="2800" b="1" dirty="0">
                <a:solidFill>
                  <a:srgbClr val="00B050"/>
                </a:solidFill>
              </a:rPr>
              <a:t>herramientas de análisis</a:t>
            </a:r>
            <a:r>
              <a:rPr lang="es-PE" sz="2800" dirty="0"/>
              <a:t> de datos.</a:t>
            </a:r>
          </a:p>
          <a:p>
            <a:pPr marL="635508" lvl="1" indent="-342900"/>
            <a:r>
              <a:rPr lang="es-PE" sz="2800" b="1" dirty="0">
                <a:solidFill>
                  <a:srgbClr val="00B050"/>
                </a:solidFill>
              </a:rPr>
              <a:t>Optimización/Automatización</a:t>
            </a:r>
            <a:r>
              <a:rPr lang="es-PE" sz="2800" b="1" dirty="0"/>
              <a:t> </a:t>
            </a:r>
            <a:r>
              <a:rPr lang="es-PE" sz="2800" dirty="0"/>
              <a:t>de SUS labores.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dirty="0"/>
              <a:t>PRACTICAR: Colóquense retos personales.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3200" dirty="0"/>
              <a:t>Generen una red de desarrollo.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7857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Importante</a:t>
            </a:r>
            <a:endParaRPr lang="es-PE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AD285-EDEC-D91F-3F1C-96F10D63F8B6}"/>
              </a:ext>
            </a:extLst>
          </p:cNvPr>
          <p:cNvSpPr txBox="1"/>
          <p:nvPr/>
        </p:nvSpPr>
        <p:spPr>
          <a:xfrm>
            <a:off x="1389531" y="1952654"/>
            <a:ext cx="940397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NO solo corran líneas.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B86084-4FD2-2F11-2F9E-7F8E3388D27F}"/>
              </a:ext>
            </a:extLst>
          </p:cNvPr>
          <p:cNvGrpSpPr/>
          <p:nvPr/>
        </p:nvGrpSpPr>
        <p:grpSpPr>
          <a:xfrm>
            <a:off x="1748591" y="2590801"/>
            <a:ext cx="1858201" cy="1690751"/>
            <a:chOff x="224590" y="2590800"/>
            <a:chExt cx="1858201" cy="16907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C04BBB-696A-CE01-20BD-933822C271BE}"/>
                </a:ext>
              </a:extLst>
            </p:cNvPr>
            <p:cNvSpPr txBox="1"/>
            <p:nvPr/>
          </p:nvSpPr>
          <p:spPr>
            <a:xfrm>
              <a:off x="224590" y="3635220"/>
              <a:ext cx="18582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Ejecutar sin</a:t>
              </a:r>
              <a:br>
                <a:rPr lang="en-US"/>
              </a:br>
              <a:r>
                <a:rPr lang="en-US"/>
                <a:t>entender.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93218D-461B-003B-0283-FFA2C2F23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690" y="2590800"/>
              <a:ext cx="1" cy="104442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B07904-D337-EAA0-0704-6FB262A3EEEB}"/>
              </a:ext>
            </a:extLst>
          </p:cNvPr>
          <p:cNvGrpSpPr/>
          <p:nvPr/>
        </p:nvGrpSpPr>
        <p:grpSpPr>
          <a:xfrm>
            <a:off x="3606791" y="2587991"/>
            <a:ext cx="1718740" cy="2732372"/>
            <a:chOff x="2082791" y="2587991"/>
            <a:chExt cx="1718740" cy="273237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0C9B16-5B35-608B-48B4-C088B7306CB8}"/>
                </a:ext>
              </a:extLst>
            </p:cNvPr>
            <p:cNvSpPr txBox="1"/>
            <p:nvPr/>
          </p:nvSpPr>
          <p:spPr>
            <a:xfrm>
              <a:off x="2082791" y="4674032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Efecto bola</a:t>
              </a:r>
              <a:br>
                <a:rPr lang="en-US"/>
              </a:br>
              <a:r>
                <a:rPr lang="en-US"/>
                <a:t>de nieve.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D59F73D-A518-2817-7F92-68EFDB2C9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160" y="2587991"/>
              <a:ext cx="1" cy="201168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73EF69-EB85-E555-40BD-FEB02F816699}"/>
              </a:ext>
            </a:extLst>
          </p:cNvPr>
          <p:cNvGrpSpPr/>
          <p:nvPr/>
        </p:nvGrpSpPr>
        <p:grpSpPr>
          <a:xfrm>
            <a:off x="5939302" y="2587992"/>
            <a:ext cx="2416111" cy="2749215"/>
            <a:chOff x="4415301" y="2587991"/>
            <a:chExt cx="2416111" cy="27492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3BBB7-BBCC-2EBB-F407-6ADBCF368A70}"/>
                </a:ext>
              </a:extLst>
            </p:cNvPr>
            <p:cNvSpPr txBox="1"/>
            <p:nvPr/>
          </p:nvSpPr>
          <p:spPr>
            <a:xfrm>
              <a:off x="4415301" y="4690875"/>
              <a:ext cx="24161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Terminar odiando</a:t>
              </a:r>
              <a:br>
                <a:rPr lang="en-US"/>
              </a:br>
              <a:r>
                <a:rPr lang="en-US"/>
                <a:t>la programación.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AFBE25-1A03-8D37-944C-BA87E74AB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7728" y="2587991"/>
              <a:ext cx="1" cy="201168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9ED76B-D423-BDC3-7FC9-84CCB967D7CA}"/>
              </a:ext>
            </a:extLst>
          </p:cNvPr>
          <p:cNvGrpSpPr/>
          <p:nvPr/>
        </p:nvGrpSpPr>
        <p:grpSpPr>
          <a:xfrm>
            <a:off x="8070565" y="2590801"/>
            <a:ext cx="2276585" cy="1690751"/>
            <a:chOff x="6546564" y="2590800"/>
            <a:chExt cx="2276585" cy="16907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FA6015-3221-4A42-8E90-CF48AD73C540}"/>
                </a:ext>
              </a:extLst>
            </p:cNvPr>
            <p:cNvSpPr txBox="1"/>
            <p:nvPr/>
          </p:nvSpPr>
          <p:spPr>
            <a:xfrm>
              <a:off x="6546564" y="3635220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Muchos cursos,</a:t>
              </a:r>
              <a:br>
                <a:rPr lang="en-US"/>
              </a:br>
              <a:r>
                <a:rPr lang="en-US"/>
                <a:t>una y otra vez.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BC2084-EC04-5212-E91D-B5AE2D583A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2480" y="2590800"/>
              <a:ext cx="1" cy="104442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48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74ECE3-0FF4-765F-8335-9C3C344FBA75}"/>
              </a:ext>
            </a:extLst>
          </p:cNvPr>
          <p:cNvGrpSpPr/>
          <p:nvPr/>
        </p:nvGrpSpPr>
        <p:grpSpPr>
          <a:xfrm>
            <a:off x="1748591" y="3614381"/>
            <a:ext cx="1997663" cy="1690751"/>
            <a:chOff x="224590" y="2590800"/>
            <a:chExt cx="1997663" cy="16907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9F396B-F34A-AFF4-912A-181E7A92810F}"/>
                </a:ext>
              </a:extLst>
            </p:cNvPr>
            <p:cNvSpPr txBox="1"/>
            <p:nvPr/>
          </p:nvSpPr>
          <p:spPr>
            <a:xfrm>
              <a:off x="224590" y="3635220"/>
              <a:ext cx="19976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Comprender la</a:t>
              </a:r>
              <a:br>
                <a:rPr lang="en-US"/>
              </a:br>
              <a:r>
                <a:rPr lang="en-US"/>
                <a:t>sintaxis.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02E712-37D1-9B96-CAF3-ECE4A1DE3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3690" y="2590800"/>
              <a:ext cx="1" cy="1044420"/>
            </a:xfrm>
            <a:prstGeom prst="straightConnector1">
              <a:avLst/>
            </a:prstGeom>
            <a:ln w="57150">
              <a:solidFill>
                <a:srgbClr val="0E841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66BC6A-B85A-8E15-9D54-912F2A933859}"/>
              </a:ext>
            </a:extLst>
          </p:cNvPr>
          <p:cNvGrpSpPr/>
          <p:nvPr/>
        </p:nvGrpSpPr>
        <p:grpSpPr>
          <a:xfrm>
            <a:off x="3258143" y="3611571"/>
            <a:ext cx="2416046" cy="2732372"/>
            <a:chOff x="1734143" y="2587991"/>
            <a:chExt cx="2416046" cy="273237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31DF62-AB53-591F-F159-3A72BB78A7EB}"/>
                </a:ext>
              </a:extLst>
            </p:cNvPr>
            <p:cNvSpPr txBox="1"/>
            <p:nvPr/>
          </p:nvSpPr>
          <p:spPr>
            <a:xfrm>
              <a:off x="1734143" y="4674032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Entender qué se </a:t>
              </a:r>
              <a:br>
                <a:rPr lang="en-US"/>
              </a:br>
              <a:r>
                <a:rPr lang="en-US"/>
                <a:t>hace y por qué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1A78EF-C383-CCE5-15A8-D0362AE1D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160" y="2587991"/>
              <a:ext cx="1" cy="2011680"/>
            </a:xfrm>
            <a:prstGeom prst="straightConnector1">
              <a:avLst/>
            </a:prstGeom>
            <a:ln w="57150">
              <a:solidFill>
                <a:srgbClr val="0E841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A1162C-9E49-7362-2CED-AFA91C2D9EF1}"/>
              </a:ext>
            </a:extLst>
          </p:cNvPr>
          <p:cNvGrpSpPr/>
          <p:nvPr/>
        </p:nvGrpSpPr>
        <p:grpSpPr>
          <a:xfrm>
            <a:off x="5589222" y="3284022"/>
            <a:ext cx="2973892" cy="2408020"/>
            <a:chOff x="4065222" y="2628933"/>
            <a:chExt cx="2973892" cy="24080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FD7211-8C10-F0F7-DFA3-A8E7053A856D}"/>
                </a:ext>
              </a:extLst>
            </p:cNvPr>
            <p:cNvSpPr txBox="1"/>
            <p:nvPr/>
          </p:nvSpPr>
          <p:spPr>
            <a:xfrm>
              <a:off x="4065222" y="4390622"/>
              <a:ext cx="29738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R es un lenguaje,</a:t>
              </a:r>
              <a:br>
                <a:rPr lang="en-US"/>
              </a:br>
              <a:r>
                <a:rPr lang="en-US"/>
                <a:t>aprenderlo como tal.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8CC685-A7D2-02EA-AEE0-0133CE6A6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7728" y="2628933"/>
              <a:ext cx="1" cy="1737360"/>
            </a:xfrm>
            <a:prstGeom prst="straightConnector1">
              <a:avLst/>
            </a:prstGeom>
            <a:ln w="57150">
              <a:solidFill>
                <a:srgbClr val="0E841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AAEE5F-A5C6-23EC-A0EB-AEAF73EF5386}"/>
              </a:ext>
            </a:extLst>
          </p:cNvPr>
          <p:cNvGrpSpPr/>
          <p:nvPr/>
        </p:nvGrpSpPr>
        <p:grpSpPr>
          <a:xfrm>
            <a:off x="8070564" y="3286830"/>
            <a:ext cx="2276585" cy="1690751"/>
            <a:chOff x="6546563" y="2590800"/>
            <a:chExt cx="2276585" cy="16907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AC19D1-1F2B-567F-5583-A4D947E17ADB}"/>
                </a:ext>
              </a:extLst>
            </p:cNvPr>
            <p:cNvSpPr txBox="1"/>
            <p:nvPr/>
          </p:nvSpPr>
          <p:spPr>
            <a:xfrm>
              <a:off x="6546563" y="3635220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Comprender bien</a:t>
              </a:r>
              <a:br>
                <a:rPr lang="en-US"/>
              </a:br>
              <a:r>
                <a:rPr lang="en-US"/>
                <a:t>qué sigue.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AB47F1-EA36-EBC8-EC2D-D58C96B64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2480" y="2590800"/>
              <a:ext cx="1" cy="1044420"/>
            </a:xfrm>
            <a:prstGeom prst="straightConnector1">
              <a:avLst/>
            </a:prstGeom>
            <a:ln w="57150">
              <a:solidFill>
                <a:srgbClr val="0E841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Importante</a:t>
            </a:r>
            <a:endParaRPr lang="es-PE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AD285-EDEC-D91F-3F1C-96F10D63F8B6}"/>
              </a:ext>
            </a:extLst>
          </p:cNvPr>
          <p:cNvSpPr txBox="1"/>
          <p:nvPr/>
        </p:nvSpPr>
        <p:spPr>
          <a:xfrm>
            <a:off x="1389531" y="1952654"/>
            <a:ext cx="940397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NO solo corran líneas.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915FB-6703-7B3D-2DB7-9E2D2302A062}"/>
              </a:ext>
            </a:extLst>
          </p:cNvPr>
          <p:cNvSpPr txBox="1"/>
          <p:nvPr/>
        </p:nvSpPr>
        <p:spPr>
          <a:xfrm>
            <a:off x="1389531" y="3105835"/>
            <a:ext cx="9403974" cy="646331"/>
          </a:xfrm>
          <a:prstGeom prst="rect">
            <a:avLst/>
          </a:prstGeom>
          <a:solidFill>
            <a:srgbClr val="0E841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>
                    <a:lumMod val="95000"/>
                  </a:schemeClr>
                </a:solidFill>
              </a:rPr>
              <a:t>Entiendan las líneas que corren.</a:t>
            </a:r>
          </a:p>
        </p:txBody>
      </p:sp>
    </p:spTree>
    <p:extLst>
      <p:ext uri="{BB962C8B-B14F-4D97-AF65-F5344CB8AC3E}">
        <p14:creationId xmlns:p14="http://schemas.microsoft.com/office/powerpoint/2010/main" val="286181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5400" dirty="0"/>
              <a:t>Lógica en la programación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879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2130442" y="1915033"/>
            <a:ext cx="17462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Programar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3561265" y="3057638"/>
            <a:ext cx="174625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Lógica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864166" y="4200243"/>
            <a:ext cx="18145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¿Qué deseo?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4864166" y="5314421"/>
            <a:ext cx="181458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000" dirty="0"/>
              <a:t>¿Qué necesito?</a:t>
            </a:r>
          </a:p>
        </p:txBody>
      </p:sp>
      <p:cxnSp>
        <p:nvCxnSpPr>
          <p:cNvPr id="19" name="Conector angular 18"/>
          <p:cNvCxnSpPr>
            <a:stCxn id="3" idx="2"/>
            <a:endCxn id="4" idx="1"/>
          </p:cNvCxnSpPr>
          <p:nvPr/>
        </p:nvCxnSpPr>
        <p:spPr>
          <a:xfrm rot="16200000" flipH="1">
            <a:off x="2939715" y="2893288"/>
            <a:ext cx="685405" cy="557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4" idx="2"/>
            <a:endCxn id="5" idx="1"/>
          </p:cNvCxnSpPr>
          <p:nvPr/>
        </p:nvCxnSpPr>
        <p:spPr>
          <a:xfrm rot="16200000" flipH="1">
            <a:off x="4306578" y="4099853"/>
            <a:ext cx="685405" cy="429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4" idx="2"/>
            <a:endCxn id="17" idx="1"/>
          </p:cNvCxnSpPr>
          <p:nvPr/>
        </p:nvCxnSpPr>
        <p:spPr>
          <a:xfrm rot="16200000" flipH="1">
            <a:off x="3749489" y="4656942"/>
            <a:ext cx="1799583" cy="429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7034879" y="2538842"/>
            <a:ext cx="1884864" cy="59854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una matriz?</a:t>
            </a:r>
          </a:p>
        </p:txBody>
      </p:sp>
      <p:sp>
        <p:nvSpPr>
          <p:cNvPr id="32" name="Rectángulo redondeado 31"/>
          <p:cNvSpPr/>
          <p:nvPr/>
        </p:nvSpPr>
        <p:spPr>
          <a:xfrm>
            <a:off x="8347257" y="3032366"/>
            <a:ext cx="1884864" cy="5985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un número?</a:t>
            </a:r>
          </a:p>
        </p:txBody>
      </p:sp>
      <p:sp>
        <p:nvSpPr>
          <p:cNvPr id="33" name="Rectángulo redondeado 32"/>
          <p:cNvSpPr/>
          <p:nvPr/>
        </p:nvSpPr>
        <p:spPr>
          <a:xfrm>
            <a:off x="7034879" y="3341115"/>
            <a:ext cx="1884864" cy="5985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una letra?</a:t>
            </a:r>
          </a:p>
        </p:txBody>
      </p:sp>
      <p:sp>
        <p:nvSpPr>
          <p:cNvPr id="34" name="Rectángulo redondeado 33"/>
          <p:cNvSpPr/>
          <p:nvPr/>
        </p:nvSpPr>
        <p:spPr>
          <a:xfrm>
            <a:off x="8347258" y="3833847"/>
            <a:ext cx="1874199" cy="59854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una línea de costa?</a:t>
            </a:r>
          </a:p>
        </p:txBody>
      </p:sp>
      <p:sp>
        <p:nvSpPr>
          <p:cNvPr id="35" name="Rectángulo redondeado 34"/>
          <p:cNvSpPr/>
          <p:nvPr/>
        </p:nvSpPr>
        <p:spPr>
          <a:xfrm>
            <a:off x="7040212" y="4142596"/>
            <a:ext cx="1874199" cy="59854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guardar un archivo?</a:t>
            </a:r>
          </a:p>
        </p:txBody>
      </p:sp>
      <p:sp>
        <p:nvSpPr>
          <p:cNvPr id="36" name="Rectángulo redondeado 35"/>
          <p:cNvSpPr/>
          <p:nvPr/>
        </p:nvSpPr>
        <p:spPr>
          <a:xfrm>
            <a:off x="8347257" y="4635328"/>
            <a:ext cx="1874199" cy="59854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leer un archivo?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7040212" y="4944077"/>
            <a:ext cx="1874199" cy="59854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un café?</a:t>
            </a:r>
          </a:p>
        </p:txBody>
      </p:sp>
      <p:sp>
        <p:nvSpPr>
          <p:cNvPr id="38" name="Rectángulo redondeado 37"/>
          <p:cNvSpPr/>
          <p:nvPr/>
        </p:nvSpPr>
        <p:spPr>
          <a:xfrm>
            <a:off x="8338768" y="5435621"/>
            <a:ext cx="1874199" cy="59854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una </a:t>
            </a:r>
            <a:r>
              <a:rPr lang="es-PE" sz="1400" dirty="0" err="1"/>
              <a:t>Coca-cola</a:t>
            </a:r>
            <a:r>
              <a:rPr lang="es-PE" sz="1400" dirty="0"/>
              <a:t>?</a:t>
            </a:r>
          </a:p>
        </p:txBody>
      </p:sp>
      <p:sp>
        <p:nvSpPr>
          <p:cNvPr id="40" name="Rectángulo redondeado 39"/>
          <p:cNvSpPr/>
          <p:nvPr/>
        </p:nvSpPr>
        <p:spPr>
          <a:xfrm>
            <a:off x="7034880" y="5744370"/>
            <a:ext cx="1874199" cy="59854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¿Necesito una siesta?</a:t>
            </a:r>
          </a:p>
        </p:txBody>
      </p:sp>
      <p:sp>
        <p:nvSpPr>
          <p:cNvPr id="41" name="Título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necesito?</a:t>
            </a:r>
          </a:p>
        </p:txBody>
      </p:sp>
    </p:spTree>
    <p:extLst>
      <p:ext uri="{BB962C8B-B14F-4D97-AF65-F5344CB8AC3E}">
        <p14:creationId xmlns:p14="http://schemas.microsoft.com/office/powerpoint/2010/main" val="36484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necesito?</a:t>
            </a:r>
          </a:p>
        </p:txBody>
      </p:sp>
      <p:sp>
        <p:nvSpPr>
          <p:cNvPr id="42" name="Rectángulo redondeado 41"/>
          <p:cNvSpPr/>
          <p:nvPr/>
        </p:nvSpPr>
        <p:spPr>
          <a:xfrm>
            <a:off x="5880825" y="5473685"/>
            <a:ext cx="1534265" cy="31885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/>
              <a:t>Electricidad</a:t>
            </a:r>
          </a:p>
        </p:txBody>
      </p:sp>
      <p:grpSp>
        <p:nvGrpSpPr>
          <p:cNvPr id="54" name="Grupo 53"/>
          <p:cNvGrpSpPr/>
          <p:nvPr/>
        </p:nvGrpSpPr>
        <p:grpSpPr>
          <a:xfrm>
            <a:off x="1644023" y="1850278"/>
            <a:ext cx="4759937" cy="598546"/>
            <a:chOff x="120022" y="1850278"/>
            <a:chExt cx="4759937" cy="598546"/>
          </a:xfrm>
        </p:grpSpPr>
        <p:sp>
          <p:nvSpPr>
            <p:cNvPr id="21" name="Rectángulo redondeado 20"/>
            <p:cNvSpPr/>
            <p:nvPr/>
          </p:nvSpPr>
          <p:spPr>
            <a:xfrm>
              <a:off x="2469791" y="1850278"/>
              <a:ext cx="2410168" cy="59854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Deseo quedarme a estudiar hasta tarde</a:t>
              </a:r>
            </a:p>
          </p:txBody>
        </p:sp>
        <p:sp>
          <p:nvSpPr>
            <p:cNvPr id="2" name="Abrir llave 1"/>
            <p:cNvSpPr/>
            <p:nvPr/>
          </p:nvSpPr>
          <p:spPr>
            <a:xfrm>
              <a:off x="2120868" y="1850278"/>
              <a:ext cx="115187" cy="598546"/>
            </a:xfrm>
            <a:prstGeom prst="leftBrace">
              <a:avLst>
                <a:gd name="adj1" fmla="val 47201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4" name="Rectángulo redondeado 43"/>
            <p:cNvSpPr/>
            <p:nvPr/>
          </p:nvSpPr>
          <p:spPr>
            <a:xfrm>
              <a:off x="120022" y="1850278"/>
              <a:ext cx="1822485" cy="598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/>
                <a:t>¿Qué deseo?</a:t>
              </a:r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1644022" y="2727563"/>
            <a:ext cx="3494938" cy="3064978"/>
            <a:chOff x="120022" y="2727563"/>
            <a:chExt cx="3494938" cy="3064978"/>
          </a:xfrm>
        </p:grpSpPr>
        <p:sp>
          <p:nvSpPr>
            <p:cNvPr id="22" name="Rectángulo redondeado 21"/>
            <p:cNvSpPr/>
            <p:nvPr/>
          </p:nvSpPr>
          <p:spPr>
            <a:xfrm>
              <a:off x="2469791" y="2727563"/>
              <a:ext cx="1145169" cy="59854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Un cafecito</a:t>
              </a:r>
            </a:p>
          </p:txBody>
        </p:sp>
        <p:sp>
          <p:nvSpPr>
            <p:cNvPr id="43" name="Abrir llave 42"/>
            <p:cNvSpPr/>
            <p:nvPr/>
          </p:nvSpPr>
          <p:spPr>
            <a:xfrm>
              <a:off x="2125804" y="2727563"/>
              <a:ext cx="110251" cy="3064978"/>
            </a:xfrm>
            <a:prstGeom prst="leftBrace">
              <a:avLst>
                <a:gd name="adj1" fmla="val 88332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5" name="Rectángulo redondeado 44"/>
            <p:cNvSpPr/>
            <p:nvPr/>
          </p:nvSpPr>
          <p:spPr>
            <a:xfrm>
              <a:off x="120022" y="3960779"/>
              <a:ext cx="1822485" cy="5985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000" dirty="0"/>
                <a:t>¿Qué necesito?</a:t>
              </a:r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5138961" y="2727563"/>
            <a:ext cx="2155711" cy="598546"/>
            <a:chOff x="3614960" y="2727563"/>
            <a:chExt cx="2155711" cy="598546"/>
          </a:xfrm>
        </p:grpSpPr>
        <p:sp>
          <p:nvSpPr>
            <p:cNvPr id="24" name="Rectángulo redondeado 23"/>
            <p:cNvSpPr/>
            <p:nvPr/>
          </p:nvSpPr>
          <p:spPr>
            <a:xfrm>
              <a:off x="4342022" y="2727563"/>
              <a:ext cx="1428649" cy="59854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Preparar un cafecito</a:t>
              </a:r>
            </a:p>
          </p:txBody>
        </p:sp>
        <p:cxnSp>
          <p:nvCxnSpPr>
            <p:cNvPr id="7" name="Conector recto de flecha 6"/>
            <p:cNvCxnSpPr>
              <a:stCxn id="22" idx="3"/>
              <a:endCxn id="24" idx="1"/>
            </p:cNvCxnSpPr>
            <p:nvPr/>
          </p:nvCxnSpPr>
          <p:spPr>
            <a:xfrm>
              <a:off x="3614960" y="3026836"/>
              <a:ext cx="72706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o 56"/>
          <p:cNvGrpSpPr/>
          <p:nvPr/>
        </p:nvGrpSpPr>
        <p:grpSpPr>
          <a:xfrm>
            <a:off x="4146188" y="3326108"/>
            <a:ext cx="4854988" cy="764370"/>
            <a:chOff x="2622188" y="3326108"/>
            <a:chExt cx="4854988" cy="764370"/>
          </a:xfrm>
        </p:grpSpPr>
        <p:sp>
          <p:nvSpPr>
            <p:cNvPr id="26" name="Rectángulo redondeado 25"/>
            <p:cNvSpPr/>
            <p:nvPr/>
          </p:nvSpPr>
          <p:spPr>
            <a:xfrm>
              <a:off x="2622188" y="3771622"/>
              <a:ext cx="1688440" cy="31885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Agua caliente</a:t>
              </a:r>
            </a:p>
          </p:txBody>
        </p:sp>
        <p:sp>
          <p:nvSpPr>
            <p:cNvPr id="27" name="Rectángulo redondeado 26"/>
            <p:cNvSpPr/>
            <p:nvPr/>
          </p:nvSpPr>
          <p:spPr>
            <a:xfrm>
              <a:off x="5788736" y="3771622"/>
              <a:ext cx="1688440" cy="31885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Café pasado</a:t>
              </a:r>
            </a:p>
          </p:txBody>
        </p:sp>
        <p:cxnSp>
          <p:nvCxnSpPr>
            <p:cNvPr id="9" name="Conector angular 8"/>
            <p:cNvCxnSpPr>
              <a:stCxn id="24" idx="2"/>
              <a:endCxn id="26" idx="0"/>
            </p:cNvCxnSpPr>
            <p:nvPr/>
          </p:nvCxnSpPr>
          <p:spPr>
            <a:xfrm rot="5400000">
              <a:off x="4038622" y="2753896"/>
              <a:ext cx="445513" cy="158993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r 10"/>
            <p:cNvCxnSpPr>
              <a:stCxn id="24" idx="2"/>
              <a:endCxn id="27" idx="0"/>
            </p:cNvCxnSpPr>
            <p:nvPr/>
          </p:nvCxnSpPr>
          <p:spPr>
            <a:xfrm rot="16200000" flipH="1">
              <a:off x="5621895" y="2760560"/>
              <a:ext cx="445513" cy="157660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o 57"/>
          <p:cNvGrpSpPr/>
          <p:nvPr/>
        </p:nvGrpSpPr>
        <p:grpSpPr>
          <a:xfrm>
            <a:off x="3853532" y="4090477"/>
            <a:ext cx="2408292" cy="776846"/>
            <a:chOff x="2329532" y="4090477"/>
            <a:chExt cx="2408292" cy="776846"/>
          </a:xfrm>
        </p:grpSpPr>
        <p:sp>
          <p:nvSpPr>
            <p:cNvPr id="28" name="Rectángulo redondeado 27"/>
            <p:cNvSpPr/>
            <p:nvPr/>
          </p:nvSpPr>
          <p:spPr>
            <a:xfrm>
              <a:off x="2329532" y="4548467"/>
              <a:ext cx="1002245" cy="31885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Agua</a:t>
              </a:r>
            </a:p>
          </p:txBody>
        </p:sp>
        <p:sp>
          <p:nvSpPr>
            <p:cNvPr id="29" name="Rectángulo redondeado 28"/>
            <p:cNvSpPr/>
            <p:nvPr/>
          </p:nvSpPr>
          <p:spPr>
            <a:xfrm>
              <a:off x="3614960" y="4548467"/>
              <a:ext cx="1122864" cy="31885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Hervidor</a:t>
              </a:r>
            </a:p>
          </p:txBody>
        </p:sp>
        <p:cxnSp>
          <p:nvCxnSpPr>
            <p:cNvPr id="13" name="Conector angular 12"/>
            <p:cNvCxnSpPr>
              <a:stCxn id="26" idx="2"/>
              <a:endCxn id="28" idx="0"/>
            </p:cNvCxnSpPr>
            <p:nvPr/>
          </p:nvCxnSpPr>
          <p:spPr>
            <a:xfrm rot="5400000">
              <a:off x="2919538" y="4001596"/>
              <a:ext cx="457989" cy="635753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stCxn id="26" idx="2"/>
              <a:endCxn id="29" idx="0"/>
            </p:cNvCxnSpPr>
            <p:nvPr/>
          </p:nvCxnSpPr>
          <p:spPr>
            <a:xfrm rot="16200000" flipH="1">
              <a:off x="3592406" y="3964480"/>
              <a:ext cx="457989" cy="709984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/>
          <p:nvPr/>
        </p:nvGrpSpPr>
        <p:grpSpPr>
          <a:xfrm>
            <a:off x="6647958" y="4090478"/>
            <a:ext cx="3034577" cy="925219"/>
            <a:chOff x="5123957" y="4090477"/>
            <a:chExt cx="3034577" cy="925219"/>
          </a:xfrm>
        </p:grpSpPr>
        <p:sp>
          <p:nvSpPr>
            <p:cNvPr id="30" name="Rectángulo redondeado 29"/>
            <p:cNvSpPr/>
            <p:nvPr/>
          </p:nvSpPr>
          <p:spPr>
            <a:xfrm>
              <a:off x="5123957" y="4548467"/>
              <a:ext cx="1324222" cy="4672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Café para pasar</a:t>
              </a:r>
            </a:p>
          </p:txBody>
        </p:sp>
        <p:sp>
          <p:nvSpPr>
            <p:cNvPr id="39" name="Rectángulo redondeado 38"/>
            <p:cNvSpPr/>
            <p:nvPr/>
          </p:nvSpPr>
          <p:spPr>
            <a:xfrm>
              <a:off x="6834312" y="4548467"/>
              <a:ext cx="1324222" cy="4672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Cafetera</a:t>
              </a:r>
            </a:p>
          </p:txBody>
        </p:sp>
        <p:cxnSp>
          <p:nvCxnSpPr>
            <p:cNvPr id="18" name="Conector angular 17"/>
            <p:cNvCxnSpPr>
              <a:stCxn id="27" idx="2"/>
              <a:endCxn id="30" idx="0"/>
            </p:cNvCxnSpPr>
            <p:nvPr/>
          </p:nvCxnSpPr>
          <p:spPr>
            <a:xfrm rot="5400000">
              <a:off x="5980518" y="3896028"/>
              <a:ext cx="457989" cy="846888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angular 48"/>
            <p:cNvCxnSpPr>
              <a:stCxn id="27" idx="2"/>
              <a:endCxn id="39" idx="0"/>
            </p:cNvCxnSpPr>
            <p:nvPr/>
          </p:nvCxnSpPr>
          <p:spPr>
            <a:xfrm rot="16200000" flipH="1">
              <a:off x="6835695" y="3887738"/>
              <a:ext cx="457989" cy="863467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ector angular 50"/>
          <p:cNvCxnSpPr>
            <a:stCxn id="29" idx="2"/>
            <a:endCxn id="42" idx="1"/>
          </p:cNvCxnSpPr>
          <p:nvPr/>
        </p:nvCxnSpPr>
        <p:spPr>
          <a:xfrm rot="16200000" flipH="1">
            <a:off x="5407713" y="5160002"/>
            <a:ext cx="765790" cy="1804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angular 52"/>
          <p:cNvCxnSpPr>
            <a:stCxn id="39" idx="2"/>
            <a:endCxn id="42" idx="3"/>
          </p:cNvCxnSpPr>
          <p:nvPr/>
        </p:nvCxnSpPr>
        <p:spPr>
          <a:xfrm rot="5400000">
            <a:off x="7909049" y="4521737"/>
            <a:ext cx="617417" cy="16053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7">
            <a:extLst>
              <a:ext uri="{FF2B5EF4-FFF2-40B4-BE49-F238E27FC236}">
                <a16:creationId xmlns:a16="http://schemas.microsoft.com/office/drawing/2014/main" id="{9376D311-9F25-4BD2-B9E3-CA6AAD7165C4}"/>
              </a:ext>
            </a:extLst>
          </p:cNvPr>
          <p:cNvGrpSpPr/>
          <p:nvPr/>
        </p:nvGrpSpPr>
        <p:grpSpPr>
          <a:xfrm>
            <a:off x="3918031" y="2426153"/>
            <a:ext cx="3448686" cy="983264"/>
            <a:chOff x="2394031" y="2426153"/>
            <a:chExt cx="3448686" cy="983264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97399DFE-6317-495E-8065-23651FED2675}"/>
                </a:ext>
              </a:extLst>
            </p:cNvPr>
            <p:cNvGrpSpPr/>
            <p:nvPr/>
          </p:nvGrpSpPr>
          <p:grpSpPr>
            <a:xfrm>
              <a:off x="2394031" y="2426153"/>
              <a:ext cx="1303325" cy="983264"/>
              <a:chOff x="2394031" y="2426153"/>
              <a:chExt cx="1303325" cy="983264"/>
            </a:xfrm>
          </p:grpSpPr>
          <p:sp>
            <p:nvSpPr>
              <p:cNvPr id="3" name="Rectángulo: esquinas redondeadas 2">
                <a:extLst>
                  <a:ext uri="{FF2B5EF4-FFF2-40B4-BE49-F238E27FC236}">
                    <a16:creationId xmlns:a16="http://schemas.microsoft.com/office/drawing/2014/main" id="{F956E05C-E518-4996-B982-E7CB2F908A77}"/>
                  </a:ext>
                </a:extLst>
              </p:cNvPr>
              <p:cNvSpPr/>
              <p:nvPr/>
            </p:nvSpPr>
            <p:spPr>
              <a:xfrm>
                <a:off x="2394031" y="2643808"/>
                <a:ext cx="1303325" cy="765609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5395BF2-7078-4DB8-B37E-FC0ADB0C8E89}"/>
                  </a:ext>
                </a:extLst>
              </p:cNvPr>
              <p:cNvSpPr txBox="1"/>
              <p:nvPr/>
            </p:nvSpPr>
            <p:spPr>
              <a:xfrm>
                <a:off x="2638554" y="2426153"/>
                <a:ext cx="8435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000" dirty="0"/>
                  <a:t>¿qué deseo?</a:t>
                </a:r>
                <a:endParaRPr lang="es-PE" sz="1000" dirty="0"/>
              </a:p>
            </p:txBody>
          </p: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63E744A-1021-48E9-9A33-4AE1DD988245}"/>
                </a:ext>
              </a:extLst>
            </p:cNvPr>
            <p:cNvGrpSpPr/>
            <p:nvPr/>
          </p:nvGrpSpPr>
          <p:grpSpPr>
            <a:xfrm>
              <a:off x="4266108" y="2426153"/>
              <a:ext cx="1576609" cy="979578"/>
              <a:chOff x="4266108" y="2426153"/>
              <a:chExt cx="1576609" cy="979578"/>
            </a:xfrm>
          </p:grpSpPr>
          <p:sp>
            <p:nvSpPr>
              <p:cNvPr id="33" name="Rectángulo: esquinas redondeadas 32">
                <a:extLst>
                  <a:ext uri="{FF2B5EF4-FFF2-40B4-BE49-F238E27FC236}">
                    <a16:creationId xmlns:a16="http://schemas.microsoft.com/office/drawing/2014/main" id="{B3FD1C4A-C4FD-4B63-AB31-721A322F2115}"/>
                  </a:ext>
                </a:extLst>
              </p:cNvPr>
              <p:cNvSpPr/>
              <p:nvPr/>
            </p:nvSpPr>
            <p:spPr>
              <a:xfrm>
                <a:off x="4266108" y="2640122"/>
                <a:ext cx="1576609" cy="765609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C12361AE-87D1-4F01-89D2-2A2E725834D5}"/>
                  </a:ext>
                </a:extLst>
              </p:cNvPr>
              <p:cNvSpPr txBox="1"/>
              <p:nvPr/>
            </p:nvSpPr>
            <p:spPr>
              <a:xfrm>
                <a:off x="4567168" y="2426153"/>
                <a:ext cx="9701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000" dirty="0"/>
                  <a:t>¿qué necesito?</a:t>
                </a:r>
                <a:endParaRPr lang="es-PE" sz="1000" dirty="0"/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28A9241-4223-43E1-B49F-AD4C5A4C890C}"/>
              </a:ext>
            </a:extLst>
          </p:cNvPr>
          <p:cNvGrpSpPr/>
          <p:nvPr/>
        </p:nvGrpSpPr>
        <p:grpSpPr>
          <a:xfrm>
            <a:off x="4050850" y="2424420"/>
            <a:ext cx="5342308" cy="1738278"/>
            <a:chOff x="659503" y="2426153"/>
            <a:chExt cx="5342308" cy="1738278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C4117CEA-1851-4847-B1F4-DAFED9B11C9E}"/>
                </a:ext>
              </a:extLst>
            </p:cNvPr>
            <p:cNvGrpSpPr/>
            <p:nvPr/>
          </p:nvGrpSpPr>
          <p:grpSpPr>
            <a:xfrm>
              <a:off x="2394031" y="2426153"/>
              <a:ext cx="1576609" cy="983264"/>
              <a:chOff x="2394031" y="2426153"/>
              <a:chExt cx="1576609" cy="983264"/>
            </a:xfrm>
          </p:grpSpPr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227A861C-23D3-4AB0-A5B1-848B09DAABD9}"/>
                  </a:ext>
                </a:extLst>
              </p:cNvPr>
              <p:cNvSpPr/>
              <p:nvPr/>
            </p:nvSpPr>
            <p:spPr>
              <a:xfrm>
                <a:off x="2394031" y="2643808"/>
                <a:ext cx="1576609" cy="765609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6ED4AE16-E30B-4528-B5BF-2EB2F68DED89}"/>
                  </a:ext>
                </a:extLst>
              </p:cNvPr>
              <p:cNvSpPr txBox="1"/>
              <p:nvPr/>
            </p:nvSpPr>
            <p:spPr>
              <a:xfrm>
                <a:off x="2790955" y="2426153"/>
                <a:ext cx="8435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MX" sz="1000" dirty="0"/>
                  <a:t>¿qué deseo?</a:t>
                </a:r>
                <a:endParaRPr lang="es-PE" sz="1000" dirty="0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3A1F79DE-E6FC-4D1A-A6AA-51E0A8D1C7ED}"/>
                </a:ext>
              </a:extLst>
            </p:cNvPr>
            <p:cNvGrpSpPr/>
            <p:nvPr/>
          </p:nvGrpSpPr>
          <p:grpSpPr>
            <a:xfrm>
              <a:off x="659503" y="3472192"/>
              <a:ext cx="5342308" cy="692239"/>
              <a:chOff x="659503" y="3472192"/>
              <a:chExt cx="5342308" cy="692239"/>
            </a:xfrm>
          </p:grpSpPr>
          <p:sp>
            <p:nvSpPr>
              <p:cNvPr id="48" name="Rectángulo: esquinas redondeadas 47">
                <a:extLst>
                  <a:ext uri="{FF2B5EF4-FFF2-40B4-BE49-F238E27FC236}">
                    <a16:creationId xmlns:a16="http://schemas.microsoft.com/office/drawing/2014/main" id="{7B331A38-337C-40DB-BA73-15658C525E6D}"/>
                  </a:ext>
                </a:extLst>
              </p:cNvPr>
              <p:cNvSpPr/>
              <p:nvPr/>
            </p:nvSpPr>
            <p:spPr>
              <a:xfrm>
                <a:off x="659503" y="3686858"/>
                <a:ext cx="4985146" cy="477573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56F260B-395E-40B7-9295-5FD2B91C86A0}"/>
                  </a:ext>
                </a:extLst>
              </p:cNvPr>
              <p:cNvSpPr txBox="1"/>
              <p:nvPr/>
            </p:nvSpPr>
            <p:spPr>
              <a:xfrm>
                <a:off x="4739927" y="3472192"/>
                <a:ext cx="12618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000" dirty="0"/>
                  <a:t>¿qué necesito?</a:t>
                </a:r>
                <a:endParaRPr lang="es-PE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0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2E00358-5C15-BC4B-DDD0-816B452F216C}"/>
              </a:ext>
            </a:extLst>
          </p:cNvPr>
          <p:cNvSpPr/>
          <p:nvPr/>
        </p:nvSpPr>
        <p:spPr>
          <a:xfrm>
            <a:off x="-24639" y="-46300"/>
            <a:ext cx="12251364" cy="7164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C2138-DB83-FB6B-A50D-067B7212A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39" y="-68000"/>
            <a:ext cx="9313817" cy="69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7912261" y="786795"/>
            <a:ext cx="4038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“Everybody in this country should learn to program a computer, </a:t>
            </a: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because it teaches you how to think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”.</a:t>
            </a:r>
          </a:p>
          <a:p>
            <a:pPr algn="r"/>
            <a:endParaRPr lang="en-US" sz="2400" i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r"/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</a:rPr>
              <a:t>Steve Jobs, 1995</a:t>
            </a:r>
          </a:p>
        </p:txBody>
      </p:sp>
    </p:spTree>
    <p:extLst>
      <p:ext uri="{BB962C8B-B14F-4D97-AF65-F5344CB8AC3E}">
        <p14:creationId xmlns:p14="http://schemas.microsoft.com/office/powerpoint/2010/main" val="173565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 todo momento…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3" y="2052180"/>
            <a:ext cx="4376857" cy="38361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80" y="3780034"/>
            <a:ext cx="4540449" cy="21083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7365AA-2398-4549-8F58-1DB82953A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972" y="2049818"/>
            <a:ext cx="4376857" cy="173021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4C6DD77-FADF-5013-87CE-ED784103A89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333" t="23233" r="7914" b="25333"/>
          <a:stretch>
            <a:fillRect/>
          </a:stretch>
        </p:blipFill>
        <p:spPr>
          <a:xfrm>
            <a:off x="9501443" y="3429001"/>
            <a:ext cx="2234590" cy="857685"/>
          </a:xfrm>
          <a:prstGeom prst="rect">
            <a:avLst/>
          </a:prstGeom>
        </p:spPr>
      </p:pic>
      <p:pic>
        <p:nvPicPr>
          <p:cNvPr id="1028" name="Picture 4" descr="Logo Microsoft Copilot - Logos PNG">
            <a:extLst>
              <a:ext uri="{FF2B5EF4-FFF2-40B4-BE49-F238E27FC236}">
                <a16:creationId xmlns:a16="http://schemas.microsoft.com/office/drawing/2014/main" id="{005385C3-E67F-61F4-1771-4D3CE7A25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0" t="37980" r="4478" b="40866"/>
          <a:stretch>
            <a:fillRect/>
          </a:stretch>
        </p:blipFill>
        <p:spPr bwMode="auto">
          <a:xfrm>
            <a:off x="9421087" y="4546629"/>
            <a:ext cx="2470390" cy="57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tGPT Logo PNG Vector (PDF) Free Download">
            <a:extLst>
              <a:ext uri="{FF2B5EF4-FFF2-40B4-BE49-F238E27FC236}">
                <a16:creationId xmlns:a16="http://schemas.microsoft.com/office/drawing/2014/main" id="{AAA7D5FB-16EA-59F3-AF14-12F9D82B5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" t="35424" r="3050" b="35117"/>
          <a:stretch>
            <a:fillRect/>
          </a:stretch>
        </p:blipFill>
        <p:spPr bwMode="auto">
          <a:xfrm>
            <a:off x="9501444" y="2419188"/>
            <a:ext cx="2390034" cy="7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C298816-053A-CB00-39FB-71312EB1A630}"/>
              </a:ext>
            </a:extLst>
          </p:cNvPr>
          <p:cNvSpPr/>
          <p:nvPr/>
        </p:nvSpPr>
        <p:spPr>
          <a:xfrm>
            <a:off x="-23150" y="-23152"/>
            <a:ext cx="12292314" cy="697953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8D3146-A41B-47CE-9AC6-679593F29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8" b="63727"/>
          <a:stretch>
            <a:fillRect/>
          </a:stretch>
        </p:blipFill>
        <p:spPr>
          <a:xfrm>
            <a:off x="1524000" y="0"/>
            <a:ext cx="9144000" cy="24885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D50B7B-90EB-EDCF-A32F-5DF84499C0A0}"/>
              </a:ext>
            </a:extLst>
          </p:cNvPr>
          <p:cNvSpPr txBox="1"/>
          <p:nvPr/>
        </p:nvSpPr>
        <p:spPr>
          <a:xfrm>
            <a:off x="12199721" y="1064871"/>
            <a:ext cx="4075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ERRORES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73AF63-ED87-D7A3-B642-CF73EBB7D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3" r="25028"/>
          <a:stretch>
            <a:fillRect/>
          </a:stretch>
        </p:blipFill>
        <p:spPr>
          <a:xfrm>
            <a:off x="1524000" y="2488558"/>
            <a:ext cx="9144000" cy="43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A17F-9084-9C2A-4B54-341551056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0EF75FA-9ED5-3DB2-3435-3C777806833F}"/>
              </a:ext>
            </a:extLst>
          </p:cNvPr>
          <p:cNvSpPr/>
          <p:nvPr/>
        </p:nvSpPr>
        <p:spPr>
          <a:xfrm>
            <a:off x="-23150" y="-23152"/>
            <a:ext cx="12292314" cy="697953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8ADB52-56D8-FE56-7EBD-1CE2FC8CB7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8" b="63727"/>
          <a:stretch>
            <a:fillRect/>
          </a:stretch>
        </p:blipFill>
        <p:spPr>
          <a:xfrm>
            <a:off x="1524000" y="0"/>
            <a:ext cx="9144000" cy="24885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EEEDE75-C5D4-C019-DB13-C8C95DB35A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3" r="25028"/>
          <a:stretch>
            <a:fillRect/>
          </a:stretch>
        </p:blipFill>
        <p:spPr>
          <a:xfrm>
            <a:off x="1524000" y="2488558"/>
            <a:ext cx="9144000" cy="437200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7815293-D94C-3246-5FFE-4C63C2287061}"/>
              </a:ext>
            </a:extLst>
          </p:cNvPr>
          <p:cNvSpPr txBox="1"/>
          <p:nvPr/>
        </p:nvSpPr>
        <p:spPr>
          <a:xfrm>
            <a:off x="3738623" y="1064871"/>
            <a:ext cx="4075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ERRORES</a:t>
            </a:r>
          </a:p>
        </p:txBody>
      </p:sp>
    </p:spTree>
    <p:extLst>
      <p:ext uri="{BB962C8B-B14F-4D97-AF65-F5344CB8AC3E}">
        <p14:creationId xmlns:p14="http://schemas.microsoft.com/office/powerpoint/2010/main" val="71186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BDF3-67DE-4EBC-DB95-10E9421C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DF501B6-A89A-9C3B-77C7-5CEC51D75CEF}"/>
              </a:ext>
            </a:extLst>
          </p:cNvPr>
          <p:cNvSpPr/>
          <p:nvPr/>
        </p:nvSpPr>
        <p:spPr>
          <a:xfrm>
            <a:off x="-23150" y="-23152"/>
            <a:ext cx="12292314" cy="697953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827E99-4243-E08A-0FB8-A3B5B4B4A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37" b="63727"/>
          <a:stretch>
            <a:fillRect/>
          </a:stretch>
        </p:blipFill>
        <p:spPr>
          <a:xfrm>
            <a:off x="1524000" y="0"/>
            <a:ext cx="1520142" cy="2488558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F81B8BE-AC49-B389-EAED-CC0D316838A5}"/>
              </a:ext>
            </a:extLst>
          </p:cNvPr>
          <p:cNvSpPr txBox="1">
            <a:spLocks/>
          </p:cNvSpPr>
          <p:nvPr/>
        </p:nvSpPr>
        <p:spPr>
          <a:xfrm>
            <a:off x="1097280" y="2922180"/>
            <a:ext cx="10058400" cy="351334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PE" sz="3200" b="1" dirty="0">
                <a:solidFill>
                  <a:schemeClr val="bg1"/>
                </a:solidFill>
              </a:rPr>
              <a:t>LEER los mensajes de </a:t>
            </a:r>
            <a:r>
              <a:rPr lang="es-PE" sz="3200" b="1" dirty="0">
                <a:solidFill>
                  <a:srgbClr val="C00000"/>
                </a:solidFill>
              </a:rPr>
              <a:t>ERROR</a:t>
            </a:r>
            <a:r>
              <a:rPr lang="es-PE" sz="3200" b="1" dirty="0">
                <a:solidFill>
                  <a:schemeClr val="bg1"/>
                </a:solidFill>
              </a:rPr>
              <a:t>, no voltear la mirada: el </a:t>
            </a:r>
            <a:r>
              <a:rPr lang="es-PE" sz="3200" b="1" dirty="0">
                <a:solidFill>
                  <a:srgbClr val="C00000"/>
                </a:solidFill>
              </a:rPr>
              <a:t>miedo</a:t>
            </a:r>
            <a:r>
              <a:rPr lang="es-PE" sz="3200" b="1" dirty="0">
                <a:solidFill>
                  <a:schemeClr val="bg1"/>
                </a:solidFill>
              </a:rPr>
              <a:t> a los mensajes de error solo empeora las cosas.</a:t>
            </a:r>
          </a:p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MX" sz="3200" b="1" dirty="0">
                <a:solidFill>
                  <a:schemeClr val="bg1"/>
                </a:solidFill>
              </a:rPr>
              <a:t>Los </a:t>
            </a:r>
            <a:r>
              <a:rPr lang="es-MX" sz="3200" b="1" dirty="0">
                <a:solidFill>
                  <a:srgbClr val="92D050"/>
                </a:solidFill>
              </a:rPr>
              <a:t>mensajes de error </a:t>
            </a:r>
            <a:r>
              <a:rPr lang="es-MX" sz="3200" b="1" dirty="0">
                <a:solidFill>
                  <a:schemeClr val="bg1"/>
                </a:solidFill>
              </a:rPr>
              <a:t>son tus </a:t>
            </a:r>
            <a:r>
              <a:rPr lang="es-MX" sz="3200" b="1" dirty="0">
                <a:solidFill>
                  <a:srgbClr val="92D050"/>
                </a:solidFill>
              </a:rPr>
              <a:t>amigos</a:t>
            </a:r>
            <a:r>
              <a:rPr lang="es-MX" sz="3200" b="1" dirty="0">
                <a:solidFill>
                  <a:schemeClr val="bg1"/>
                </a:solidFill>
              </a:rPr>
              <a:t>.</a:t>
            </a:r>
          </a:p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MX" sz="3200" b="1" dirty="0">
                <a:solidFill>
                  <a:schemeClr val="bg1"/>
                </a:solidFill>
              </a:rPr>
              <a:t>Leer </a:t>
            </a:r>
            <a:r>
              <a:rPr lang="es-MX" sz="3200" b="1" dirty="0">
                <a:solidFill>
                  <a:srgbClr val="92D050"/>
                </a:solidFill>
              </a:rPr>
              <a:t>pacientemente</a:t>
            </a:r>
            <a:r>
              <a:rPr lang="es-MX" sz="3200" b="1" dirty="0">
                <a:solidFill>
                  <a:schemeClr val="bg1"/>
                </a:solidFill>
              </a:rPr>
              <a:t> los mensajes de error y verificar el código.</a:t>
            </a:r>
          </a:p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MX" sz="3200" b="1" dirty="0">
                <a:solidFill>
                  <a:schemeClr val="bg1"/>
                </a:solidFill>
              </a:rPr>
              <a:t>Truco: </a:t>
            </a:r>
            <a:r>
              <a:rPr lang="es-MX" sz="3200" b="1" dirty="0">
                <a:solidFill>
                  <a:srgbClr val="92D050"/>
                </a:solidFill>
              </a:rPr>
              <a:t>copiar-pegar</a:t>
            </a:r>
            <a:r>
              <a:rPr lang="es-MX" sz="3200" b="1" dirty="0">
                <a:solidFill>
                  <a:schemeClr val="bg1"/>
                </a:solidFill>
              </a:rPr>
              <a:t> mensaje de error en </a:t>
            </a:r>
            <a:r>
              <a:rPr lang="es-MX" sz="3200" b="1" dirty="0">
                <a:solidFill>
                  <a:srgbClr val="92D050"/>
                </a:solidFill>
              </a:rPr>
              <a:t>Google</a:t>
            </a:r>
            <a:r>
              <a:rPr lang="es-MX" sz="32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3D51B8-09EC-52A3-8688-72A9712526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4" r="83645" b="63727"/>
          <a:stretch>
            <a:fillRect/>
          </a:stretch>
        </p:blipFill>
        <p:spPr>
          <a:xfrm>
            <a:off x="3044142" y="0"/>
            <a:ext cx="474562" cy="24885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5E224A-E957-65BF-EEFC-7F1A67C234DD}"/>
              </a:ext>
            </a:extLst>
          </p:cNvPr>
          <p:cNvSpPr txBox="1"/>
          <p:nvPr/>
        </p:nvSpPr>
        <p:spPr>
          <a:xfrm>
            <a:off x="3738623" y="1064871"/>
            <a:ext cx="4075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ERRORES</a:t>
            </a:r>
          </a:p>
        </p:txBody>
      </p:sp>
    </p:spTree>
    <p:extLst>
      <p:ext uri="{BB962C8B-B14F-4D97-AF65-F5344CB8AC3E}">
        <p14:creationId xmlns:p14="http://schemas.microsoft.com/office/powerpoint/2010/main" val="321325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98E3F-78B3-919E-2D7D-EEEA0B519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A830850-4158-DE1D-6A95-AC70FFC5DF26}"/>
              </a:ext>
            </a:extLst>
          </p:cNvPr>
          <p:cNvSpPr/>
          <p:nvPr/>
        </p:nvSpPr>
        <p:spPr>
          <a:xfrm>
            <a:off x="-23150" y="-23152"/>
            <a:ext cx="12292314" cy="6979535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4A570CD-80EE-684C-35D9-97560401B8F1}"/>
              </a:ext>
            </a:extLst>
          </p:cNvPr>
          <p:cNvSpPr txBox="1">
            <a:spLocks/>
          </p:cNvSpPr>
          <p:nvPr/>
        </p:nvSpPr>
        <p:spPr>
          <a:xfrm>
            <a:off x="1097280" y="2922180"/>
            <a:ext cx="10058400" cy="351334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PE" sz="3200" b="1" dirty="0">
                <a:solidFill>
                  <a:schemeClr val="bg1"/>
                </a:solidFill>
              </a:rPr>
              <a:t>LEER los mensajes de </a:t>
            </a:r>
            <a:r>
              <a:rPr lang="es-PE" sz="3200" b="1" dirty="0">
                <a:solidFill>
                  <a:srgbClr val="C00000"/>
                </a:solidFill>
              </a:rPr>
              <a:t>ERROR</a:t>
            </a:r>
            <a:r>
              <a:rPr lang="es-PE" sz="3200" b="1" dirty="0">
                <a:solidFill>
                  <a:schemeClr val="bg1"/>
                </a:solidFill>
              </a:rPr>
              <a:t>, no voltear la mirada: el </a:t>
            </a:r>
            <a:r>
              <a:rPr lang="es-PE" sz="3200" b="1" dirty="0">
                <a:solidFill>
                  <a:srgbClr val="C00000"/>
                </a:solidFill>
              </a:rPr>
              <a:t>miedo</a:t>
            </a:r>
            <a:r>
              <a:rPr lang="es-PE" sz="3200" b="1" dirty="0">
                <a:solidFill>
                  <a:schemeClr val="bg1"/>
                </a:solidFill>
              </a:rPr>
              <a:t> a los mensajes de error solo empeora las cosas.</a:t>
            </a:r>
          </a:p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MX" sz="3200" b="1" dirty="0">
                <a:solidFill>
                  <a:schemeClr val="bg1"/>
                </a:solidFill>
              </a:rPr>
              <a:t>Los </a:t>
            </a:r>
            <a:r>
              <a:rPr lang="es-MX" sz="3200" b="1" dirty="0">
                <a:solidFill>
                  <a:srgbClr val="92D050"/>
                </a:solidFill>
              </a:rPr>
              <a:t>mensajes de error </a:t>
            </a:r>
            <a:r>
              <a:rPr lang="es-MX" sz="3200" b="1" dirty="0">
                <a:solidFill>
                  <a:schemeClr val="bg1"/>
                </a:solidFill>
              </a:rPr>
              <a:t>son tus </a:t>
            </a:r>
            <a:r>
              <a:rPr lang="es-MX" sz="3200" b="1" dirty="0">
                <a:solidFill>
                  <a:srgbClr val="92D050"/>
                </a:solidFill>
              </a:rPr>
              <a:t>amigos</a:t>
            </a:r>
            <a:r>
              <a:rPr lang="es-MX" sz="3200" b="1" dirty="0">
                <a:solidFill>
                  <a:schemeClr val="bg1"/>
                </a:solidFill>
              </a:rPr>
              <a:t>.</a:t>
            </a:r>
          </a:p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MX" sz="3200" b="1" dirty="0">
                <a:solidFill>
                  <a:schemeClr val="bg1"/>
                </a:solidFill>
              </a:rPr>
              <a:t>Leer </a:t>
            </a:r>
            <a:r>
              <a:rPr lang="es-MX" sz="3200" b="1" dirty="0">
                <a:solidFill>
                  <a:srgbClr val="92D050"/>
                </a:solidFill>
              </a:rPr>
              <a:t>pacientemente</a:t>
            </a:r>
            <a:r>
              <a:rPr lang="es-MX" sz="3200" b="1" dirty="0">
                <a:solidFill>
                  <a:schemeClr val="bg1"/>
                </a:solidFill>
              </a:rPr>
              <a:t> los mensajes de error y verificar el código.</a:t>
            </a:r>
          </a:p>
          <a:p>
            <a:pPr marL="363538" indent="-363538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s-MX" sz="3200" b="1" dirty="0">
                <a:solidFill>
                  <a:schemeClr val="bg1"/>
                </a:solidFill>
              </a:rPr>
              <a:t>Truco: </a:t>
            </a:r>
            <a:r>
              <a:rPr lang="es-MX" sz="3200" b="1" dirty="0">
                <a:solidFill>
                  <a:srgbClr val="92D050"/>
                </a:solidFill>
              </a:rPr>
              <a:t>copiar-pegar</a:t>
            </a:r>
            <a:r>
              <a:rPr lang="es-MX" sz="3200" b="1" dirty="0">
                <a:solidFill>
                  <a:schemeClr val="bg1"/>
                </a:solidFill>
              </a:rPr>
              <a:t> mensaje de error en </a:t>
            </a:r>
            <a:r>
              <a:rPr lang="es-MX" sz="3200" b="1" dirty="0">
                <a:solidFill>
                  <a:srgbClr val="92D050"/>
                </a:solidFill>
              </a:rPr>
              <a:t>Google</a:t>
            </a:r>
            <a:r>
              <a:rPr lang="es-MX" sz="32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6CE2D0-CF49-12AF-BBE8-887D688C68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4" r="83645" b="63727"/>
          <a:stretch>
            <a:fillRect/>
          </a:stretch>
        </p:blipFill>
        <p:spPr>
          <a:xfrm>
            <a:off x="7928665" y="0"/>
            <a:ext cx="474562" cy="24885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00CCDE-F4D2-7453-61E1-58AFDC3506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87537" b="63727"/>
          <a:stretch>
            <a:fillRect/>
          </a:stretch>
        </p:blipFill>
        <p:spPr>
          <a:xfrm>
            <a:off x="8403226" y="0"/>
            <a:ext cx="277793" cy="24885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48A6429-59E5-8439-A8D4-4324141873C7}"/>
              </a:ext>
            </a:extLst>
          </p:cNvPr>
          <p:cNvSpPr txBox="1"/>
          <p:nvPr/>
        </p:nvSpPr>
        <p:spPr>
          <a:xfrm>
            <a:off x="3738623" y="1064871"/>
            <a:ext cx="4075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ERRORES</a:t>
            </a:r>
          </a:p>
        </p:txBody>
      </p:sp>
    </p:spTree>
    <p:extLst>
      <p:ext uri="{BB962C8B-B14F-4D97-AF65-F5344CB8AC3E}">
        <p14:creationId xmlns:p14="http://schemas.microsoft.com/office/powerpoint/2010/main" val="70811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E2FF-D0EE-A5C7-8264-984C6B4C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CE0748-C25D-1D82-2ADC-AFE865090F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t="8465" r="21456" b="9121"/>
          <a:stretch/>
        </p:blipFill>
        <p:spPr>
          <a:xfrm>
            <a:off x="1888455" y="1722063"/>
            <a:ext cx="8415090" cy="341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5CF949-A24C-4920-A456-D1B75C6E309C}"/>
              </a:ext>
            </a:extLst>
          </p:cNvPr>
          <p:cNvSpPr txBox="1"/>
          <p:nvPr/>
        </p:nvSpPr>
        <p:spPr>
          <a:xfrm>
            <a:off x="2135083" y="560172"/>
            <a:ext cx="33823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Configura correctamente el teclado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1F20FE-126C-4DBD-A41C-BF486AFEFB24}"/>
              </a:ext>
            </a:extLst>
          </p:cNvPr>
          <p:cNvSpPr txBox="1"/>
          <p:nvPr/>
        </p:nvSpPr>
        <p:spPr>
          <a:xfrm>
            <a:off x="6781056" y="560171"/>
            <a:ext cx="338239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Que las teclas muestren en pantalla lo que aparece en la tecla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7F8C67-91F2-475E-B7D8-40F685283715}"/>
              </a:ext>
            </a:extLst>
          </p:cNvPr>
          <p:cNvSpPr txBox="1"/>
          <p:nvPr/>
        </p:nvSpPr>
        <p:spPr>
          <a:xfrm>
            <a:off x="7539216" y="3054270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Español-España</a:t>
            </a:r>
            <a:endParaRPr lang="es-PE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1722C0-18E2-4E59-8ADD-C3358069CEA4}"/>
              </a:ext>
            </a:extLst>
          </p:cNvPr>
          <p:cNvSpPr txBox="1"/>
          <p:nvPr/>
        </p:nvSpPr>
        <p:spPr>
          <a:xfrm>
            <a:off x="2546535" y="3054270"/>
            <a:ext cx="25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Español-Latinoamericano</a:t>
            </a:r>
            <a:endParaRPr lang="es-PE" dirty="0"/>
          </a:p>
        </p:txBody>
      </p:sp>
      <p:pic>
        <p:nvPicPr>
          <p:cNvPr id="1028" name="Picture 4" descr="kb-latinoamericano">
            <a:extLst>
              <a:ext uri="{FF2B5EF4-FFF2-40B4-BE49-F238E27FC236}">
                <a16:creationId xmlns:a16="http://schemas.microsoft.com/office/drawing/2014/main" id="{5F1F7E35-46CC-4F7E-878E-5CDC0900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16" y="1586496"/>
            <a:ext cx="4403324" cy="14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b-spanish">
            <a:extLst>
              <a:ext uri="{FF2B5EF4-FFF2-40B4-BE49-F238E27FC236}">
                <a16:creationId xmlns:a16="http://schemas.microsoft.com/office/drawing/2014/main" id="{BA594F07-1B12-4374-BCA1-BE4FEEA1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063" y="1590853"/>
            <a:ext cx="4403325" cy="14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5F353C-CB13-417B-A2C9-37D60A2A1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616" y="4036733"/>
            <a:ext cx="4403325" cy="14677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519870B-0DB6-4CA0-AAC3-2891860181B7}"/>
              </a:ext>
            </a:extLst>
          </p:cNvPr>
          <p:cNvSpPr txBox="1"/>
          <p:nvPr/>
        </p:nvSpPr>
        <p:spPr>
          <a:xfrm>
            <a:off x="2712319" y="5504507"/>
            <a:ext cx="222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Inglés-Estados Unidos</a:t>
            </a:r>
            <a:endParaRPr lang="es-PE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92E8CCF-5A72-4B77-9665-571788715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063" y="4036732"/>
            <a:ext cx="4403325" cy="14677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4E3FF63-81EC-416F-B017-1495A650672B}"/>
              </a:ext>
            </a:extLst>
          </p:cNvPr>
          <p:cNvSpPr txBox="1"/>
          <p:nvPr/>
        </p:nvSpPr>
        <p:spPr>
          <a:xfrm>
            <a:off x="7547200" y="5504507"/>
            <a:ext cx="16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Inglés-Británico</a:t>
            </a:r>
            <a:endParaRPr lang="es-PE" dirty="0"/>
          </a:p>
        </p:txBody>
      </p:sp>
      <p:sp>
        <p:nvSpPr>
          <p:cNvPr id="5" name="Forma en L 4">
            <a:extLst>
              <a:ext uri="{FF2B5EF4-FFF2-40B4-BE49-F238E27FC236}">
                <a16:creationId xmlns:a16="http://schemas.microsoft.com/office/drawing/2014/main" id="{50103754-05B0-672A-4B82-906E1590839C}"/>
              </a:ext>
            </a:extLst>
          </p:cNvPr>
          <p:cNvSpPr/>
          <p:nvPr/>
        </p:nvSpPr>
        <p:spPr>
          <a:xfrm flipH="1" flipV="1">
            <a:off x="1515388" y="1479177"/>
            <a:ext cx="9152612" cy="4394662"/>
          </a:xfrm>
          <a:prstGeom prst="corner">
            <a:avLst>
              <a:gd name="adj1" fmla="val 44900"/>
              <a:gd name="adj2" fmla="val 103650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95E363-CBBC-2417-F9E3-FE125377D59B}"/>
              </a:ext>
            </a:extLst>
          </p:cNvPr>
          <p:cNvSpPr/>
          <p:nvPr/>
        </p:nvSpPr>
        <p:spPr>
          <a:xfrm>
            <a:off x="1515388" y="3452330"/>
            <a:ext cx="4598542" cy="24215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1FF113-66B7-2D31-82B4-8C288888DE24}"/>
              </a:ext>
            </a:extLst>
          </p:cNvPr>
          <p:cNvSpPr txBox="1"/>
          <p:nvPr/>
        </p:nvSpPr>
        <p:spPr>
          <a:xfrm>
            <a:off x="10676612" y="1232553"/>
            <a:ext cx="909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rgbClr val="0078D7"/>
                </a:solidFill>
              </a:rPr>
              <a:t>ISO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D9F586-130B-E6D6-72FD-9A8F06F194C7}"/>
              </a:ext>
            </a:extLst>
          </p:cNvPr>
          <p:cNvSpPr txBox="1"/>
          <p:nvPr/>
        </p:nvSpPr>
        <p:spPr>
          <a:xfrm>
            <a:off x="326952" y="5335230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>
                <a:solidFill>
                  <a:srgbClr val="603403"/>
                </a:solidFill>
              </a:rPr>
              <a:t>ANSI</a:t>
            </a:r>
          </a:p>
        </p:txBody>
      </p:sp>
    </p:spTree>
    <p:extLst>
      <p:ext uri="{BB962C8B-B14F-4D97-AF65-F5344CB8AC3E}">
        <p14:creationId xmlns:p14="http://schemas.microsoft.com/office/powerpoint/2010/main" val="11524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68020" y="83052"/>
            <a:ext cx="855750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5800" b="1" dirty="0">
                <a:solidFill>
                  <a:srgbClr val="FF0000"/>
                </a:solidFill>
              </a:rPr>
              <a:t>:)</a:t>
            </a:r>
          </a:p>
          <a:p>
            <a:pPr algn="r"/>
            <a:r>
              <a:rPr lang="es-PE" sz="5800" b="1" dirty="0">
                <a:solidFill>
                  <a:srgbClr val="00B0F0"/>
                </a:solidFill>
              </a:rPr>
              <a:t>;]</a:t>
            </a:r>
          </a:p>
          <a:p>
            <a:pPr algn="r"/>
            <a:r>
              <a:rPr lang="es-PE" sz="5800" b="1" dirty="0">
                <a:solidFill>
                  <a:srgbClr val="FFC000"/>
                </a:solidFill>
              </a:rPr>
              <a:t>&gt;.&lt;</a:t>
            </a:r>
          </a:p>
          <a:p>
            <a:pPr algn="r"/>
            <a:r>
              <a:rPr lang="es-PE" sz="5800" b="1" dirty="0">
                <a:solidFill>
                  <a:srgbClr val="00B050"/>
                </a:solidFill>
              </a:rPr>
              <a:t>=_=</a:t>
            </a:r>
          </a:p>
          <a:p>
            <a:pPr algn="r"/>
            <a:r>
              <a:rPr lang="es-PE" sz="5800" b="1" dirty="0">
                <a:solidFill>
                  <a:srgbClr val="7030A0"/>
                </a:solidFill>
              </a:rPr>
              <a:t>||--||</a:t>
            </a:r>
          </a:p>
          <a:p>
            <a:pPr algn="r"/>
            <a:r>
              <a:rPr lang="es-PE" altLang="ja-JP" sz="5800" b="1" dirty="0"/>
              <a:t>&gt;`~`&lt;</a:t>
            </a:r>
          </a:p>
          <a:p>
            <a:pPr algn="r"/>
            <a:r>
              <a:rPr lang="es-PE" altLang="ja-JP" sz="5800" b="1" dirty="0">
                <a:solidFill>
                  <a:srgbClr val="CC00FF"/>
                </a:solidFill>
              </a:rPr>
              <a:t>\_(^.^)_/</a:t>
            </a:r>
            <a:endParaRPr lang="es-PE" sz="5800" b="1" dirty="0">
              <a:solidFill>
                <a:srgbClr val="CC00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6" t="55284" r="45553" b="34684"/>
          <a:stretch/>
        </p:blipFill>
        <p:spPr>
          <a:xfrm>
            <a:off x="4131109" y="495581"/>
            <a:ext cx="1268532" cy="1268529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2222193" y="1957849"/>
            <a:ext cx="3177448" cy="1268529"/>
            <a:chOff x="698193" y="1957848"/>
            <a:chExt cx="3177448" cy="1268529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1" t="66294" r="91443" b="21716"/>
            <a:stretch/>
          </p:blipFill>
          <p:spPr>
            <a:xfrm>
              <a:off x="698193" y="1957848"/>
              <a:ext cx="1346191" cy="1268529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36" t="55284" r="45553" b="34684"/>
            <a:stretch/>
          </p:blipFill>
          <p:spPr>
            <a:xfrm>
              <a:off x="2607109" y="1957848"/>
              <a:ext cx="1268532" cy="1268529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2001780" y="2084279"/>
              <a:ext cx="6479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/>
                <a:t>+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868019" y="3420117"/>
            <a:ext cx="3531622" cy="1268529"/>
            <a:chOff x="344019" y="3420116"/>
            <a:chExt cx="3531622" cy="1268529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36" t="55284" r="45553" b="34684"/>
            <a:stretch/>
          </p:blipFill>
          <p:spPr>
            <a:xfrm>
              <a:off x="2607109" y="3420116"/>
              <a:ext cx="1268532" cy="1268529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84" t="78040" r="45914" b="10460"/>
            <a:stretch/>
          </p:blipFill>
          <p:spPr>
            <a:xfrm>
              <a:off x="344019" y="3420116"/>
              <a:ext cx="1700366" cy="1268529"/>
            </a:xfrm>
            <a:prstGeom prst="rect">
              <a:avLst/>
            </a:prstGeom>
          </p:spPr>
        </p:pic>
        <p:sp>
          <p:nvSpPr>
            <p:cNvPr id="12" name="CuadroTexto 11"/>
            <p:cNvSpPr txBox="1"/>
            <p:nvPr/>
          </p:nvSpPr>
          <p:spPr>
            <a:xfrm>
              <a:off x="2001780" y="3460131"/>
              <a:ext cx="6479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/>
                <a:t>+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508239" y="616913"/>
            <a:ext cx="1383395" cy="1020762"/>
            <a:chOff x="3984238" y="616913"/>
            <a:chExt cx="1383395" cy="1020762"/>
          </a:xfrm>
        </p:grpSpPr>
        <p:sp>
          <p:nvSpPr>
            <p:cNvPr id="5" name="CuadroTexto 4"/>
            <p:cNvSpPr txBox="1"/>
            <p:nvPr/>
          </p:nvSpPr>
          <p:spPr>
            <a:xfrm>
              <a:off x="4719699" y="622012"/>
              <a:ext cx="6479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/>
                <a:t>{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3984238" y="616913"/>
              <a:ext cx="9380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>
                  <a:sym typeface="Wingdings" panose="05000000000000000000" pitchFamily="2" charset="2"/>
                </a:rPr>
                <a:t></a:t>
              </a:r>
              <a:endParaRPr lang="es-PE" sz="6000" b="1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5497703" y="2084279"/>
            <a:ext cx="1393930" cy="1015664"/>
            <a:chOff x="3973703" y="2084279"/>
            <a:chExt cx="1393930" cy="1015664"/>
          </a:xfrm>
        </p:grpSpPr>
        <p:sp>
          <p:nvSpPr>
            <p:cNvPr id="4" name="CuadroTexto 3"/>
            <p:cNvSpPr txBox="1"/>
            <p:nvPr/>
          </p:nvSpPr>
          <p:spPr>
            <a:xfrm>
              <a:off x="4719699" y="2084280"/>
              <a:ext cx="6479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/>
                <a:t>[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973703" y="2084279"/>
              <a:ext cx="9380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>
                  <a:sym typeface="Wingdings" panose="05000000000000000000" pitchFamily="2" charset="2"/>
                </a:rPr>
                <a:t></a:t>
              </a:r>
              <a:endParaRPr lang="es-PE" sz="6000" b="1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5498657" y="3546549"/>
            <a:ext cx="1392976" cy="1015663"/>
            <a:chOff x="3974657" y="3546548"/>
            <a:chExt cx="1392976" cy="1015663"/>
          </a:xfrm>
        </p:grpSpPr>
        <p:sp>
          <p:nvSpPr>
            <p:cNvPr id="6" name="CuadroTexto 5"/>
            <p:cNvSpPr txBox="1"/>
            <p:nvPr/>
          </p:nvSpPr>
          <p:spPr>
            <a:xfrm>
              <a:off x="4719699" y="3546548"/>
              <a:ext cx="6479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/>
                <a:t>^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974657" y="3546548"/>
              <a:ext cx="93807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6000" b="1" dirty="0">
                  <a:sym typeface="Wingdings" panose="05000000000000000000" pitchFamily="2" charset="2"/>
                </a:rPr>
                <a:t></a:t>
              </a:r>
              <a:endParaRPr lang="es-PE" sz="6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8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6760</TotalTime>
  <Words>472</Words>
  <Application>Microsoft Office PowerPoint</Application>
  <PresentationFormat>Panorámica</PresentationFormat>
  <Paragraphs>116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Retrospección</vt:lpstr>
      <vt:lpstr>Presentación de PowerPoint</vt:lpstr>
      <vt:lpstr>En todo momento…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Importante</vt:lpstr>
      <vt:lpstr>Importante</vt:lpstr>
      <vt:lpstr>Importante</vt:lpstr>
      <vt:lpstr>Lógica en la programación</vt:lpstr>
      <vt:lpstr>¿Qué necesito?</vt:lpstr>
      <vt:lpstr>¿Qué necesito?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</dc:title>
  <dc:creator>Wencheng</dc:creator>
  <cp:lastModifiedBy>Wencheng Lau-Medrano</cp:lastModifiedBy>
  <cp:revision>186</cp:revision>
  <dcterms:created xsi:type="dcterms:W3CDTF">2017-01-16T19:59:32Z</dcterms:created>
  <dcterms:modified xsi:type="dcterms:W3CDTF">2025-10-07T13:53:49Z</dcterms:modified>
</cp:coreProperties>
</file>