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1" r:id="rId2"/>
  </p:sldMasterIdLst>
  <p:notesMasterIdLst>
    <p:notesMasterId r:id="rId16"/>
  </p:notesMasterIdLst>
  <p:handoutMasterIdLst>
    <p:handoutMasterId r:id="rId17"/>
  </p:handoutMasterIdLst>
  <p:sldIdLst>
    <p:sldId id="468" r:id="rId3"/>
    <p:sldId id="530" r:id="rId4"/>
    <p:sldId id="499" r:id="rId5"/>
    <p:sldId id="529" r:id="rId6"/>
    <p:sldId id="501" r:id="rId7"/>
    <p:sldId id="523" r:id="rId8"/>
    <p:sldId id="528" r:id="rId9"/>
    <p:sldId id="531" r:id="rId10"/>
    <p:sldId id="532" r:id="rId11"/>
    <p:sldId id="533" r:id="rId12"/>
    <p:sldId id="534" r:id="rId13"/>
    <p:sldId id="535" r:id="rId14"/>
    <p:sldId id="264"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86369"/>
  </p:normalViewPr>
  <p:slideViewPr>
    <p:cSldViewPr snapToGrid="0">
      <p:cViewPr varScale="1">
        <p:scale>
          <a:sx n="71" d="100"/>
          <a:sy n="71" d="100"/>
        </p:scale>
        <p:origin x="103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22/05/2023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22/05/2023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10049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25830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69956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9763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3370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29931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492633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91954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923526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13285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97075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2434187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9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22/05/2023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22/05/2023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1724999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995422" y="2551837"/>
            <a:ext cx="6453678" cy="1938992"/>
          </a:xfrm>
          <a:prstGeom prst="rect">
            <a:avLst/>
          </a:prstGeom>
          <a:noFill/>
        </p:spPr>
        <p:txBody>
          <a:bodyPr wrap="square" rtlCol="0">
            <a:spAutoFit/>
          </a:bodyPr>
          <a:lstStyle/>
          <a:p>
            <a:r>
              <a:rPr lang="es-ES" sz="4000" b="1" dirty="0">
                <a:solidFill>
                  <a:schemeClr val="tx1">
                    <a:lumMod val="75000"/>
                    <a:lumOff val="25000"/>
                  </a:schemeClr>
                </a:solidFill>
                <a:latin typeface="Work Sans" pitchFamily="2" charset="77"/>
              </a:rPr>
              <a:t>Derechos de Autor y Propiedad Intelectual de Bangladés</a:t>
            </a:r>
            <a:endParaRPr lang="es-ES" sz="5400" b="1" dirty="0">
              <a:solidFill>
                <a:schemeClr val="tx1">
                  <a:lumMod val="75000"/>
                  <a:lumOff val="25000"/>
                </a:schemeClr>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2676041" y="2735188"/>
            <a:ext cx="6839918" cy="1830822"/>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La ley de derechos de autor y propiedad intelectual tiene establecida una duración de 60 años después de la muerte de su creador.</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4865930" y="1783983"/>
            <a:ext cx="2460140" cy="707886"/>
          </a:xfrm>
          <a:prstGeom prst="rect">
            <a:avLst/>
          </a:prstGeom>
          <a:noFill/>
        </p:spPr>
        <p:txBody>
          <a:bodyPr wrap="square">
            <a:spAutoFit/>
          </a:bodyPr>
          <a:lstStyle/>
          <a:p>
            <a:r>
              <a:rPr lang="es-MX" sz="4000" dirty="0">
                <a:solidFill>
                  <a:schemeClr val="tx1">
                    <a:lumMod val="95000"/>
                    <a:lumOff val="5000"/>
                  </a:schemeClr>
                </a:solidFill>
                <a:latin typeface="Work Sans Medium" pitchFamily="2" charset="77"/>
              </a:rPr>
              <a:t>Duración</a:t>
            </a:r>
            <a:r>
              <a:rPr lang="es-MX" dirty="0">
                <a:solidFill>
                  <a:schemeClr val="tx1">
                    <a:lumMod val="95000"/>
                    <a:lumOff val="5000"/>
                  </a:schemeClr>
                </a:solidFill>
                <a:latin typeface="Work Sans Medium" pitchFamily="2" charset="77"/>
              </a:rPr>
              <a:t> </a:t>
            </a:r>
            <a:endParaRPr lang="es-CO" dirty="0"/>
          </a:p>
        </p:txBody>
      </p:sp>
    </p:spTree>
    <p:extLst>
      <p:ext uri="{BB962C8B-B14F-4D97-AF65-F5344CB8AC3E}">
        <p14:creationId xmlns:p14="http://schemas.microsoft.com/office/powerpoint/2010/main" val="10469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862405" y="1598178"/>
            <a:ext cx="10467189" cy="1830822"/>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El propietario de la obra puede tomar medidas legales contra el infractor, puede presentar demandas a tribunales,  y este deberá pagar compensaciones monetarias bastante altas, todo dependiendo de la gravedad de los hechos. </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3585770" y="525339"/>
            <a:ext cx="5020460" cy="707886"/>
          </a:xfrm>
          <a:prstGeom prst="rect">
            <a:avLst/>
          </a:prstGeom>
          <a:noFill/>
        </p:spPr>
        <p:txBody>
          <a:bodyPr wrap="square">
            <a:spAutoFit/>
          </a:bodyPr>
          <a:lstStyle/>
          <a:p>
            <a:r>
              <a:rPr lang="es-MX" sz="4000" dirty="0">
                <a:solidFill>
                  <a:schemeClr val="tx1">
                    <a:lumMod val="95000"/>
                    <a:lumOff val="5000"/>
                  </a:schemeClr>
                </a:solidFill>
                <a:latin typeface="Work Sans Medium" pitchFamily="2" charset="77"/>
              </a:rPr>
              <a:t>Sanciones y Multas</a:t>
            </a:r>
            <a:r>
              <a:rPr lang="es-MX" dirty="0">
                <a:solidFill>
                  <a:schemeClr val="tx1">
                    <a:lumMod val="95000"/>
                    <a:lumOff val="5000"/>
                  </a:schemeClr>
                </a:solidFill>
                <a:latin typeface="Work Sans Medium" pitchFamily="2" charset="77"/>
              </a:rPr>
              <a:t> </a:t>
            </a:r>
            <a:endParaRPr lang="es-CO" dirty="0"/>
          </a:p>
        </p:txBody>
      </p:sp>
      <p:sp>
        <p:nvSpPr>
          <p:cNvPr id="3" name="Rectángulo 2">
            <a:extLst>
              <a:ext uri="{FF2B5EF4-FFF2-40B4-BE49-F238E27FC236}">
                <a16:creationId xmlns:a16="http://schemas.microsoft.com/office/drawing/2014/main" id="{76073F0D-50D6-216D-DA52-37329948B153}"/>
              </a:ext>
            </a:extLst>
          </p:cNvPr>
          <p:cNvSpPr/>
          <p:nvPr/>
        </p:nvSpPr>
        <p:spPr>
          <a:xfrm>
            <a:off x="862405" y="3429000"/>
            <a:ext cx="10467189" cy="1387624"/>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Por lo regular las sanciones y multas en este país conllevan a pagos e indemnizaciones, muy pocas veces se involucran pagos en  prisión, pero eso depende de la gravedad de la infracción. </a:t>
            </a:r>
          </a:p>
        </p:txBody>
      </p:sp>
    </p:spTree>
    <p:extLst>
      <p:ext uri="{BB962C8B-B14F-4D97-AF65-F5344CB8AC3E}">
        <p14:creationId xmlns:p14="http://schemas.microsoft.com/office/powerpoint/2010/main" val="364676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2186490" y="2910611"/>
            <a:ext cx="7819016" cy="944426"/>
          </a:xfrm>
          <a:prstGeom prst="rect">
            <a:avLst/>
          </a:prstGeom>
        </p:spPr>
        <p:txBody>
          <a:bodyPr wrap="square">
            <a:spAutoFit/>
          </a:bodyPr>
          <a:lstStyle/>
          <a:p>
            <a:pPr algn="ctr">
              <a:lnSpc>
                <a:spcPct val="120000"/>
              </a:lnSpc>
            </a:pPr>
            <a:r>
              <a:rPr lang="es-ES_tradnl" sz="2400" dirty="0">
                <a:solidFill>
                  <a:schemeClr val="tx1">
                    <a:lumMod val="95000"/>
                    <a:lumOff val="5000"/>
                  </a:schemeClr>
                </a:solidFill>
                <a:latin typeface="Work Sans Medium" pitchFamily="2" charset="77"/>
                <a:ea typeface="+mj-ea"/>
                <a:cs typeface="+mj-cs"/>
              </a:rPr>
              <a:t>Para fines educativos, de investigación y de marco jurídico </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4435678" y="1673369"/>
            <a:ext cx="3320639" cy="707886"/>
          </a:xfrm>
          <a:prstGeom prst="rect">
            <a:avLst/>
          </a:prstGeom>
          <a:noFill/>
        </p:spPr>
        <p:txBody>
          <a:bodyPr wrap="square">
            <a:spAutoFit/>
          </a:bodyPr>
          <a:lstStyle/>
          <a:p>
            <a:r>
              <a:rPr lang="es-MX" sz="4000" dirty="0">
                <a:solidFill>
                  <a:schemeClr val="tx1">
                    <a:lumMod val="95000"/>
                    <a:lumOff val="5000"/>
                  </a:schemeClr>
                </a:solidFill>
                <a:latin typeface="Work Sans Medium" pitchFamily="2" charset="77"/>
              </a:rPr>
              <a:t>Excepciones</a:t>
            </a:r>
            <a:r>
              <a:rPr lang="es-MX" dirty="0">
                <a:solidFill>
                  <a:schemeClr val="tx1">
                    <a:lumMod val="95000"/>
                    <a:lumOff val="5000"/>
                  </a:schemeClr>
                </a:solidFill>
                <a:latin typeface="Work Sans Medium" pitchFamily="2" charset="77"/>
              </a:rPr>
              <a:t> </a:t>
            </a:r>
            <a:endParaRPr lang="es-CO" dirty="0"/>
          </a:p>
        </p:txBody>
      </p:sp>
    </p:spTree>
    <p:extLst>
      <p:ext uri="{BB962C8B-B14F-4D97-AF65-F5344CB8AC3E}">
        <p14:creationId xmlns:p14="http://schemas.microsoft.com/office/powerpoint/2010/main" val="94274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3197710" y="2752402"/>
            <a:ext cx="5796579"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dirty="0">
                <a:solidFill>
                  <a:schemeClr val="tx1">
                    <a:lumMod val="95000"/>
                    <a:lumOff val="5000"/>
                  </a:schemeClr>
                </a:solidFill>
                <a:latin typeface="Work Sans Medium" pitchFamily="2" charset="77"/>
              </a:rPr>
              <a:t>Antes de Comenzar, repasemos un poco</a:t>
            </a:r>
            <a:endParaRPr lang="es-CO" dirty="0">
              <a:solidFill>
                <a:schemeClr val="tx1">
                  <a:lumMod val="95000"/>
                  <a:lumOff val="5000"/>
                </a:schemeClr>
              </a:solidFill>
              <a:latin typeface="Work Sans Medium" pitchFamily="2" charset="77"/>
            </a:endParaRPr>
          </a:p>
        </p:txBody>
      </p:sp>
    </p:spTree>
    <p:extLst>
      <p:ext uri="{BB962C8B-B14F-4D97-AF65-F5344CB8AC3E}">
        <p14:creationId xmlns:p14="http://schemas.microsoft.com/office/powerpoint/2010/main" val="39205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65FDE73-C641-1100-C209-6B5902DCC3EC}"/>
              </a:ext>
            </a:extLst>
          </p:cNvPr>
          <p:cNvSpPr/>
          <p:nvPr/>
        </p:nvSpPr>
        <p:spPr>
          <a:xfrm>
            <a:off x="1157468" y="2685327"/>
            <a:ext cx="2939970" cy="347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EE37A3CD-1BAC-6175-4755-9AC66A46B6FF}"/>
              </a:ext>
            </a:extLst>
          </p:cNvPr>
          <p:cNvSpPr txBox="1">
            <a:spLocks/>
          </p:cNvSpPr>
          <p:nvPr/>
        </p:nvSpPr>
        <p:spPr>
          <a:xfrm>
            <a:off x="587313" y="2347028"/>
            <a:ext cx="5168028"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latin typeface="Work Sans Light" pitchFamily="2" charset="77"/>
              </a:rPr>
              <a:t>Derechos de Autor</a:t>
            </a:r>
            <a:endParaRPr lang="es-CO" dirty="0">
              <a:latin typeface="Work Sans Light" pitchFamily="2" charset="77"/>
            </a:endParaRPr>
          </a:p>
        </p:txBody>
      </p:sp>
      <p:sp>
        <p:nvSpPr>
          <p:cNvPr id="7" name="CuadroTexto 6">
            <a:extLst>
              <a:ext uri="{FF2B5EF4-FFF2-40B4-BE49-F238E27FC236}">
                <a16:creationId xmlns:a16="http://schemas.microsoft.com/office/drawing/2014/main" id="{FBAA83CA-F5E1-3945-40AB-1CB1B233A0BF}"/>
              </a:ext>
            </a:extLst>
          </p:cNvPr>
          <p:cNvSpPr txBox="1"/>
          <p:nvPr/>
        </p:nvSpPr>
        <p:spPr>
          <a:xfrm>
            <a:off x="1145896" y="3275635"/>
            <a:ext cx="3854368" cy="1815882"/>
          </a:xfrm>
          <a:prstGeom prst="rect">
            <a:avLst/>
          </a:prstGeom>
          <a:noFill/>
        </p:spPr>
        <p:txBody>
          <a:bodyPr wrap="square" rtlCol="0">
            <a:spAutoFit/>
          </a:bodyPr>
          <a:lstStyle/>
          <a:p>
            <a:r>
              <a:rPr lang="es-CO" sz="1600" dirty="0">
                <a:latin typeface="Work Sans Light" pitchFamily="2" charset="77"/>
              </a:rPr>
              <a:t>básicamente los derechos de autor son aquellas leyes creadas con el único propósito de proteger las innovaciones de las personas, con el objetivo de incentivar la creatividad, el ingenio y el intelecto de los jóvenes hoy en día.</a:t>
            </a:r>
          </a:p>
        </p:txBody>
      </p:sp>
      <p:pic>
        <p:nvPicPr>
          <p:cNvPr id="9" name="Imagen 8">
            <a:extLst>
              <a:ext uri="{FF2B5EF4-FFF2-40B4-BE49-F238E27FC236}">
                <a16:creationId xmlns:a16="http://schemas.microsoft.com/office/drawing/2014/main" id="{7F9EC0D1-75B3-5EF3-18FD-735D471343E6}"/>
              </a:ext>
            </a:extLst>
          </p:cNvPr>
          <p:cNvPicPr>
            <a:picLocks noChangeAspect="1"/>
          </p:cNvPicPr>
          <p:nvPr/>
        </p:nvPicPr>
        <p:blipFill>
          <a:blip r:embed="rId3"/>
          <a:stretch>
            <a:fillRect/>
          </a:stretch>
        </p:blipFill>
        <p:spPr>
          <a:xfrm>
            <a:off x="6096000" y="2167500"/>
            <a:ext cx="4848225" cy="3333750"/>
          </a:xfrm>
          <a:prstGeom prst="rect">
            <a:avLst/>
          </a:prstGeom>
        </p:spPr>
      </p:pic>
    </p:spTree>
    <p:extLst>
      <p:ext uri="{BB962C8B-B14F-4D97-AF65-F5344CB8AC3E}">
        <p14:creationId xmlns:p14="http://schemas.microsoft.com/office/powerpoint/2010/main" val="68538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65FDE73-C641-1100-C209-6B5902DCC3EC}"/>
              </a:ext>
            </a:extLst>
          </p:cNvPr>
          <p:cNvSpPr/>
          <p:nvPr/>
        </p:nvSpPr>
        <p:spPr>
          <a:xfrm>
            <a:off x="1157468" y="2685327"/>
            <a:ext cx="2939970" cy="347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EE37A3CD-1BAC-6175-4755-9AC66A46B6FF}"/>
              </a:ext>
            </a:extLst>
          </p:cNvPr>
          <p:cNvSpPr txBox="1">
            <a:spLocks/>
          </p:cNvSpPr>
          <p:nvPr/>
        </p:nvSpPr>
        <p:spPr>
          <a:xfrm>
            <a:off x="587313" y="2347028"/>
            <a:ext cx="5791972"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latin typeface="Work Sans Light" pitchFamily="2" charset="77"/>
              </a:rPr>
              <a:t>Propiedad Intelectual</a:t>
            </a:r>
            <a:endParaRPr lang="es-CO" dirty="0">
              <a:latin typeface="Work Sans Light" pitchFamily="2" charset="77"/>
            </a:endParaRPr>
          </a:p>
        </p:txBody>
      </p:sp>
      <p:sp>
        <p:nvSpPr>
          <p:cNvPr id="7" name="CuadroTexto 6">
            <a:extLst>
              <a:ext uri="{FF2B5EF4-FFF2-40B4-BE49-F238E27FC236}">
                <a16:creationId xmlns:a16="http://schemas.microsoft.com/office/drawing/2014/main" id="{FBAA83CA-F5E1-3945-40AB-1CB1B233A0BF}"/>
              </a:ext>
            </a:extLst>
          </p:cNvPr>
          <p:cNvSpPr txBox="1"/>
          <p:nvPr/>
        </p:nvSpPr>
        <p:spPr>
          <a:xfrm>
            <a:off x="1145896" y="3275635"/>
            <a:ext cx="3854368" cy="1323439"/>
          </a:xfrm>
          <a:prstGeom prst="rect">
            <a:avLst/>
          </a:prstGeom>
          <a:noFill/>
        </p:spPr>
        <p:txBody>
          <a:bodyPr wrap="square" rtlCol="0">
            <a:spAutoFit/>
          </a:bodyPr>
          <a:lstStyle/>
          <a:p>
            <a:r>
              <a:rPr lang="es-MX" sz="1600" dirty="0">
                <a:latin typeface="Work Sans Light" pitchFamily="2" charset="77"/>
              </a:rPr>
              <a:t>E</a:t>
            </a:r>
            <a:r>
              <a:rPr lang="es-CO" sz="1600" dirty="0">
                <a:latin typeface="Work Sans Light" pitchFamily="2" charset="77"/>
              </a:rPr>
              <a:t>s el conjunto de derechos que protegen las creaciones industriales, como los patentes, las marcas y las industrias textiles, respecto a sus creadores.</a:t>
            </a:r>
          </a:p>
        </p:txBody>
      </p:sp>
      <p:pic>
        <p:nvPicPr>
          <p:cNvPr id="3" name="Imagen 2">
            <a:extLst>
              <a:ext uri="{FF2B5EF4-FFF2-40B4-BE49-F238E27FC236}">
                <a16:creationId xmlns:a16="http://schemas.microsoft.com/office/drawing/2014/main" id="{B2D03980-E472-4A9E-9B11-2162E639650C}"/>
              </a:ext>
            </a:extLst>
          </p:cNvPr>
          <p:cNvPicPr>
            <a:picLocks noChangeAspect="1"/>
          </p:cNvPicPr>
          <p:nvPr/>
        </p:nvPicPr>
        <p:blipFill>
          <a:blip r:embed="rId3"/>
          <a:stretch>
            <a:fillRect/>
          </a:stretch>
        </p:blipFill>
        <p:spPr>
          <a:xfrm>
            <a:off x="5889687" y="2205318"/>
            <a:ext cx="5715000" cy="2603350"/>
          </a:xfrm>
          <a:prstGeom prst="rect">
            <a:avLst/>
          </a:prstGeom>
        </p:spPr>
      </p:pic>
    </p:spTree>
    <p:extLst>
      <p:ext uri="{BB962C8B-B14F-4D97-AF65-F5344CB8AC3E}">
        <p14:creationId xmlns:p14="http://schemas.microsoft.com/office/powerpoint/2010/main" val="107339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2846501" y="2752402"/>
            <a:ext cx="6498998"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tx1">
                    <a:lumMod val="95000"/>
                    <a:lumOff val="5000"/>
                  </a:schemeClr>
                </a:solidFill>
                <a:latin typeface="Work Sans Medium" pitchFamily="2" charset="77"/>
              </a:rPr>
              <a:t>¡Ahora si! A lo que vine </a:t>
            </a:r>
            <a:endParaRPr lang="es-CO" dirty="0">
              <a:solidFill>
                <a:schemeClr val="tx1">
                  <a:lumMod val="95000"/>
                  <a:lumOff val="5000"/>
                </a:schemeClr>
              </a:solidFill>
              <a:latin typeface="Work Sans Medium" pitchFamily="2" charset="77"/>
            </a:endParaRPr>
          </a:p>
        </p:txBody>
      </p:sp>
    </p:spTree>
    <p:extLst>
      <p:ext uri="{BB962C8B-B14F-4D97-AF65-F5344CB8AC3E}">
        <p14:creationId xmlns:p14="http://schemas.microsoft.com/office/powerpoint/2010/main" val="150040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838200" y="2752402"/>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MX" sz="2800" dirty="0">
                <a:solidFill>
                  <a:prstClr val="black">
                    <a:lumMod val="95000"/>
                    <a:lumOff val="5000"/>
                  </a:prstClr>
                </a:solidFill>
                <a:latin typeface="Lato" panose="020B0604020202020204" pitchFamily="34" charset="0"/>
                <a:ea typeface="Lato" panose="020B0604020202020204" pitchFamily="34" charset="0"/>
                <a:cs typeface="Lato" panose="020B0604020202020204" pitchFamily="34" charset="0"/>
              </a:rPr>
              <a:t>D</a:t>
            </a:r>
            <a:r>
              <a:rPr kumimoji="0" lang="es-MX" sz="2800" b="0" i="0" u="none" strike="noStrike" kern="1200" cap="none" spc="0" normalizeH="0" baseline="0" noProof="0" dirty="0" err="1">
                <a:ln>
                  <a:noFill/>
                </a:ln>
                <a:solidFill>
                  <a:prstClr val="black">
                    <a:lumMod val="95000"/>
                    <a:lumOff val="5000"/>
                  </a:prstClr>
                </a:solidFill>
                <a:effectLst/>
                <a:uLnTx/>
                <a:uFillTx/>
                <a:latin typeface="Lato" panose="020B0604020202020204" pitchFamily="34" charset="0"/>
                <a:ea typeface="Lato" panose="020B0604020202020204" pitchFamily="34" charset="0"/>
                <a:cs typeface="Lato" panose="020B0604020202020204" pitchFamily="34" charset="0"/>
              </a:rPr>
              <a:t>erechos</a:t>
            </a:r>
            <a:r>
              <a:rPr kumimoji="0" lang="es-MX" sz="2800" b="0" i="0" u="none" strike="noStrike" kern="1200" cap="none" spc="0" normalizeH="0" baseline="0" noProof="0" dirty="0">
                <a:ln>
                  <a:noFill/>
                </a:ln>
                <a:solidFill>
                  <a:prstClr val="black">
                    <a:lumMod val="95000"/>
                    <a:lumOff val="5000"/>
                  </a:prstClr>
                </a:solidFill>
                <a:effectLst/>
                <a:uLnTx/>
                <a:uFillTx/>
                <a:latin typeface="Lato" panose="020B0604020202020204" pitchFamily="34" charset="0"/>
                <a:ea typeface="Lato" panose="020B0604020202020204" pitchFamily="34" charset="0"/>
                <a:cs typeface="Lato" panose="020B0604020202020204" pitchFamily="34" charset="0"/>
              </a:rPr>
              <a:t> d</a:t>
            </a:r>
            <a:r>
              <a:rPr lang="es-MX" sz="2800" dirty="0">
                <a:solidFill>
                  <a:prstClr val="black">
                    <a:lumMod val="95000"/>
                    <a:lumOff val="5000"/>
                  </a:prstClr>
                </a:solidFill>
                <a:latin typeface="Lato" panose="020B0604020202020204" pitchFamily="34" charset="0"/>
                <a:ea typeface="Lato" panose="020B0604020202020204" pitchFamily="34" charset="0"/>
                <a:cs typeface="Lato" panose="020B0604020202020204" pitchFamily="34" charset="0"/>
              </a:rPr>
              <a:t>e Autor y Propiedad Intelectual de Bangladés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4400" b="0" i="0" u="none" strike="noStrike" kern="1200" cap="none" spc="0" normalizeH="0" baseline="0" noProof="0" dirty="0">
              <a:ln>
                <a:noFill/>
              </a:ln>
              <a:solidFill>
                <a:prstClr val="black">
                  <a:lumMod val="95000"/>
                  <a:lumOff val="5000"/>
                </a:prstClr>
              </a:solidFill>
              <a:effectLst/>
              <a:uLnTx/>
              <a:uFillTx/>
              <a:latin typeface="Work Sans Medium" pitchFamily="2" charset="77"/>
              <a:ea typeface="+mj-ea"/>
              <a:cs typeface="+mj-cs"/>
            </a:endParaRPr>
          </a:p>
        </p:txBody>
      </p:sp>
    </p:spTree>
    <p:extLst>
      <p:ext uri="{BB962C8B-B14F-4D97-AF65-F5344CB8AC3E}">
        <p14:creationId xmlns:p14="http://schemas.microsoft.com/office/powerpoint/2010/main" val="354182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2676041" y="2735188"/>
            <a:ext cx="6839918" cy="1830822"/>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Estos se rigen por la ley 2000 del año 2019, los cuales tienen como establecido las disposiciones y métodos ante infracciones por estos derechos.</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5554084" y="1665649"/>
            <a:ext cx="1083832" cy="707886"/>
          </a:xfrm>
          <a:prstGeom prst="rect">
            <a:avLst/>
          </a:prstGeom>
          <a:noFill/>
        </p:spPr>
        <p:txBody>
          <a:bodyPr wrap="square">
            <a:spAutoFit/>
          </a:bodyPr>
          <a:lstStyle/>
          <a:p>
            <a:r>
              <a:rPr lang="es-MX" sz="4000" dirty="0">
                <a:solidFill>
                  <a:schemeClr val="tx1">
                    <a:lumMod val="95000"/>
                    <a:lumOff val="5000"/>
                  </a:schemeClr>
                </a:solidFill>
                <a:latin typeface="Work Sans Medium" pitchFamily="2" charset="77"/>
              </a:rPr>
              <a:t>Ley</a:t>
            </a:r>
            <a:r>
              <a:rPr lang="es-MX" dirty="0">
                <a:solidFill>
                  <a:schemeClr val="tx1">
                    <a:lumMod val="95000"/>
                    <a:lumOff val="5000"/>
                  </a:schemeClr>
                </a:solidFill>
                <a:latin typeface="Work Sans Medium" pitchFamily="2" charset="77"/>
              </a:rPr>
              <a:t> </a:t>
            </a:r>
            <a:endParaRPr lang="es-CO" dirty="0"/>
          </a:p>
        </p:txBody>
      </p:sp>
    </p:spTree>
    <p:extLst>
      <p:ext uri="{BB962C8B-B14F-4D97-AF65-F5344CB8AC3E}">
        <p14:creationId xmlns:p14="http://schemas.microsoft.com/office/powerpoint/2010/main" val="145261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2676041" y="2179897"/>
            <a:ext cx="6839918" cy="2717219"/>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Los derechos de autor protegen las obras literarias, artísticas, musicales, cinematográficas e informáticas. Mientras que la propiedad intelectual protege los patentes, las marcas y los diseños industriales de las empresas.</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2386293" y="1321404"/>
            <a:ext cx="7419414" cy="707886"/>
          </a:xfrm>
          <a:prstGeom prst="rect">
            <a:avLst/>
          </a:prstGeom>
          <a:noFill/>
        </p:spPr>
        <p:txBody>
          <a:bodyPr wrap="square">
            <a:spAutoFit/>
          </a:bodyPr>
          <a:lstStyle/>
          <a:p>
            <a:pPr algn="ctr"/>
            <a:r>
              <a:rPr lang="es-MX" sz="4000" dirty="0">
                <a:solidFill>
                  <a:schemeClr val="tx1">
                    <a:lumMod val="95000"/>
                    <a:lumOff val="5000"/>
                  </a:schemeClr>
                </a:solidFill>
                <a:latin typeface="Work Sans Medium" pitchFamily="2" charset="77"/>
              </a:rPr>
              <a:t>¿Qué protegen?</a:t>
            </a:r>
            <a:r>
              <a:rPr lang="es-MX" dirty="0">
                <a:solidFill>
                  <a:schemeClr val="tx1">
                    <a:lumMod val="95000"/>
                    <a:lumOff val="5000"/>
                  </a:schemeClr>
                </a:solidFill>
                <a:latin typeface="Work Sans Medium" pitchFamily="2" charset="77"/>
              </a:rPr>
              <a:t> </a:t>
            </a:r>
            <a:endParaRPr lang="es-CO" dirty="0"/>
          </a:p>
        </p:txBody>
      </p:sp>
    </p:spTree>
    <p:extLst>
      <p:ext uri="{BB962C8B-B14F-4D97-AF65-F5344CB8AC3E}">
        <p14:creationId xmlns:p14="http://schemas.microsoft.com/office/powerpoint/2010/main" val="23828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CC8020-72A7-9B3D-8425-1867F0623441}"/>
              </a:ext>
            </a:extLst>
          </p:cNvPr>
          <p:cNvSpPr/>
          <p:nvPr/>
        </p:nvSpPr>
        <p:spPr>
          <a:xfrm>
            <a:off x="2676041" y="2179897"/>
            <a:ext cx="6839918" cy="2717219"/>
          </a:xfrm>
          <a:prstGeom prst="rect">
            <a:avLst/>
          </a:prstGeom>
        </p:spPr>
        <p:txBody>
          <a:bodyPr wrap="square">
            <a:spAutoFit/>
          </a:bodyPr>
          <a:lstStyle/>
          <a:p>
            <a:pPr algn="just">
              <a:lnSpc>
                <a:spcPct val="120000"/>
              </a:lnSpc>
            </a:pPr>
            <a:r>
              <a:rPr lang="es-ES_tradnl" sz="2400" dirty="0">
                <a:solidFill>
                  <a:schemeClr val="tx1">
                    <a:lumMod val="95000"/>
                    <a:lumOff val="5000"/>
                  </a:schemeClr>
                </a:solidFill>
                <a:latin typeface="Work Sans Medium" pitchFamily="2" charset="77"/>
                <a:ea typeface="+mj-ea"/>
                <a:cs typeface="+mj-cs"/>
              </a:rPr>
              <a:t>La encargada de proteger estos derechos de autor y la propiedad intelectual es la oficina del registrador de Bangladés, que es regida por la OMPI que es la encargada de mantener estos derechos en 118 países, en el cual se encuentra el país de Bangladés.</a:t>
            </a:r>
          </a:p>
        </p:txBody>
      </p:sp>
      <p:sp>
        <p:nvSpPr>
          <p:cNvPr id="4" name="CuadroTexto 3">
            <a:extLst>
              <a:ext uri="{FF2B5EF4-FFF2-40B4-BE49-F238E27FC236}">
                <a16:creationId xmlns:a16="http://schemas.microsoft.com/office/drawing/2014/main" id="{47EA1D9E-7DE9-5951-7CA9-360B25F5B07A}"/>
              </a:ext>
            </a:extLst>
          </p:cNvPr>
          <p:cNvSpPr txBox="1"/>
          <p:nvPr/>
        </p:nvSpPr>
        <p:spPr>
          <a:xfrm>
            <a:off x="1689791" y="1299889"/>
            <a:ext cx="8812418" cy="707886"/>
          </a:xfrm>
          <a:prstGeom prst="rect">
            <a:avLst/>
          </a:prstGeom>
          <a:noFill/>
        </p:spPr>
        <p:txBody>
          <a:bodyPr wrap="square">
            <a:spAutoFit/>
          </a:bodyPr>
          <a:lstStyle/>
          <a:p>
            <a:pPr algn="ctr"/>
            <a:r>
              <a:rPr lang="es-MX" sz="4000" dirty="0">
                <a:solidFill>
                  <a:schemeClr val="tx1">
                    <a:lumMod val="95000"/>
                    <a:lumOff val="5000"/>
                  </a:schemeClr>
                </a:solidFill>
                <a:latin typeface="Work Sans Medium" pitchFamily="2" charset="77"/>
              </a:rPr>
              <a:t>¿Quién es la encargada de esto?</a:t>
            </a:r>
            <a:r>
              <a:rPr lang="es-MX" dirty="0">
                <a:solidFill>
                  <a:schemeClr val="tx1">
                    <a:lumMod val="95000"/>
                    <a:lumOff val="5000"/>
                  </a:schemeClr>
                </a:solidFill>
                <a:latin typeface="Work Sans Medium" pitchFamily="2" charset="77"/>
              </a:rPr>
              <a:t> </a:t>
            </a:r>
            <a:endParaRPr lang="es-CO" dirty="0"/>
          </a:p>
        </p:txBody>
      </p:sp>
    </p:spTree>
    <p:extLst>
      <p:ext uri="{BB962C8B-B14F-4D97-AF65-F5344CB8AC3E}">
        <p14:creationId xmlns:p14="http://schemas.microsoft.com/office/powerpoint/2010/main" val="37943483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3454</TotalTime>
  <Words>340</Words>
  <Application>Microsoft Office PowerPoint</Application>
  <PresentationFormat>Panorámica</PresentationFormat>
  <Paragraphs>22</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13</vt:i4>
      </vt:variant>
    </vt:vector>
  </HeadingPairs>
  <TitlesOfParts>
    <vt:vector size="22" baseType="lpstr">
      <vt:lpstr>Arial</vt:lpstr>
      <vt:lpstr>Calibri</vt:lpstr>
      <vt:lpstr>Calibri Light</vt:lpstr>
      <vt:lpstr>Lato</vt:lpstr>
      <vt:lpstr>Work Sans</vt:lpstr>
      <vt:lpstr>Work Sans Light</vt:lpstr>
      <vt:lpstr>Work Sans Medium</vt:lpstr>
      <vt:lpstr>Tema de Office</vt:lpstr>
      <vt:lpstr>2_Tema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Luis Alveiro Leiton Ortiz</cp:lastModifiedBy>
  <cp:revision>37</cp:revision>
  <dcterms:created xsi:type="dcterms:W3CDTF">2020-10-01T23:51:28Z</dcterms:created>
  <dcterms:modified xsi:type="dcterms:W3CDTF">2023-05-22T22:18:13Z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