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8" r:id="rId2"/>
    <p:sldId id="257" r:id="rId3"/>
    <p:sldId id="259" r:id="rId4"/>
    <p:sldId id="260" r:id="rId5"/>
    <p:sldId id="261" r:id="rId6"/>
    <p:sldId id="262" r:id="rId7"/>
    <p:sldId id="282" r:id="rId8"/>
    <p:sldId id="263" r:id="rId9"/>
    <p:sldId id="264" r:id="rId10"/>
    <p:sldId id="265" r:id="rId11"/>
    <p:sldId id="266" r:id="rId12"/>
    <p:sldId id="267" r:id="rId13"/>
    <p:sldId id="268" r:id="rId14"/>
    <p:sldId id="269" r:id="rId15"/>
    <p:sldId id="278" r:id="rId16"/>
    <p:sldId id="279" r:id="rId17"/>
    <p:sldId id="270" r:id="rId18"/>
    <p:sldId id="271" r:id="rId19"/>
    <p:sldId id="272" r:id="rId20"/>
    <p:sldId id="280" r:id="rId21"/>
    <p:sldId id="281" r:id="rId22"/>
    <p:sldId id="283" r:id="rId23"/>
    <p:sldId id="284" r:id="rId24"/>
    <p:sldId id="285" r:id="rId25"/>
    <p:sldId id="286" r:id="rId26"/>
    <p:sldId id="287" r:id="rId27"/>
    <p:sldId id="288" r:id="rId28"/>
    <p:sldId id="289" r:id="rId29"/>
    <p:sldId id="290"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84" autoAdjust="0"/>
  </p:normalViewPr>
  <p:slideViewPr>
    <p:cSldViewPr>
      <p:cViewPr varScale="1">
        <p:scale>
          <a:sx n="75" d="100"/>
          <a:sy n="75" d="100"/>
        </p:scale>
        <p:origin x="-1236" y="-90"/>
      </p:cViewPr>
      <p:guideLst>
        <p:guide orient="horz" pos="2160"/>
        <p:guide pos="2880"/>
      </p:guideLst>
    </p:cSldViewPr>
  </p:slideViewPr>
  <p:outlineViewPr>
    <p:cViewPr>
      <p:scale>
        <a:sx n="33" d="100"/>
        <a:sy n="33" d="100"/>
      </p:scale>
      <p:origin x="0" y="6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11DAFA-7170-4C3D-9ED1-1F0BE812A8F7}" type="datetimeFigureOut">
              <a:rPr lang="es-ES" smtClean="0"/>
              <a:t>26/06/2017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16FD87-77FC-48A1-A4E7-41F4BFC0E4A7}"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F11DAFA-7170-4C3D-9ED1-1F0BE812A8F7}" type="datetimeFigureOut">
              <a:rPr lang="es-ES" smtClean="0"/>
              <a:t>26/06/2017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16FD87-77FC-48A1-A4E7-41F4BFC0E4A7}"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F11DAFA-7170-4C3D-9ED1-1F0BE812A8F7}" type="datetimeFigureOut">
              <a:rPr lang="es-ES" smtClean="0"/>
              <a:t>26/06/2017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16FD87-77FC-48A1-A4E7-41F4BFC0E4A7}" type="slidenum">
              <a:rPr lang="es-ES" smtClean="0"/>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F11DAFA-7170-4C3D-9ED1-1F0BE812A8F7}" type="datetimeFigureOut">
              <a:rPr lang="es-ES" smtClean="0"/>
              <a:t>26/06/2017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16FD87-77FC-48A1-A4E7-41F4BFC0E4A7}" type="slidenum">
              <a:rPr lang="es-ES" smtClean="0"/>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11DAFA-7170-4C3D-9ED1-1F0BE812A8F7}" type="datetimeFigureOut">
              <a:rPr lang="es-ES" smtClean="0"/>
              <a:t>26/06/2017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16FD87-77FC-48A1-A4E7-41F4BFC0E4A7}"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CF11DAFA-7170-4C3D-9ED1-1F0BE812A8F7}" type="datetimeFigureOut">
              <a:rPr lang="es-ES" smtClean="0"/>
              <a:t>26/06/2017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616FD87-77FC-48A1-A4E7-41F4BFC0E4A7}" type="slidenum">
              <a:rPr lang="es-ES" smtClean="0"/>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11DAFA-7170-4C3D-9ED1-1F0BE812A8F7}" type="datetimeFigureOut">
              <a:rPr lang="es-ES" smtClean="0"/>
              <a:t>26/06/2017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616FD87-77FC-48A1-A4E7-41F4BFC0E4A7}"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F11DAFA-7170-4C3D-9ED1-1F0BE812A8F7}" type="datetimeFigureOut">
              <a:rPr lang="es-ES" smtClean="0"/>
              <a:t>26/06/2017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616FD87-77FC-48A1-A4E7-41F4BFC0E4A7}"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F11DAFA-7170-4C3D-9ED1-1F0BE812A8F7}" type="datetimeFigureOut">
              <a:rPr lang="es-ES" smtClean="0"/>
              <a:t>26/06/2017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616FD87-77FC-48A1-A4E7-41F4BFC0E4A7}"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F11DAFA-7170-4C3D-9ED1-1F0BE812A8F7}" type="datetimeFigureOut">
              <a:rPr lang="es-ES" smtClean="0"/>
              <a:t>26/06/2017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616FD87-77FC-48A1-A4E7-41F4BFC0E4A7}" type="slidenum">
              <a:rPr lang="es-ES" smtClean="0"/>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11DAFA-7170-4C3D-9ED1-1F0BE812A8F7}" type="datetimeFigureOut">
              <a:rPr lang="es-ES" smtClean="0"/>
              <a:t>26/06/2017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616FD87-77FC-48A1-A4E7-41F4BFC0E4A7}" type="slidenum">
              <a:rPr lang="es-ES" smtClean="0"/>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F11DAFA-7170-4C3D-9ED1-1F0BE812A8F7}" type="datetimeFigureOut">
              <a:rPr lang="es-ES" smtClean="0"/>
              <a:t>26/06/2017</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616FD87-77FC-48A1-A4E7-41F4BFC0E4A7}" type="slidenum">
              <a:rPr lang="es-ES" smtClean="0"/>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studio/index.html?hl=es-419" TargetMode="External"/><Relationship Id="rId7" Type="http://schemas.openxmlformats.org/officeDocument/2006/relationships/hyperlink" Target="https://travis-ci.org/gonaso/2017-UNC-IngSoft-SoftCon2017" TargetMode="External"/><Relationship Id="rId2" Type="http://schemas.openxmlformats.org/officeDocument/2006/relationships/hyperlink" Target="https://www.java.com/" TargetMode="External"/><Relationship Id="rId1" Type="http://schemas.openxmlformats.org/officeDocument/2006/relationships/slideLayout" Target="../slideLayouts/slideLayout6.xml"/><Relationship Id="rId6" Type="http://schemas.openxmlformats.org/officeDocument/2006/relationships/hyperlink" Target="https://github.com/gonaso/2017-UNC-IngSoft-SoftCon2017/issues" TargetMode="External"/><Relationship Id="rId5" Type="http://schemas.openxmlformats.org/officeDocument/2006/relationships/hyperlink" Target="https://github.com/LuisLenta/EditorDeImagenes" TargetMode="External"/><Relationship Id="rId4" Type="http://schemas.openxmlformats.org/officeDocument/2006/relationships/hyperlink" Target="https://git-scm.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stefano.itr.unc@unc.edu.ar" TargetMode="External"/><Relationship Id="rId2" Type="http://schemas.openxmlformats.org/officeDocument/2006/relationships/hyperlink" Target="mailto:alexg_13_92@hotmail.com" TargetMode="External"/><Relationship Id="rId1" Type="http://schemas.openxmlformats.org/officeDocument/2006/relationships/slideLayout" Target="../slideLayouts/slideLayout6.xml"/><Relationship Id="rId4" Type="http://schemas.openxmlformats.org/officeDocument/2006/relationships/hyperlink" Target="mailto:luislenta@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908720"/>
            <a:ext cx="7772400" cy="1470025"/>
          </a:xfrm>
        </p:spPr>
        <p:txBody>
          <a:bodyPr>
            <a:normAutofit/>
          </a:bodyPr>
          <a:lstStyle/>
          <a:p>
            <a:r>
              <a:rPr lang="es-ES" dirty="0" smtClean="0"/>
              <a:t>TRABAJO FINAL</a:t>
            </a:r>
            <a:br>
              <a:rPr lang="es-ES" dirty="0" smtClean="0"/>
            </a:br>
            <a:r>
              <a:rPr lang="es-ES" dirty="0" smtClean="0"/>
              <a:t>INGENIERIA DE SOFTWARE</a:t>
            </a:r>
            <a:endParaRPr lang="es-ES" dirty="0"/>
          </a:p>
        </p:txBody>
      </p:sp>
      <p:sp>
        <p:nvSpPr>
          <p:cNvPr id="3" name="2 Subtítulo"/>
          <p:cNvSpPr>
            <a:spLocks noGrp="1"/>
          </p:cNvSpPr>
          <p:nvPr>
            <p:ph type="subTitle" idx="1"/>
          </p:nvPr>
        </p:nvSpPr>
        <p:spPr>
          <a:xfrm>
            <a:off x="1403648" y="2852936"/>
            <a:ext cx="6400800" cy="2351112"/>
          </a:xfrm>
        </p:spPr>
        <p:txBody>
          <a:bodyPr/>
          <a:lstStyle/>
          <a:p>
            <a:r>
              <a:rPr lang="es-ES" b="1" dirty="0" smtClean="0">
                <a:solidFill>
                  <a:schemeClr val="tx1"/>
                </a:solidFill>
              </a:rPr>
              <a:t>INTEGRANTES:</a:t>
            </a:r>
          </a:p>
          <a:p>
            <a:r>
              <a:rPr lang="es-ES" b="1" dirty="0" smtClean="0">
                <a:solidFill>
                  <a:schemeClr val="tx1"/>
                </a:solidFill>
              </a:rPr>
              <a:t>GON ALEXANDER MATEO</a:t>
            </a:r>
            <a:endParaRPr lang="es-ES" b="1" dirty="0">
              <a:solidFill>
                <a:schemeClr val="tx1"/>
              </a:solidFill>
            </a:endParaRPr>
          </a:p>
          <a:p>
            <a:r>
              <a:rPr lang="es-ES" b="1" dirty="0" smtClean="0">
                <a:solidFill>
                  <a:schemeClr val="tx1"/>
                </a:solidFill>
              </a:rPr>
              <a:t>LENTA LUIS ALEJANDRO</a:t>
            </a:r>
          </a:p>
          <a:p>
            <a:r>
              <a:rPr lang="es-ES" b="1" dirty="0" smtClean="0">
                <a:solidFill>
                  <a:schemeClr val="tx1"/>
                </a:solidFill>
              </a:rPr>
              <a:t>ORECCHINNI ALEM STEFANO</a:t>
            </a:r>
          </a:p>
          <a:p>
            <a:endParaRPr lang="es-ES" dirty="0" smtClean="0"/>
          </a:p>
        </p:txBody>
      </p:sp>
    </p:spTree>
    <p:extLst>
      <p:ext uri="{BB962C8B-B14F-4D97-AF65-F5344CB8AC3E}">
        <p14:creationId xmlns:p14="http://schemas.microsoft.com/office/powerpoint/2010/main" val="170874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29207" y="476672"/>
            <a:ext cx="8229600" cy="1252728"/>
          </a:xfrm>
        </p:spPr>
        <p:txBody>
          <a:bodyPr>
            <a:normAutofit fontScale="90000"/>
          </a:bodyPr>
          <a:lstStyle/>
          <a:p>
            <a:r>
              <a:rPr lang="es-ES" dirty="0" smtClean="0"/>
              <a:t>PLAN DEL ESQUEMA DE RAMAS A USAR ( Y EN USO).</a:t>
            </a:r>
            <a:br>
              <a:rPr lang="es-ES" dirty="0" smtClean="0"/>
            </a:br>
            <a:endParaRPr lang="es-ES" dirty="0"/>
          </a:p>
        </p:txBody>
      </p:sp>
      <p:pic>
        <p:nvPicPr>
          <p:cNvPr id="4" name="3 Imagen" descr="C:\Users\USUARIO\Desktop\Diagrama3.png"/>
          <p:cNvPicPr/>
          <p:nvPr/>
        </p:nvPicPr>
        <p:blipFill>
          <a:blip r:embed="rId2">
            <a:extLst>
              <a:ext uri="{28A0092B-C50C-407E-A947-70E740481C1C}">
                <a14:useLocalDpi xmlns:a14="http://schemas.microsoft.com/office/drawing/2010/main" val="0"/>
              </a:ext>
            </a:extLst>
          </a:blip>
          <a:srcRect/>
          <a:stretch>
            <a:fillRect/>
          </a:stretch>
        </p:blipFill>
        <p:spPr bwMode="auto">
          <a:xfrm>
            <a:off x="836587" y="1805732"/>
            <a:ext cx="7488831" cy="3888431"/>
          </a:xfrm>
          <a:prstGeom prst="rect">
            <a:avLst/>
          </a:prstGeom>
          <a:noFill/>
          <a:ln>
            <a:noFill/>
          </a:ln>
        </p:spPr>
      </p:pic>
    </p:spTree>
    <p:extLst>
      <p:ext uri="{BB962C8B-B14F-4D97-AF65-F5344CB8AC3E}">
        <p14:creationId xmlns:p14="http://schemas.microsoft.com/office/powerpoint/2010/main" val="185110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82936" y="476672"/>
            <a:ext cx="8229600" cy="1252728"/>
          </a:xfrm>
        </p:spPr>
        <p:txBody>
          <a:bodyPr>
            <a:normAutofit fontScale="90000"/>
          </a:bodyPr>
          <a:lstStyle/>
          <a:p>
            <a:r>
              <a:rPr lang="es-ES" dirty="0" smtClean="0"/>
              <a:t>FORMA DE ENTREGA DE LOS RELEASES</a:t>
            </a:r>
            <a:endParaRPr lang="es-ES" dirty="0"/>
          </a:p>
        </p:txBody>
      </p:sp>
      <p:sp>
        <p:nvSpPr>
          <p:cNvPr id="5" name="4 CuadroTexto"/>
          <p:cNvSpPr txBox="1"/>
          <p:nvPr/>
        </p:nvSpPr>
        <p:spPr>
          <a:xfrm>
            <a:off x="286992" y="2564904"/>
            <a:ext cx="8821488" cy="2492990"/>
          </a:xfrm>
          <a:prstGeom prst="rect">
            <a:avLst/>
          </a:prstGeom>
          <a:noFill/>
        </p:spPr>
        <p:txBody>
          <a:bodyPr wrap="square" rtlCol="0">
            <a:spAutoFit/>
          </a:bodyPr>
          <a:lstStyle/>
          <a:p>
            <a:pPr algn="just"/>
            <a:r>
              <a:rPr lang="es-ES" dirty="0" smtClean="0">
                <a:latin typeface="Times New Roman" pitchFamily="18" charset="0"/>
                <a:cs typeface="Times New Roman" pitchFamily="18" charset="0"/>
              </a:rPr>
              <a:t>El release es un archivo compilado que tendrá la extensión apk.</a:t>
            </a:r>
          </a:p>
          <a:p>
            <a:pPr algn="just"/>
            <a:r>
              <a:rPr lang="es-ES" dirty="0" smtClean="0">
                <a:latin typeface="Times New Roman" pitchFamily="18" charset="0"/>
                <a:cs typeface="Times New Roman" pitchFamily="18" charset="0"/>
              </a:rPr>
              <a:t>Para la utilización del mismo es necesario que el usuario traspase el archivo con extensión  apk a un dispositivo móvil que cuente con el sistema operativo del Android, el cual deberá ser mayor a la versión 2.3.</a:t>
            </a:r>
          </a:p>
          <a:p>
            <a:pPr algn="just"/>
            <a:r>
              <a:rPr lang="es-ES" dirty="0" smtClean="0">
                <a:latin typeface="Times New Roman" pitchFamily="18" charset="0"/>
                <a:cs typeface="Times New Roman" pitchFamily="18" charset="0"/>
              </a:rPr>
              <a:t>El software  puede ser distribuido mediante la tienda de aplicaciones de Google Store, o descargado de internet.</a:t>
            </a:r>
          </a:p>
          <a:p>
            <a:endParaRPr lang="es-ES" sz="2400" dirty="0" smtClean="0">
              <a:latin typeface="Times New Roman" pitchFamily="18" charset="0"/>
              <a:cs typeface="Times New Roman" pitchFamily="18" charset="0"/>
            </a:endParaRPr>
          </a:p>
          <a:p>
            <a:endParaRPr lang="es-ES" sz="2400" dirty="0" smtClean="0"/>
          </a:p>
        </p:txBody>
      </p:sp>
    </p:spTree>
    <p:extLst>
      <p:ext uri="{BB962C8B-B14F-4D97-AF65-F5344CB8AC3E}">
        <p14:creationId xmlns:p14="http://schemas.microsoft.com/office/powerpoint/2010/main" val="106219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2840" y="404664"/>
            <a:ext cx="8229600" cy="1252728"/>
          </a:xfrm>
        </p:spPr>
        <p:txBody>
          <a:bodyPr>
            <a:normAutofit fontScale="90000"/>
          </a:bodyPr>
          <a:lstStyle/>
          <a:p>
            <a:r>
              <a:rPr lang="es-ES" dirty="0" smtClean="0"/>
              <a:t>REQUERIMIENTOS</a:t>
            </a:r>
            <a:br>
              <a:rPr lang="es-ES" dirty="0" smtClean="0"/>
            </a:br>
            <a:endParaRPr lang="es-ES" dirty="0"/>
          </a:p>
        </p:txBody>
      </p:sp>
      <p:sp>
        <p:nvSpPr>
          <p:cNvPr id="4" name="3 CuadroTexto"/>
          <p:cNvSpPr txBox="1"/>
          <p:nvPr/>
        </p:nvSpPr>
        <p:spPr>
          <a:xfrm>
            <a:off x="467544" y="2924944"/>
            <a:ext cx="8064896" cy="1692771"/>
          </a:xfrm>
          <a:prstGeom prst="rect">
            <a:avLst/>
          </a:prstGeom>
          <a:noFill/>
        </p:spPr>
        <p:txBody>
          <a:bodyPr wrap="square" rtlCol="0">
            <a:spAutoFit/>
          </a:bodyPr>
          <a:lstStyle/>
          <a:p>
            <a:pPr algn="just"/>
            <a:r>
              <a:rPr lang="es-ES" dirty="0" smtClean="0">
                <a:latin typeface="Times New Roman" pitchFamily="18" charset="0"/>
                <a:cs typeface="Times New Roman" pitchFamily="18" charset="0"/>
              </a:rPr>
              <a:t>Luego de haber realizado la administración de configuración y  dejar asentado los roles y responsabilidades de cada integrante, procedemos a especificar detalladamente los requerimientos que creemos necesarios que debe cumplir nuestra aplicación para que sea agradable y funcional para el usuario.</a:t>
            </a:r>
          </a:p>
          <a:p>
            <a:pPr algn="just"/>
            <a:endParaRPr lang="es-ES" sz="3200" dirty="0" smtClean="0"/>
          </a:p>
        </p:txBody>
      </p:sp>
    </p:spTree>
    <p:extLst>
      <p:ext uri="{BB962C8B-B14F-4D97-AF65-F5344CB8AC3E}">
        <p14:creationId xmlns:p14="http://schemas.microsoft.com/office/powerpoint/2010/main" val="319577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38138"/>
          </a:xfrm>
        </p:spPr>
        <p:txBody>
          <a:bodyPr>
            <a:normAutofit fontScale="90000"/>
          </a:bodyPr>
          <a:lstStyle/>
          <a:p>
            <a:r>
              <a:rPr lang="es-ES" dirty="0" smtClean="0"/>
              <a:t>REQUERIMIENTOS FUNCIONALES</a:t>
            </a:r>
            <a:br>
              <a:rPr lang="es-ES" dirty="0" smtClean="0"/>
            </a:br>
            <a:endParaRPr lang="es-ES" dirty="0"/>
          </a:p>
        </p:txBody>
      </p:sp>
      <p:sp>
        <p:nvSpPr>
          <p:cNvPr id="3" name="2 CuadroTexto"/>
          <p:cNvSpPr txBox="1"/>
          <p:nvPr/>
        </p:nvSpPr>
        <p:spPr>
          <a:xfrm>
            <a:off x="582844" y="4797152"/>
            <a:ext cx="8064896" cy="2628412"/>
          </a:xfrm>
          <a:prstGeom prst="rect">
            <a:avLst/>
          </a:prstGeom>
          <a:noFill/>
        </p:spPr>
        <p:txBody>
          <a:bodyPr wrap="square" rtlCol="0">
            <a:spAutoFit/>
          </a:bodyPr>
          <a:lstStyle/>
          <a:p>
            <a:pPr lvl="0" algn="just"/>
            <a:r>
              <a:rPr lang="es-ES_tradnl" sz="1600" dirty="0"/>
              <a:t>Al iniciar la App, deberá aparecer la ventana principal, la cual tendrá en el sector superior de izquierda a derecha, los botones Nuevo, </a:t>
            </a:r>
            <a:r>
              <a:rPr lang="es-ES_tradnl" sz="1600" dirty="0" smtClean="0"/>
              <a:t>Cargar, Pincel, Borrar y Guardar.</a:t>
            </a:r>
          </a:p>
          <a:p>
            <a:pPr lvl="0" algn="just"/>
            <a:endParaRPr lang="es-ES" sz="1600" dirty="0"/>
          </a:p>
          <a:p>
            <a:pPr lvl="0" algn="just"/>
            <a:r>
              <a:rPr lang="es-ES_tradnl" sz="1600" dirty="0"/>
              <a:t>En la sección central y ocupando un porcentaje mayor de la pantalla, se encontrará el denominado Canvas o Lienzo, en el cual podremos cargar la imagen que deseemos editar</a:t>
            </a:r>
            <a:r>
              <a:rPr lang="es-ES_tradnl" sz="1600" dirty="0" smtClean="0"/>
              <a:t>.</a:t>
            </a:r>
          </a:p>
          <a:p>
            <a:pPr lvl="0" algn="just"/>
            <a:endParaRPr lang="es-ES" sz="1600" dirty="0"/>
          </a:p>
          <a:p>
            <a:pPr lvl="0" algn="just"/>
            <a:r>
              <a:rPr lang="es-ES_tradnl" sz="1600" dirty="0"/>
              <a:t>Finalmente, en el sector inferior, encontraremos una paleta de colores con colores predefinidos y seleccionables.</a:t>
            </a:r>
            <a:endParaRPr lang="es-ES" sz="1600" dirty="0"/>
          </a:p>
          <a:p>
            <a:pPr lvl="0" algn="just">
              <a:lnSpc>
                <a:spcPct val="115000"/>
              </a:lnSpc>
              <a:spcAft>
                <a:spcPts val="0"/>
              </a:spcAft>
            </a:pPr>
            <a:r>
              <a:rPr lang="es-ES_tradnl" sz="1600" dirty="0" smtClean="0">
                <a:effectLst/>
                <a:latin typeface="Arial"/>
                <a:ea typeface="MS Mincho"/>
                <a:cs typeface="Times New Roman"/>
              </a:rPr>
              <a:t>.</a:t>
            </a:r>
            <a:endParaRPr lang="es-ES" sz="1600" dirty="0">
              <a:ea typeface="MS Mincho"/>
              <a:cs typeface="Times New Roman"/>
            </a:endParaRPr>
          </a:p>
          <a:p>
            <a:pPr lvl="0" algn="just">
              <a:lnSpc>
                <a:spcPct val="115000"/>
              </a:lnSpc>
              <a:spcAft>
                <a:spcPts val="0"/>
              </a:spcAft>
            </a:pPr>
            <a:endParaRPr lang="es-ES_tradnl" sz="1600" dirty="0">
              <a:latin typeface="Arial"/>
              <a:ea typeface="MS Mincho"/>
              <a:cs typeface="Times New Roman"/>
            </a:endParaRPr>
          </a:p>
        </p:txBody>
      </p:sp>
      <p:sp>
        <p:nvSpPr>
          <p:cNvPr id="4" name="3 CuadroTexto"/>
          <p:cNvSpPr txBox="1"/>
          <p:nvPr/>
        </p:nvSpPr>
        <p:spPr>
          <a:xfrm>
            <a:off x="1979712" y="1268760"/>
            <a:ext cx="4680520" cy="369332"/>
          </a:xfrm>
          <a:prstGeom prst="rect">
            <a:avLst/>
          </a:prstGeom>
          <a:noFill/>
        </p:spPr>
        <p:txBody>
          <a:bodyPr wrap="square" rtlCol="0">
            <a:spAutoFit/>
          </a:bodyPr>
          <a:lstStyle/>
          <a:p>
            <a:r>
              <a:rPr lang="es-ES" dirty="0" smtClean="0"/>
              <a:t>PANTALLA PRINCIPAL</a:t>
            </a:r>
            <a:endParaRPr lang="es-ES" dirty="0"/>
          </a:p>
        </p:txBody>
      </p:sp>
      <p:pic>
        <p:nvPicPr>
          <p:cNvPr id="5" name="4 Imagen"/>
          <p:cNvPicPr/>
          <p:nvPr/>
        </p:nvPicPr>
        <p:blipFill>
          <a:blip r:embed="rId2">
            <a:extLst>
              <a:ext uri="{BEBA8EAE-BF5A-486C-A8C5-ECC9F3942E4B}">
                <a14:imgProps xmlns:a14="http://schemas.microsoft.com/office/drawing/2010/main">
                  <a14:imgLayer r:embed="rId3">
                    <a14:imgEffect>
                      <a14:backgroundRemoval t="6250" b="94271" l="35139" r="65081"/>
                    </a14:imgEffect>
                  </a14:imgLayer>
                </a14:imgProps>
              </a:ext>
            </a:extLst>
          </a:blip>
          <a:stretch>
            <a:fillRect/>
          </a:stretch>
        </p:blipFill>
        <p:spPr>
          <a:xfrm>
            <a:off x="1971328" y="1457811"/>
            <a:ext cx="5838661" cy="3572589"/>
          </a:xfrm>
          <a:prstGeom prst="rect">
            <a:avLst/>
          </a:prstGeom>
        </p:spPr>
      </p:pic>
    </p:spTree>
    <p:extLst>
      <p:ext uri="{BB962C8B-B14F-4D97-AF65-F5344CB8AC3E}">
        <p14:creationId xmlns:p14="http://schemas.microsoft.com/office/powerpoint/2010/main" val="734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74440" y="908720"/>
            <a:ext cx="7920880" cy="6186309"/>
          </a:xfrm>
          <a:prstGeom prst="rect">
            <a:avLst/>
          </a:prstGeom>
        </p:spPr>
        <p:txBody>
          <a:bodyPr wrap="square">
            <a:spAutoFit/>
          </a:bodyPr>
          <a:lstStyle/>
          <a:p>
            <a:pPr lvl="0" algn="just"/>
            <a:r>
              <a:rPr lang="es-ES_tradnl" dirty="0" smtClean="0">
                <a:latin typeface="Times New Roman" pitchFamily="18" charset="0"/>
                <a:cs typeface="Times New Roman" pitchFamily="18" charset="0"/>
              </a:rPr>
              <a:t>1) Al </a:t>
            </a:r>
            <a:r>
              <a:rPr lang="es-ES_tradnl" dirty="0">
                <a:latin typeface="Times New Roman" pitchFamily="18" charset="0"/>
                <a:cs typeface="Times New Roman" pitchFamily="18" charset="0"/>
              </a:rPr>
              <a:t>oprimir el botón Cargar, se deberá abrir una nueva vista, la cual contendrá un directorio por defecto (Galería).Este directorio solo </a:t>
            </a:r>
            <a:r>
              <a:rPr lang="es-ES_tradnl" dirty="0" smtClean="0">
                <a:latin typeface="Times New Roman" pitchFamily="18" charset="0"/>
                <a:cs typeface="Times New Roman" pitchFamily="18" charset="0"/>
              </a:rPr>
              <a:t>mostrará </a:t>
            </a:r>
            <a:r>
              <a:rPr lang="es-ES_tradnl" dirty="0">
                <a:latin typeface="Times New Roman" pitchFamily="18" charset="0"/>
                <a:cs typeface="Times New Roman" pitchFamily="18" charset="0"/>
              </a:rPr>
              <a:t>los archivos de extensión “</a:t>
            </a:r>
            <a:r>
              <a:rPr lang="es-ES_tradnl" dirty="0" err="1">
                <a:latin typeface="Times New Roman" pitchFamily="18" charset="0"/>
                <a:cs typeface="Times New Roman" pitchFamily="18" charset="0"/>
              </a:rPr>
              <a:t>jpg</a:t>
            </a:r>
            <a:r>
              <a:rPr lang="es-ES_tradnl" dirty="0">
                <a:latin typeface="Times New Roman" pitchFamily="18" charset="0"/>
                <a:cs typeface="Times New Roman" pitchFamily="18" charset="0"/>
              </a:rPr>
              <a:t>”, “</a:t>
            </a:r>
            <a:r>
              <a:rPr lang="es-ES_tradnl" dirty="0" err="1">
                <a:latin typeface="Times New Roman" pitchFamily="18" charset="0"/>
                <a:cs typeface="Times New Roman" pitchFamily="18" charset="0"/>
              </a:rPr>
              <a:t>png</a:t>
            </a:r>
            <a:r>
              <a:rPr lang="es-ES_tradnl" dirty="0">
                <a:latin typeface="Times New Roman" pitchFamily="18" charset="0"/>
                <a:cs typeface="Times New Roman" pitchFamily="18" charset="0"/>
              </a:rPr>
              <a:t>”  y “</a:t>
            </a:r>
            <a:r>
              <a:rPr lang="es-ES_tradnl" dirty="0" err="1">
                <a:latin typeface="Times New Roman" pitchFamily="18" charset="0"/>
                <a:cs typeface="Times New Roman" pitchFamily="18" charset="0"/>
              </a:rPr>
              <a:t>bmp</a:t>
            </a:r>
            <a:r>
              <a:rPr lang="es-ES_tradnl"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_tradnl" dirty="0" smtClean="0">
                <a:latin typeface="Times New Roman" pitchFamily="18" charset="0"/>
                <a:cs typeface="Times New Roman" pitchFamily="18" charset="0"/>
              </a:rPr>
              <a:t>2) Una </a:t>
            </a:r>
            <a:r>
              <a:rPr lang="es-ES_tradnl" dirty="0">
                <a:latin typeface="Times New Roman" pitchFamily="18" charset="0"/>
                <a:cs typeface="Times New Roman" pitchFamily="18" charset="0"/>
              </a:rPr>
              <a:t>vez seleccionado el archivo, este se cargará sobre el Canvas, quedando listo para ser editado</a:t>
            </a:r>
            <a:r>
              <a:rPr lang="es-ES_tradnl"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_tradnl" dirty="0" smtClean="0">
                <a:latin typeface="Times New Roman" pitchFamily="18" charset="0"/>
                <a:cs typeface="Times New Roman" pitchFamily="18" charset="0"/>
              </a:rPr>
              <a:t>3) Al </a:t>
            </a:r>
            <a:r>
              <a:rPr lang="es-ES_tradnl" dirty="0">
                <a:latin typeface="Times New Roman" pitchFamily="18" charset="0"/>
                <a:cs typeface="Times New Roman" pitchFamily="18" charset="0"/>
              </a:rPr>
              <a:t>presionar el botón guardar, deberá aparecer una ventana emergente, la cual contendrá la indicación para que el usuario elija un nombre para guardar el mismo. Este se guardará en la carpeta DCIM (por defecto). Con la extensión “</a:t>
            </a:r>
            <a:r>
              <a:rPr lang="es-ES_tradnl" dirty="0" err="1">
                <a:latin typeface="Times New Roman" pitchFamily="18" charset="0"/>
                <a:cs typeface="Times New Roman" pitchFamily="18" charset="0"/>
              </a:rPr>
              <a:t>jpg</a:t>
            </a:r>
            <a:r>
              <a:rPr lang="es-ES_tradnl" dirty="0">
                <a:latin typeface="Times New Roman" pitchFamily="18" charset="0"/>
                <a:cs typeface="Times New Roman" pitchFamily="18" charset="0"/>
              </a:rPr>
              <a:t>”.</a:t>
            </a:r>
            <a:endParaRPr lang="es-ES" dirty="0">
              <a:latin typeface="Times New Roman" pitchFamily="18" charset="0"/>
              <a:cs typeface="Times New Roman" pitchFamily="18" charset="0"/>
            </a:endParaRPr>
          </a:p>
          <a:p>
            <a:pPr algn="just"/>
            <a:r>
              <a:rPr lang="es-ES_tradnl" dirty="0">
                <a:latin typeface="Times New Roman" pitchFamily="18" charset="0"/>
                <a:cs typeface="Times New Roman" pitchFamily="18" charset="0"/>
              </a:rPr>
              <a:t>Además esta ventana tendrá un botón aceptar y uno cancelar</a:t>
            </a:r>
            <a:r>
              <a:rPr lang="es-ES_tradnl" dirty="0" smtClean="0">
                <a:latin typeface="Times New Roman" pitchFamily="18" charset="0"/>
                <a:cs typeface="Times New Roman" pitchFamily="18" charset="0"/>
              </a:rPr>
              <a:t>.</a:t>
            </a:r>
          </a:p>
          <a:p>
            <a:pPr algn="just"/>
            <a:endParaRPr lang="es-ES" dirty="0">
              <a:latin typeface="Times New Roman" pitchFamily="18" charset="0"/>
              <a:cs typeface="Times New Roman" pitchFamily="18" charset="0"/>
            </a:endParaRPr>
          </a:p>
          <a:p>
            <a:pPr lvl="0" algn="just"/>
            <a:r>
              <a:rPr lang="es-ES_tradnl" dirty="0" smtClean="0">
                <a:latin typeface="Times New Roman" pitchFamily="18" charset="0"/>
                <a:cs typeface="Times New Roman" pitchFamily="18" charset="0"/>
              </a:rPr>
              <a:t>4) En </a:t>
            </a:r>
            <a:r>
              <a:rPr lang="es-ES_tradnl" dirty="0">
                <a:latin typeface="Times New Roman" pitchFamily="18" charset="0"/>
                <a:cs typeface="Times New Roman" pitchFamily="18" charset="0"/>
              </a:rPr>
              <a:t>caso de seleccionar “Aceptar”, y no haber escrito nada en el recuadro donde se debe colocar el nombre del archivo, se mostrará una ventana emergente que dirá: “Por favor, escriba un nombre para el archivo</a:t>
            </a:r>
            <a:r>
              <a:rPr lang="es-ES_tradnl"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algn="just"/>
            <a:r>
              <a:rPr lang="es-ES_tradnl" dirty="0" smtClean="0">
                <a:latin typeface="Times New Roman" pitchFamily="18" charset="0"/>
                <a:cs typeface="Times New Roman" pitchFamily="18" charset="0"/>
              </a:rPr>
              <a:t>5) Si </a:t>
            </a:r>
            <a:r>
              <a:rPr lang="es-ES_tradnl" dirty="0">
                <a:latin typeface="Times New Roman" pitchFamily="18" charset="0"/>
                <a:cs typeface="Times New Roman" pitchFamily="18" charset="0"/>
              </a:rPr>
              <a:t>se escribe el nombre y se presiona “Aceptar”, la imagen se guardará y se mostrará una ventana que dirá que “el archivo ha sido guardado con éxito” y se volverá a la pantalla principal con la imagen y las ediciones realizadas hasta el momento</a:t>
            </a:r>
            <a:r>
              <a:rPr lang="es-ES_tradnl" dirty="0" smtClean="0">
                <a:latin typeface="Times New Roman" pitchFamily="18" charset="0"/>
                <a:cs typeface="Times New Roman" pitchFamily="18" charset="0"/>
              </a:rPr>
              <a:t>.</a:t>
            </a:r>
            <a:r>
              <a:rPr lang="es-ES_tradnl" dirty="0">
                <a:latin typeface="Times New Roman" pitchFamily="18" charset="0"/>
                <a:cs typeface="Times New Roman" pitchFamily="18" charset="0"/>
              </a:rPr>
              <a:t> En caso de apretar el botón “Cancelar”, volver a la pantalla principal con los cambios realizados hasta el momento.</a:t>
            </a:r>
          </a:p>
          <a:p>
            <a:pPr lvl="0" algn="just"/>
            <a:endParaRPr lang="es-ES" dirty="0">
              <a:latin typeface="Times New Roman" pitchFamily="18" charset="0"/>
              <a:cs typeface="Times New Roman" pitchFamily="18" charset="0"/>
            </a:endParaRPr>
          </a:p>
        </p:txBody>
      </p:sp>
    </p:spTree>
    <p:extLst>
      <p:ext uri="{BB962C8B-B14F-4D97-AF65-F5344CB8AC3E}">
        <p14:creationId xmlns:p14="http://schemas.microsoft.com/office/powerpoint/2010/main" val="360809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0812" y="764704"/>
            <a:ext cx="8568952" cy="5632311"/>
          </a:xfrm>
          <a:prstGeom prst="rect">
            <a:avLst/>
          </a:prstGeom>
        </p:spPr>
        <p:txBody>
          <a:bodyPr wrap="square">
            <a:spAutoFit/>
          </a:bodyPr>
          <a:lstStyle/>
          <a:p>
            <a:endParaRPr lang="es-ES" dirty="0">
              <a:latin typeface="Times New Roman" pitchFamily="18" charset="0"/>
              <a:cs typeface="Times New Roman" pitchFamily="18" charset="0"/>
            </a:endParaRPr>
          </a:p>
          <a:p>
            <a:pPr lvl="0" algn="just"/>
            <a:r>
              <a:rPr lang="es-ES_tradnl" dirty="0" smtClean="0">
                <a:latin typeface="Times New Roman" pitchFamily="18" charset="0"/>
                <a:cs typeface="Times New Roman" pitchFamily="18" charset="0"/>
              </a:rPr>
              <a:t>6) En </a:t>
            </a:r>
            <a:r>
              <a:rPr lang="es-ES_tradnl" dirty="0">
                <a:latin typeface="Times New Roman" pitchFamily="18" charset="0"/>
                <a:cs typeface="Times New Roman" pitchFamily="18" charset="0"/>
              </a:rPr>
              <a:t>caso de escribir el nombre de un archivo ya existente y seleccionar aceptar, se verá un mensaje en pantalla con la sentencia “el nombre con el que desea guardar el archivo ya existe, por favor, cámbielo</a:t>
            </a:r>
            <a:r>
              <a:rPr lang="es-ES_tradnl"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_tradnl" dirty="0" smtClean="0">
                <a:latin typeface="Times New Roman" pitchFamily="18" charset="0"/>
                <a:cs typeface="Times New Roman" pitchFamily="18" charset="0"/>
              </a:rPr>
              <a:t>7) Al </a:t>
            </a:r>
            <a:r>
              <a:rPr lang="es-ES_tradnl" dirty="0">
                <a:latin typeface="Times New Roman" pitchFamily="18" charset="0"/>
                <a:cs typeface="Times New Roman" pitchFamily="18" charset="0"/>
              </a:rPr>
              <a:t>seleccionar el botón borrar aparecerá una ventana emergente con la leyenda “¿Está seguro que desea borrar los cambios realizados?”. Con un botón “Aceptar” y otro “Cancelar”. En caso de seleccionar “Aceptar”, se borrarán todas las ediciones realizadas desde que se cargó la imagen en el Canvas. En caso de seleccionar “Cancelar”, no se borrará ningún cambio y se cerrará la ventana, volviendo a la imagen con las ediciones realizadas hasta el momento</a:t>
            </a:r>
            <a:r>
              <a:rPr lang="es-ES_tradnl"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_tradnl" dirty="0" smtClean="0">
                <a:latin typeface="Times New Roman" pitchFamily="18" charset="0"/>
                <a:cs typeface="Times New Roman" pitchFamily="18" charset="0"/>
              </a:rPr>
              <a:t>8) Al presionar el botón Nuevo, aparecerá una ventana emergente con la leyenda “¿</a:t>
            </a:r>
            <a:r>
              <a:rPr lang="es-ES_tradnl" dirty="0">
                <a:latin typeface="Times New Roman" pitchFamily="18" charset="0"/>
                <a:cs typeface="Times New Roman" pitchFamily="18" charset="0"/>
              </a:rPr>
              <a:t>Deseas crear un nuevo documento?”. </a:t>
            </a:r>
            <a:r>
              <a:rPr lang="es-ES_tradnl" dirty="0" smtClean="0">
                <a:latin typeface="Times New Roman" pitchFamily="18" charset="0"/>
                <a:cs typeface="Times New Roman" pitchFamily="18" charset="0"/>
              </a:rPr>
              <a:t> Y los botones </a:t>
            </a:r>
            <a:r>
              <a:rPr lang="es-ES_tradnl" dirty="0">
                <a:latin typeface="Times New Roman" pitchFamily="18" charset="0"/>
                <a:cs typeface="Times New Roman" pitchFamily="18" charset="0"/>
              </a:rPr>
              <a:t>“</a:t>
            </a:r>
            <a:r>
              <a:rPr lang="es-ES_tradnl" dirty="0" smtClean="0">
                <a:latin typeface="Times New Roman" pitchFamily="18" charset="0"/>
                <a:cs typeface="Times New Roman" pitchFamily="18" charset="0"/>
              </a:rPr>
              <a:t>Aceptar” y “Cancelar</a:t>
            </a:r>
            <a:r>
              <a:rPr lang="es-ES_tradnl" dirty="0">
                <a:latin typeface="Times New Roman" pitchFamily="18" charset="0"/>
                <a:cs typeface="Times New Roman" pitchFamily="18" charset="0"/>
              </a:rPr>
              <a:t> ” </a:t>
            </a:r>
            <a:r>
              <a:rPr lang="es-ES_tradnl" dirty="0" smtClean="0">
                <a:latin typeface="Times New Roman" pitchFamily="18" charset="0"/>
                <a:cs typeface="Times New Roman" pitchFamily="18" charset="0"/>
              </a:rPr>
              <a:t>. </a:t>
            </a:r>
            <a:r>
              <a:rPr lang="es-ES_tradnl" dirty="0">
                <a:latin typeface="Times New Roman" pitchFamily="18" charset="0"/>
                <a:cs typeface="Times New Roman" pitchFamily="18" charset="0"/>
              </a:rPr>
              <a:t>En caso de seleccionar el primero, el Canvas aparecerá en blanco, como se encuentra al abrir la App. En caso de “Cancelar”, no se realiza ninguna acción y se vuelve a la pantalla en la que estábamos</a:t>
            </a:r>
            <a:r>
              <a:rPr lang="es-ES_tradnl" dirty="0" smtClean="0"/>
              <a:t>.</a:t>
            </a:r>
          </a:p>
          <a:p>
            <a:pPr marL="342900" lvl="0" indent="-342900" algn="just">
              <a:buAutoNum type="arabicParenR" startAt="8"/>
            </a:pPr>
            <a:endParaRPr lang="es-ES" dirty="0"/>
          </a:p>
          <a:p>
            <a:pPr algn="just"/>
            <a:r>
              <a:rPr lang="es-ES_tradnl" dirty="0" smtClean="0">
                <a:latin typeface="Times New Roman" pitchFamily="18" charset="0"/>
                <a:cs typeface="Times New Roman" pitchFamily="18" charset="0"/>
              </a:rPr>
              <a:t>9) Al </a:t>
            </a:r>
            <a:r>
              <a:rPr lang="es-ES_tradnl" dirty="0">
                <a:latin typeface="Times New Roman" pitchFamily="18" charset="0"/>
                <a:cs typeface="Times New Roman" pitchFamily="18" charset="0"/>
              </a:rPr>
              <a:t>seleccionar uno de los colores en la paleta se </a:t>
            </a:r>
            <a:r>
              <a:rPr lang="es-ES_tradnl" dirty="0" smtClean="0">
                <a:latin typeface="Times New Roman" pitchFamily="18" charset="0"/>
                <a:cs typeface="Times New Roman" pitchFamily="18" charset="0"/>
              </a:rPr>
              <a:t>cambiará </a:t>
            </a:r>
            <a:r>
              <a:rPr lang="es-ES_tradnl" dirty="0">
                <a:latin typeface="Times New Roman" pitchFamily="18" charset="0"/>
                <a:cs typeface="Times New Roman" pitchFamily="18" charset="0"/>
              </a:rPr>
              <a:t>el color con el que se puede dibujar sobre la imagen (color de la brocha) al color seleccionado</a:t>
            </a:r>
            <a:endParaRPr lang="es-ES" dirty="0">
              <a:latin typeface="Times New Roman" pitchFamily="18" charset="0"/>
              <a:cs typeface="Times New Roman" pitchFamily="18" charset="0"/>
            </a:endParaRPr>
          </a:p>
        </p:txBody>
      </p:sp>
    </p:spTree>
    <p:extLst>
      <p:ext uri="{BB962C8B-B14F-4D97-AF65-F5344CB8AC3E}">
        <p14:creationId xmlns:p14="http://schemas.microsoft.com/office/powerpoint/2010/main" val="117660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2372" y="1484784"/>
            <a:ext cx="8712968" cy="4247317"/>
          </a:xfrm>
          <a:prstGeom prst="rect">
            <a:avLst/>
          </a:prstGeom>
        </p:spPr>
        <p:txBody>
          <a:bodyPr wrap="square">
            <a:spAutoFit/>
          </a:bodyPr>
          <a:lstStyle/>
          <a:p>
            <a:pPr lvl="0" algn="just"/>
            <a:r>
              <a:rPr lang="es-ES_tradnl" dirty="0" smtClean="0">
                <a:latin typeface="Times New Roman" pitchFamily="18" charset="0"/>
                <a:cs typeface="Times New Roman" pitchFamily="18" charset="0"/>
              </a:rPr>
              <a:t>10) </a:t>
            </a:r>
            <a:r>
              <a:rPr lang="es-ES_tradnl" dirty="0" smtClean="0"/>
              <a:t>El </a:t>
            </a:r>
            <a:r>
              <a:rPr lang="es-ES_tradnl" dirty="0"/>
              <a:t>Canvas será el lugar donde se cargará la imagen, cada vez que se selecciona un archivo con el botón “Cargar”. También será donde se podrá realizar la edición de “dibujar”. Cada vez que el usuario seleccione un color y cargue una imagen en el Canvas, al hacer clic sobre el mismo y mantener la pantalla presionada deslizando el dedo, la imagen sobre el Canvas deberá ser “Dibujada”. Este se encargará de que esto suceda</a:t>
            </a:r>
            <a:r>
              <a:rPr lang="es-ES_tradnl" dirty="0" smtClean="0"/>
              <a:t>.</a:t>
            </a:r>
          </a:p>
          <a:p>
            <a:pPr lvl="0" algn="just"/>
            <a:endParaRPr lang="es-ES" dirty="0"/>
          </a:p>
          <a:p>
            <a:pPr lvl="0" algn="just"/>
            <a:r>
              <a:rPr lang="es-ES_tradnl" dirty="0" smtClean="0">
                <a:latin typeface="Times New Roman" pitchFamily="18" charset="0"/>
                <a:cs typeface="Times New Roman" pitchFamily="18" charset="0"/>
              </a:rPr>
              <a:t>11) </a:t>
            </a:r>
            <a:r>
              <a:rPr lang="es-ES_tradnl" dirty="0" smtClean="0"/>
              <a:t>El </a:t>
            </a:r>
            <a:r>
              <a:rPr lang="es-ES_tradnl" dirty="0"/>
              <a:t>pincel o brocha, será la herramienta que nos permitirá “Dibujar” sobre la imagen. Sólo funcionará cada vez que el usuario haga clic o mantenga presionada la pantalla sobre el Canvas y no en otro sector de la aplicación. Al seleccionar un color de la paleta, el pincel tomará este color, y cada vez que se “dibuje” sobre el Canvas, este se editará con el color seleccionado. </a:t>
            </a:r>
            <a:endParaRPr lang="es-ES_tradnl" dirty="0" smtClean="0"/>
          </a:p>
          <a:p>
            <a:pPr lvl="0" algn="just"/>
            <a:endParaRPr lang="es-ES" dirty="0"/>
          </a:p>
          <a:p>
            <a:pPr lvl="0" algn="just"/>
            <a:r>
              <a:rPr lang="es-ES_tradnl" dirty="0" smtClean="0">
                <a:latin typeface="Times New Roman" pitchFamily="18" charset="0"/>
                <a:cs typeface="Times New Roman" pitchFamily="18" charset="0"/>
              </a:rPr>
              <a:t>12) </a:t>
            </a:r>
            <a:r>
              <a:rPr lang="es-ES_tradnl" dirty="0" smtClean="0"/>
              <a:t>El </a:t>
            </a:r>
            <a:r>
              <a:rPr lang="es-ES_tradnl" dirty="0"/>
              <a:t>pincel tendrá un color por defecto, el cual será “Blanco”. En caso de que el usuario empiece a dibujar sin haber seleccionado un color antes.</a:t>
            </a:r>
            <a:endParaRPr lang="es-ES" dirty="0"/>
          </a:p>
          <a:p>
            <a:pPr lvl="0" algn="just"/>
            <a:r>
              <a:rPr lang="es-ES_tradnl" dirty="0"/>
              <a:t>La paleta de colores tendrá ciertos colores preseleccionados por los desarrolladores.</a:t>
            </a:r>
            <a:endParaRPr lang="es-ES" dirty="0"/>
          </a:p>
        </p:txBody>
      </p:sp>
    </p:spTree>
    <p:extLst>
      <p:ext uri="{BB962C8B-B14F-4D97-AF65-F5344CB8AC3E}">
        <p14:creationId xmlns:p14="http://schemas.microsoft.com/office/powerpoint/2010/main" val="23936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REQUERIMIENTOS NO FUNCIONALES</a:t>
            </a:r>
            <a:endParaRPr lang="es-ES" dirty="0"/>
          </a:p>
        </p:txBody>
      </p:sp>
      <p:sp>
        <p:nvSpPr>
          <p:cNvPr id="3" name="2 CuadroTexto"/>
          <p:cNvSpPr txBox="1"/>
          <p:nvPr/>
        </p:nvSpPr>
        <p:spPr>
          <a:xfrm>
            <a:off x="467544" y="2276872"/>
            <a:ext cx="8496944" cy="3490186"/>
          </a:xfrm>
          <a:prstGeom prst="rect">
            <a:avLst/>
          </a:prstGeom>
          <a:noFill/>
        </p:spPr>
        <p:txBody>
          <a:bodyPr wrap="square" rtlCol="0">
            <a:spAutoFit/>
          </a:bodyPr>
          <a:lstStyle/>
          <a:p>
            <a:pPr marL="342900" lvl="0" indent="-342900" algn="just">
              <a:lnSpc>
                <a:spcPct val="115000"/>
              </a:lnSpc>
              <a:spcAft>
                <a:spcPts val="0"/>
              </a:spcAft>
              <a:buFont typeface="Symbol"/>
              <a:buChar char=""/>
            </a:pPr>
            <a:r>
              <a:rPr lang="es-ES_tradnl" dirty="0" smtClean="0">
                <a:effectLst/>
                <a:latin typeface="Times New Roman" pitchFamily="18" charset="0"/>
                <a:ea typeface="MS Mincho"/>
                <a:cs typeface="Times New Roman" pitchFamily="18" charset="0"/>
              </a:rPr>
              <a:t>Interfaz gráfica simple.</a:t>
            </a:r>
          </a:p>
          <a:p>
            <a:pPr marL="342900" lvl="0" indent="-342900" algn="just">
              <a:lnSpc>
                <a:spcPct val="115000"/>
              </a:lnSpc>
              <a:spcAft>
                <a:spcPts val="0"/>
              </a:spcAft>
              <a:buFont typeface="Symbol"/>
              <a:buChar char=""/>
            </a:pPr>
            <a:endParaRPr lang="es-ES" dirty="0">
              <a:latin typeface="Times New Roman" pitchFamily="18" charset="0"/>
              <a:ea typeface="MS Mincho"/>
              <a:cs typeface="Times New Roman" pitchFamily="18" charset="0"/>
            </a:endParaRPr>
          </a:p>
          <a:p>
            <a:pPr marL="342900" lvl="0" indent="-342900" algn="just">
              <a:lnSpc>
                <a:spcPct val="115000"/>
              </a:lnSpc>
              <a:spcAft>
                <a:spcPts val="0"/>
              </a:spcAft>
              <a:buFont typeface="Symbol"/>
              <a:buChar char=""/>
            </a:pPr>
            <a:r>
              <a:rPr lang="es-ES_tradnl" dirty="0" smtClean="0">
                <a:effectLst/>
                <a:latin typeface="Times New Roman" pitchFamily="18" charset="0"/>
                <a:ea typeface="MS Mincho"/>
                <a:cs typeface="Times New Roman" pitchFamily="18" charset="0"/>
              </a:rPr>
              <a:t>A la hora de querer cargar un archivo que no se demore más de 10 seg. en cargar.</a:t>
            </a:r>
          </a:p>
          <a:p>
            <a:pPr marL="342900" lvl="0" indent="-342900" algn="just">
              <a:lnSpc>
                <a:spcPct val="115000"/>
              </a:lnSpc>
              <a:spcAft>
                <a:spcPts val="0"/>
              </a:spcAft>
              <a:buFont typeface="Symbol"/>
              <a:buChar char=""/>
            </a:pPr>
            <a:endParaRPr lang="es-ES" dirty="0">
              <a:latin typeface="Times New Roman" pitchFamily="18" charset="0"/>
              <a:ea typeface="MS Mincho"/>
              <a:cs typeface="Times New Roman" pitchFamily="18" charset="0"/>
            </a:endParaRPr>
          </a:p>
          <a:p>
            <a:pPr marL="342900" lvl="0" indent="-342900" algn="just">
              <a:lnSpc>
                <a:spcPct val="115000"/>
              </a:lnSpc>
              <a:spcAft>
                <a:spcPts val="0"/>
              </a:spcAft>
              <a:buFont typeface="Symbol"/>
              <a:buChar char=""/>
            </a:pPr>
            <a:r>
              <a:rPr lang="es-ES_tradnl" dirty="0" smtClean="0">
                <a:effectLst/>
                <a:latin typeface="Times New Roman" pitchFamily="18" charset="0"/>
                <a:ea typeface="MS Mincho"/>
                <a:cs typeface="Times New Roman" pitchFamily="18" charset="0"/>
              </a:rPr>
              <a:t>La respuesta de cualquier botón para realizar una acción sea menor al segundo.</a:t>
            </a:r>
          </a:p>
          <a:p>
            <a:pPr marL="342900" lvl="0" indent="-342900" algn="just">
              <a:lnSpc>
                <a:spcPct val="115000"/>
              </a:lnSpc>
              <a:spcAft>
                <a:spcPts val="0"/>
              </a:spcAft>
              <a:buFont typeface="Symbol"/>
              <a:buChar char=""/>
            </a:pPr>
            <a:endParaRPr lang="es-ES" dirty="0">
              <a:latin typeface="Times New Roman" pitchFamily="18" charset="0"/>
              <a:ea typeface="MS Mincho"/>
              <a:cs typeface="Times New Roman" pitchFamily="18" charset="0"/>
            </a:endParaRPr>
          </a:p>
          <a:p>
            <a:pPr marL="342900" lvl="0" indent="-342900" algn="just">
              <a:lnSpc>
                <a:spcPct val="115000"/>
              </a:lnSpc>
              <a:spcAft>
                <a:spcPts val="0"/>
              </a:spcAft>
              <a:buFont typeface="Symbol"/>
              <a:buChar char=""/>
            </a:pPr>
            <a:r>
              <a:rPr lang="es-ES_tradnl" dirty="0" smtClean="0">
                <a:effectLst/>
                <a:latin typeface="Times New Roman" pitchFamily="18" charset="0"/>
                <a:ea typeface="MS Mincho"/>
                <a:cs typeface="Times New Roman" pitchFamily="18" charset="0"/>
              </a:rPr>
              <a:t>La interfaz debe de ser lo suficientemente simple como para que el usuario aprenda a usarlo en menos de 5 minutos.</a:t>
            </a:r>
          </a:p>
          <a:p>
            <a:pPr lvl="0" algn="just">
              <a:lnSpc>
                <a:spcPct val="115000"/>
              </a:lnSpc>
              <a:spcAft>
                <a:spcPts val="0"/>
              </a:spcAft>
            </a:pPr>
            <a:endParaRPr lang="es-ES" sz="2400" dirty="0">
              <a:latin typeface="Times New Roman" pitchFamily="18" charset="0"/>
              <a:ea typeface="MS Mincho"/>
              <a:cs typeface="Times New Roman" pitchFamily="18" charset="0"/>
            </a:endParaRPr>
          </a:p>
          <a:p>
            <a:pPr marL="457200">
              <a:lnSpc>
                <a:spcPct val="115000"/>
              </a:lnSpc>
              <a:spcAft>
                <a:spcPts val="1000"/>
              </a:spcAft>
            </a:pPr>
            <a:r>
              <a:rPr lang="es-ES_tradnl" sz="2400" dirty="0" smtClean="0">
                <a:effectLst/>
                <a:latin typeface="Times New Roman" pitchFamily="18" charset="0"/>
                <a:ea typeface="MS Mincho"/>
                <a:cs typeface="Times New Roman" pitchFamily="18" charset="0"/>
              </a:rPr>
              <a:t> </a:t>
            </a:r>
            <a:endParaRPr lang="es-ES" sz="2400" dirty="0">
              <a:latin typeface="Times New Roman" pitchFamily="18" charset="0"/>
              <a:ea typeface="MS Mincho"/>
              <a:cs typeface="Times New Roman" pitchFamily="18" charset="0"/>
            </a:endParaRPr>
          </a:p>
        </p:txBody>
      </p:sp>
    </p:spTree>
    <p:extLst>
      <p:ext uri="{BB962C8B-B14F-4D97-AF65-F5344CB8AC3E}">
        <p14:creationId xmlns:p14="http://schemas.microsoft.com/office/powerpoint/2010/main" val="358169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DIAGRAMA DE CASOS DE USO Y ACTIVIDAD</a:t>
            </a:r>
            <a:endParaRPr lang="es-ES" dirty="0"/>
          </a:p>
        </p:txBody>
      </p:sp>
      <p:pic>
        <p:nvPicPr>
          <p:cNvPr id="5" name="4 Imagen" descr="C:\Users\USUARIO\Desktop\Luis\Facu\Ingenieria de Software\TP1\CasoDeUso.png"/>
          <p:cNvPicPr/>
          <p:nvPr/>
        </p:nvPicPr>
        <p:blipFill>
          <a:blip r:embed="rId2">
            <a:extLst>
              <a:ext uri="{28A0092B-C50C-407E-A947-70E740481C1C}">
                <a14:useLocalDpi xmlns:a14="http://schemas.microsoft.com/office/drawing/2010/main" val="0"/>
              </a:ext>
            </a:extLst>
          </a:blip>
          <a:srcRect/>
          <a:stretch>
            <a:fillRect/>
          </a:stretch>
        </p:blipFill>
        <p:spPr bwMode="auto">
          <a:xfrm>
            <a:off x="467542" y="2493610"/>
            <a:ext cx="4714875" cy="3455670"/>
          </a:xfrm>
          <a:prstGeom prst="rect">
            <a:avLst/>
          </a:prstGeom>
          <a:noFill/>
          <a:ln>
            <a:noFill/>
          </a:ln>
        </p:spPr>
      </p:pic>
      <p:pic>
        <p:nvPicPr>
          <p:cNvPr id="6" name="5 Imagen" descr="C:\Users\USUARIO\Desktop\Diagrama2.png"/>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916832"/>
            <a:ext cx="2880320" cy="4176464"/>
          </a:xfrm>
          <a:prstGeom prst="rect">
            <a:avLst/>
          </a:prstGeom>
          <a:noFill/>
          <a:ln>
            <a:noFill/>
          </a:ln>
        </p:spPr>
      </p:pic>
    </p:spTree>
    <p:extLst>
      <p:ext uri="{BB962C8B-B14F-4D97-AF65-F5344CB8AC3E}">
        <p14:creationId xmlns:p14="http://schemas.microsoft.com/office/powerpoint/2010/main" val="357038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8328"/>
            <a:ext cx="8229600" cy="1074448"/>
          </a:xfrm>
        </p:spPr>
        <p:txBody>
          <a:bodyPr/>
          <a:lstStyle/>
          <a:p>
            <a:r>
              <a:rPr lang="es-ES" dirty="0" smtClean="0"/>
              <a:t>PRUEBAS DE SISTEMA</a:t>
            </a:r>
            <a:endParaRPr lang="es-ES" dirty="0"/>
          </a:p>
        </p:txBody>
      </p:sp>
      <p:sp>
        <p:nvSpPr>
          <p:cNvPr id="9" name="8 CuadroTexto"/>
          <p:cNvSpPr txBox="1"/>
          <p:nvPr/>
        </p:nvSpPr>
        <p:spPr>
          <a:xfrm>
            <a:off x="611560" y="1268760"/>
            <a:ext cx="8208912" cy="1477328"/>
          </a:xfrm>
          <a:prstGeom prst="rect">
            <a:avLst/>
          </a:prstGeom>
          <a:noFill/>
        </p:spPr>
        <p:txBody>
          <a:bodyPr wrap="square" rtlCol="0">
            <a:spAutoFit/>
          </a:bodyPr>
          <a:lstStyle/>
          <a:p>
            <a:endParaRPr lang="es-ES" dirty="0" smtClean="0"/>
          </a:p>
          <a:p>
            <a:r>
              <a:rPr lang="es-ES" dirty="0" smtClean="0"/>
              <a:t>En la siguiente tabla, se pueden observar las Pruebas realizadas sobre la aplicación y el porcentaje de aprobación de las mismas.</a:t>
            </a:r>
          </a:p>
          <a:p>
            <a:endParaRPr lang="es-ES" dirty="0"/>
          </a:p>
          <a:p>
            <a:r>
              <a:rPr lang="es-ES" dirty="0" smtClean="0"/>
              <a:t>Para la misma, se realizó un total de 10 pruebas por Requerimiento</a:t>
            </a:r>
            <a:endParaRPr lang="es-ES" dirty="0"/>
          </a:p>
        </p:txBody>
      </p:sp>
      <p:graphicFrame>
        <p:nvGraphicFramePr>
          <p:cNvPr id="11" name="10 Tabla"/>
          <p:cNvGraphicFramePr>
            <a:graphicFrameLocks noGrp="1"/>
          </p:cNvGraphicFramePr>
          <p:nvPr>
            <p:extLst>
              <p:ext uri="{D42A27DB-BD31-4B8C-83A1-F6EECF244321}">
                <p14:modId xmlns:p14="http://schemas.microsoft.com/office/powerpoint/2010/main" val="3975063081"/>
              </p:ext>
            </p:extLst>
          </p:nvPr>
        </p:nvGraphicFramePr>
        <p:xfrm>
          <a:off x="3131840" y="3212976"/>
          <a:ext cx="2855595" cy="2944368"/>
        </p:xfrm>
        <a:graphic>
          <a:graphicData uri="http://schemas.openxmlformats.org/drawingml/2006/table">
            <a:tbl>
              <a:tblPr firstRow="1" firstCol="1" bandRow="1"/>
              <a:tblGrid>
                <a:gridCol w="1634490"/>
                <a:gridCol w="1221105"/>
              </a:tblGrid>
              <a:tr h="0">
                <a:tc>
                  <a:txBody>
                    <a:bodyPr/>
                    <a:lstStyle/>
                    <a:p>
                      <a:pPr algn="ctr">
                        <a:lnSpc>
                          <a:spcPct val="115000"/>
                        </a:lnSpc>
                        <a:spcAft>
                          <a:spcPts val="0"/>
                        </a:spcAft>
                      </a:pPr>
                      <a:r>
                        <a:rPr lang="es-ES" sz="1400" b="1" dirty="0">
                          <a:effectLst/>
                          <a:latin typeface="Times New Roman"/>
                          <a:ea typeface="Calibri"/>
                          <a:cs typeface="Times New Roman"/>
                        </a:rPr>
                        <a:t>Prueba de Sistema</a:t>
                      </a:r>
                      <a:endParaRPr lang="es-E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Porcentaje de Aprobación:</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a:effectLst/>
                          <a:latin typeface="Times New Roman"/>
                          <a:ea typeface="Calibri"/>
                          <a:cs typeface="Times New Roman"/>
                        </a:rPr>
                        <a:t>Prueba Nº 1</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100%</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dirty="0">
                          <a:effectLst/>
                          <a:latin typeface="Times New Roman"/>
                          <a:ea typeface="Calibri"/>
                          <a:cs typeface="Times New Roman"/>
                        </a:rPr>
                        <a:t>Prueba Nº 2</a:t>
                      </a:r>
                      <a:endParaRPr lang="es-E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100%</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a:effectLst/>
                          <a:latin typeface="Times New Roman"/>
                          <a:ea typeface="Calibri"/>
                          <a:cs typeface="Times New Roman"/>
                        </a:rPr>
                        <a:t>Prueba Nº 3</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100%</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a:effectLst/>
                          <a:latin typeface="Times New Roman"/>
                          <a:ea typeface="Calibri"/>
                          <a:cs typeface="Times New Roman"/>
                        </a:rPr>
                        <a:t>Prueba Nº 4</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100%</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a:effectLst/>
                          <a:latin typeface="Times New Roman"/>
                          <a:ea typeface="Calibri"/>
                          <a:cs typeface="Times New Roman"/>
                        </a:rPr>
                        <a:t>Prueba Nº 5</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Doc. Anterior</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a:effectLst/>
                          <a:latin typeface="Times New Roman"/>
                          <a:ea typeface="Calibri"/>
                          <a:cs typeface="Times New Roman"/>
                        </a:rPr>
                        <a:t>Prueba Nº 6</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80%</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a:effectLst/>
                          <a:latin typeface="Times New Roman"/>
                          <a:ea typeface="Calibri"/>
                          <a:cs typeface="Times New Roman"/>
                        </a:rPr>
                        <a:t>Prueba Nº 7</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Doc. Anterior</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a:effectLst/>
                          <a:latin typeface="Times New Roman"/>
                          <a:ea typeface="Calibri"/>
                          <a:cs typeface="Times New Roman"/>
                        </a:rPr>
                        <a:t>Prueba Nº 8</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Doc. Anterior</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a:effectLst/>
                          <a:latin typeface="Times New Roman"/>
                          <a:ea typeface="Calibri"/>
                          <a:cs typeface="Times New Roman"/>
                        </a:rPr>
                        <a:t>Prueba Nº 9</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a:effectLst/>
                          <a:latin typeface="Times New Roman"/>
                          <a:ea typeface="Calibri"/>
                          <a:cs typeface="Times New Roman"/>
                        </a:rPr>
                        <a:t>100%</a:t>
                      </a:r>
                      <a:endParaRPr lang="es-E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400" b="1" dirty="0">
                          <a:effectLst/>
                          <a:latin typeface="Times New Roman"/>
                          <a:ea typeface="Calibri"/>
                          <a:cs typeface="Times New Roman"/>
                        </a:rPr>
                        <a:t>Prueba Nº 10</a:t>
                      </a:r>
                      <a:endParaRPr lang="es-E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dirty="0">
                          <a:effectLst/>
                          <a:latin typeface="Times New Roman"/>
                          <a:ea typeface="Calibri"/>
                          <a:cs typeface="Times New Roman"/>
                        </a:rPr>
                        <a:t>100%</a:t>
                      </a:r>
                      <a:endParaRPr lang="es-E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5204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71600" y="3068960"/>
            <a:ext cx="7408333" cy="3450696"/>
          </a:xfrm>
        </p:spPr>
        <p:txBody>
          <a:bodyPr>
            <a:normAutofit/>
          </a:bodyPr>
          <a:lstStyle/>
          <a:p>
            <a:pPr marL="0" indent="0" algn="just">
              <a:buNone/>
            </a:pPr>
            <a:r>
              <a:rPr lang="es-ES" sz="1800" b="0" dirty="0" smtClean="0">
                <a:solidFill>
                  <a:schemeClr val="tx1"/>
                </a:solidFill>
                <a:latin typeface="Times New Roman" pitchFamily="18" charset="0"/>
                <a:cs typeface="Times New Roman" pitchFamily="18" charset="0"/>
              </a:rPr>
              <a:t>Para empezar con el análisis de la aplicación como primer medida debemos realizar un documento en el cual especificamos las políticas, los procesos y las herramientas para administrar la misma.</a:t>
            </a:r>
          </a:p>
          <a:p>
            <a:pPr marL="0" indent="0" algn="just">
              <a:buNone/>
            </a:pPr>
            <a:r>
              <a:rPr lang="es-ES" sz="1800" b="0" dirty="0" smtClean="0">
                <a:solidFill>
                  <a:schemeClr val="tx1"/>
                </a:solidFill>
                <a:latin typeface="Times New Roman" pitchFamily="18" charset="0"/>
                <a:cs typeface="Times New Roman" pitchFamily="18" charset="0"/>
              </a:rPr>
              <a:t>El mismo además nos permite llevar a cabo un control de los cambios realizados e informar el estado de desarrollo al cliente.</a:t>
            </a:r>
            <a:endParaRPr lang="es-ES" sz="1800" b="0" dirty="0">
              <a:solidFill>
                <a:schemeClr val="tx1"/>
              </a:solidFill>
              <a:latin typeface="Times New Roman" pitchFamily="18" charset="0"/>
              <a:cs typeface="Times New Roman" pitchFamily="18" charset="0"/>
            </a:endParaRPr>
          </a:p>
        </p:txBody>
      </p:sp>
      <p:sp>
        <p:nvSpPr>
          <p:cNvPr id="2" name="1 Título"/>
          <p:cNvSpPr>
            <a:spLocks noGrp="1"/>
          </p:cNvSpPr>
          <p:nvPr>
            <p:ph type="title"/>
          </p:nvPr>
        </p:nvSpPr>
        <p:spPr/>
        <p:txBody>
          <a:bodyPr>
            <a:normAutofit fontScale="90000"/>
          </a:bodyPr>
          <a:lstStyle/>
          <a:p>
            <a:r>
              <a:rPr lang="es-ES" dirty="0" smtClean="0"/>
              <a:t>ADMINISTRACION DE LAS CONFIGURACIONES</a:t>
            </a:r>
            <a:endParaRPr lang="es-ES" dirty="0"/>
          </a:p>
        </p:txBody>
      </p:sp>
    </p:spTree>
    <p:extLst>
      <p:ext uri="{BB962C8B-B14F-4D97-AF65-F5344CB8AC3E}">
        <p14:creationId xmlns:p14="http://schemas.microsoft.com/office/powerpoint/2010/main" val="21601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8328"/>
            <a:ext cx="8229600" cy="1074448"/>
          </a:xfrm>
        </p:spPr>
        <p:txBody>
          <a:bodyPr/>
          <a:lstStyle/>
          <a:p>
            <a:r>
              <a:rPr lang="es-ES" dirty="0" smtClean="0"/>
              <a:t>MATRICES</a:t>
            </a:r>
            <a:endParaRPr lang="es-ES" dirty="0"/>
          </a:p>
        </p:txBody>
      </p:sp>
      <p:sp>
        <p:nvSpPr>
          <p:cNvPr id="3" name="2 Rectángulo"/>
          <p:cNvSpPr/>
          <p:nvPr/>
        </p:nvSpPr>
        <p:spPr>
          <a:xfrm>
            <a:off x="550516" y="1772816"/>
            <a:ext cx="7920880" cy="410882"/>
          </a:xfrm>
          <a:prstGeom prst="rect">
            <a:avLst/>
          </a:prstGeom>
        </p:spPr>
        <p:txBody>
          <a:bodyPr wrap="square">
            <a:spAutoFit/>
          </a:bodyPr>
          <a:lstStyle/>
          <a:p>
            <a:pPr algn="ctr">
              <a:lnSpc>
                <a:spcPct val="115000"/>
              </a:lnSpc>
              <a:spcAft>
                <a:spcPts val="1000"/>
              </a:spcAft>
            </a:pPr>
            <a:r>
              <a:rPr lang="es-ES_tradnl" b="1" u="sng" dirty="0">
                <a:latin typeface="Times New Roman" pitchFamily="18" charset="0"/>
                <a:ea typeface="MS Mincho"/>
                <a:cs typeface="Times New Roman" pitchFamily="18" charset="0"/>
              </a:rPr>
              <a:t>Matriz de trazabilidad Requerimientos Funcionales Vs Pruebas de Sistem</a:t>
            </a:r>
            <a:r>
              <a:rPr lang="es-ES_tradnl" b="1" u="sng" dirty="0">
                <a:ea typeface="MS Mincho"/>
                <a:cs typeface="Times New Roman"/>
              </a:rPr>
              <a:t>a</a:t>
            </a:r>
            <a:endParaRPr lang="es-ES" sz="1600" dirty="0">
              <a:ea typeface="MS Mincho"/>
              <a:cs typeface="Times New Roman"/>
            </a:endParaRPr>
          </a:p>
        </p:txBody>
      </p:sp>
      <p:graphicFrame>
        <p:nvGraphicFramePr>
          <p:cNvPr id="6" name="5 Tabla"/>
          <p:cNvGraphicFramePr>
            <a:graphicFrameLocks noGrp="1"/>
          </p:cNvGraphicFramePr>
          <p:nvPr>
            <p:extLst>
              <p:ext uri="{D42A27DB-BD31-4B8C-83A1-F6EECF244321}">
                <p14:modId xmlns:p14="http://schemas.microsoft.com/office/powerpoint/2010/main" val="3212142602"/>
              </p:ext>
            </p:extLst>
          </p:nvPr>
        </p:nvGraphicFramePr>
        <p:xfrm>
          <a:off x="1162585" y="2348880"/>
          <a:ext cx="6696741" cy="3744412"/>
        </p:xfrm>
        <a:graphic>
          <a:graphicData uri="http://schemas.openxmlformats.org/drawingml/2006/table">
            <a:tbl>
              <a:tblPr firstRow="1" firstCol="1" bandRow="1"/>
              <a:tblGrid>
                <a:gridCol w="608659"/>
                <a:gridCol w="608659"/>
                <a:gridCol w="608659"/>
                <a:gridCol w="608659"/>
                <a:gridCol w="608659"/>
                <a:gridCol w="608659"/>
                <a:gridCol w="608659"/>
                <a:gridCol w="608659"/>
                <a:gridCol w="608659"/>
                <a:gridCol w="609405"/>
                <a:gridCol w="609405"/>
              </a:tblGrid>
              <a:tr h="267458">
                <a:tc>
                  <a:txBody>
                    <a:bodyPr/>
                    <a:lstStyle/>
                    <a:p>
                      <a:pPr algn="ctr">
                        <a:lnSpc>
                          <a:spcPct val="115000"/>
                        </a:lnSpc>
                        <a:spcAft>
                          <a:spcPts val="0"/>
                        </a:spcAft>
                      </a:pPr>
                      <a:r>
                        <a:rPr lang="es-ES_tradnl" sz="1200" b="1" u="none" strike="noStrike" dirty="0">
                          <a:effectLst/>
                          <a:latin typeface="Arial"/>
                          <a:ea typeface="MS Mincho"/>
                          <a:cs typeface="Times New Roman"/>
                        </a:rPr>
                        <a:t> </a:t>
                      </a:r>
                      <a:endParaRPr lang="es-ES" sz="1100" dirty="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P1</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P2</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P3</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P4</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P5</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P6</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P7</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P8</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P9</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P10</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r>
              <a:tr h="267458">
                <a:tc>
                  <a:txBody>
                    <a:bodyPr/>
                    <a:lstStyle/>
                    <a:p>
                      <a:pPr algn="ctr">
                        <a:lnSpc>
                          <a:spcPct val="115000"/>
                        </a:lnSpc>
                        <a:spcAft>
                          <a:spcPts val="0"/>
                        </a:spcAft>
                      </a:pPr>
                      <a:r>
                        <a:rPr lang="es-ES_tradnl" sz="1200" b="1">
                          <a:effectLst/>
                          <a:latin typeface="Arial"/>
                          <a:ea typeface="MS Mincho"/>
                          <a:cs typeface="Times New Roman"/>
                        </a:rPr>
                        <a:t>R1</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R2</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R3</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dirty="0">
                          <a:effectLst/>
                          <a:latin typeface="Arial"/>
                          <a:ea typeface="MS Mincho"/>
                          <a:cs typeface="Times New Roman"/>
                        </a:rPr>
                        <a:t> </a:t>
                      </a:r>
                      <a:endParaRPr lang="es-ES" sz="1100" dirty="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R4</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R5</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R6</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R7</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R8</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R9</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R10</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R11</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R12</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58">
                <a:tc>
                  <a:txBody>
                    <a:bodyPr/>
                    <a:lstStyle/>
                    <a:p>
                      <a:pPr algn="ctr">
                        <a:lnSpc>
                          <a:spcPct val="115000"/>
                        </a:lnSpc>
                        <a:spcAft>
                          <a:spcPts val="0"/>
                        </a:spcAft>
                      </a:pPr>
                      <a:r>
                        <a:rPr lang="es-ES_tradnl" sz="1200" b="1">
                          <a:effectLst/>
                          <a:latin typeface="Arial"/>
                          <a:ea typeface="MS Mincho"/>
                          <a:cs typeface="Times New Roman"/>
                        </a:rPr>
                        <a:t>R13</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dirty="0">
                          <a:effectLst/>
                          <a:latin typeface="Arial"/>
                          <a:ea typeface="MS Mincho"/>
                          <a:cs typeface="Times New Roman"/>
                        </a:rPr>
                        <a:t> </a:t>
                      </a:r>
                      <a:endParaRPr lang="es-ES" sz="1100" dirty="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dirty="0">
                          <a:effectLst/>
                          <a:latin typeface="Arial"/>
                          <a:ea typeface="MS Mincho"/>
                          <a:cs typeface="Times New Roman"/>
                        </a:rPr>
                        <a:t> </a:t>
                      </a:r>
                      <a:endParaRPr lang="es-ES" sz="1100" dirty="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3861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50516" y="1772816"/>
            <a:ext cx="7920880" cy="385362"/>
          </a:xfrm>
          <a:prstGeom prst="rect">
            <a:avLst/>
          </a:prstGeom>
        </p:spPr>
        <p:txBody>
          <a:bodyPr wrap="square">
            <a:spAutoFit/>
          </a:bodyPr>
          <a:lstStyle/>
          <a:p>
            <a:pPr algn="ctr">
              <a:lnSpc>
                <a:spcPct val="115000"/>
              </a:lnSpc>
              <a:spcAft>
                <a:spcPts val="1000"/>
              </a:spcAft>
            </a:pPr>
            <a:r>
              <a:rPr lang="es-ES_tradnl" b="1" u="sng" dirty="0">
                <a:latin typeface="Times New Roman" pitchFamily="18" charset="0"/>
                <a:ea typeface="MS Mincho"/>
                <a:cs typeface="Times New Roman" pitchFamily="18" charset="0"/>
              </a:rPr>
              <a:t>Matriz de trazabilidad Requerimientos Funcionales Vs Casos de Uso</a:t>
            </a:r>
            <a:endParaRPr lang="es-ES" dirty="0">
              <a:latin typeface="Times New Roman" pitchFamily="18" charset="0"/>
              <a:ea typeface="MS Mincho"/>
              <a:cs typeface="Times New Roman" pitchFamily="18" charset="0"/>
            </a:endParaRPr>
          </a:p>
        </p:txBody>
      </p:sp>
      <p:graphicFrame>
        <p:nvGraphicFramePr>
          <p:cNvPr id="5" name="4 Tabla"/>
          <p:cNvGraphicFramePr>
            <a:graphicFrameLocks noGrp="1"/>
          </p:cNvGraphicFramePr>
          <p:nvPr>
            <p:extLst>
              <p:ext uri="{D42A27DB-BD31-4B8C-83A1-F6EECF244321}">
                <p14:modId xmlns:p14="http://schemas.microsoft.com/office/powerpoint/2010/main" val="3028308299"/>
              </p:ext>
            </p:extLst>
          </p:nvPr>
        </p:nvGraphicFramePr>
        <p:xfrm>
          <a:off x="802542" y="2420888"/>
          <a:ext cx="7416828" cy="3816428"/>
        </p:xfrm>
        <a:graphic>
          <a:graphicData uri="http://schemas.openxmlformats.org/drawingml/2006/table">
            <a:tbl>
              <a:tblPr firstRow="1" firstCol="1" bandRow="1"/>
              <a:tblGrid>
                <a:gridCol w="1085409"/>
                <a:gridCol w="1063292"/>
                <a:gridCol w="1063292"/>
                <a:gridCol w="1063292"/>
                <a:gridCol w="1064111"/>
                <a:gridCol w="1064111"/>
                <a:gridCol w="1013321"/>
              </a:tblGrid>
              <a:tr h="272602">
                <a:tc>
                  <a:txBody>
                    <a:bodyPr/>
                    <a:lstStyle/>
                    <a:p>
                      <a:pPr algn="ctr">
                        <a:lnSpc>
                          <a:spcPct val="115000"/>
                        </a:lnSpc>
                        <a:spcAft>
                          <a:spcPts val="0"/>
                        </a:spcAft>
                      </a:pPr>
                      <a:r>
                        <a:rPr lang="es-ES_tradnl" sz="1200" b="1" dirty="0">
                          <a:effectLst/>
                          <a:latin typeface="Arial"/>
                          <a:ea typeface="MS Mincho"/>
                          <a:cs typeface="Times New Roman"/>
                        </a:rPr>
                        <a:t> </a:t>
                      </a:r>
                      <a:endParaRPr lang="es-ES" sz="1100" dirty="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dirty="0">
                          <a:effectLst/>
                          <a:latin typeface="Arial"/>
                          <a:ea typeface="MS Mincho"/>
                          <a:cs typeface="Times New Roman"/>
                        </a:rPr>
                        <a:t>C1</a:t>
                      </a:r>
                      <a:endParaRPr lang="es-ES" sz="1100" dirty="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C2</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C3</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C4</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C5</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a:lnSpc>
                          <a:spcPct val="115000"/>
                        </a:lnSpc>
                        <a:spcAft>
                          <a:spcPts val="0"/>
                        </a:spcAft>
                      </a:pPr>
                      <a:r>
                        <a:rPr lang="es-ES_tradnl" sz="1200" b="1">
                          <a:effectLst/>
                          <a:latin typeface="Arial"/>
                          <a:ea typeface="MS Mincho"/>
                          <a:cs typeface="Times New Roman"/>
                        </a:rPr>
                        <a:t>C6</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r>
              <a:tr h="272602">
                <a:tc>
                  <a:txBody>
                    <a:bodyPr/>
                    <a:lstStyle/>
                    <a:p>
                      <a:pPr algn="ctr">
                        <a:lnSpc>
                          <a:spcPct val="115000"/>
                        </a:lnSpc>
                        <a:spcAft>
                          <a:spcPts val="0"/>
                        </a:spcAft>
                      </a:pPr>
                      <a:r>
                        <a:rPr lang="es-ES_tradnl" sz="1200" b="1">
                          <a:effectLst/>
                          <a:latin typeface="Arial"/>
                          <a:ea typeface="MS Mincho"/>
                          <a:cs typeface="Times New Roman"/>
                        </a:rPr>
                        <a:t>R1</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R2</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dirty="0">
                          <a:effectLst/>
                          <a:latin typeface="Arial"/>
                          <a:ea typeface="MS Mincho"/>
                          <a:cs typeface="Times New Roman"/>
                        </a:rPr>
                        <a:t> </a:t>
                      </a:r>
                      <a:endParaRPr lang="es-ES" sz="1100" dirty="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R3</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R4</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R5</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R6</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R7</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R8</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R9</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R10</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R11</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R12</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602">
                <a:tc>
                  <a:txBody>
                    <a:bodyPr/>
                    <a:lstStyle/>
                    <a:p>
                      <a:pPr algn="ctr">
                        <a:lnSpc>
                          <a:spcPct val="115000"/>
                        </a:lnSpc>
                        <a:spcAft>
                          <a:spcPts val="0"/>
                        </a:spcAft>
                      </a:pPr>
                      <a:r>
                        <a:rPr lang="es-ES_tradnl" sz="1200" b="1">
                          <a:effectLst/>
                          <a:latin typeface="Arial"/>
                          <a:ea typeface="MS Mincho"/>
                          <a:cs typeface="Times New Roman"/>
                        </a:rPr>
                        <a:t>R13</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_tradnl" sz="1200" b="1" dirty="0">
                          <a:effectLst/>
                          <a:latin typeface="Arial"/>
                          <a:ea typeface="MS Mincho"/>
                          <a:cs typeface="Times New Roman"/>
                        </a:rPr>
                        <a:t> </a:t>
                      </a:r>
                      <a:endParaRPr lang="es-ES" sz="1100" dirty="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X</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a:effectLst/>
                          <a:latin typeface="Arial"/>
                          <a:ea typeface="MS Mincho"/>
                          <a:cs typeface="Times New Roman"/>
                        </a:rPr>
                        <a:t> </a:t>
                      </a:r>
                      <a:endParaRPr lang="es-ES" sz="110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_tradnl" sz="1200" b="1" dirty="0">
                          <a:effectLst/>
                          <a:latin typeface="Arial"/>
                          <a:ea typeface="MS Mincho"/>
                          <a:cs typeface="Times New Roman"/>
                        </a:rPr>
                        <a:t> </a:t>
                      </a:r>
                      <a:endParaRPr lang="es-ES" sz="1100" dirty="0">
                        <a:effectLst/>
                        <a:latin typeface="Calibri"/>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86157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5191" y="106480"/>
            <a:ext cx="8229600" cy="1252728"/>
          </a:xfrm>
        </p:spPr>
        <p:txBody>
          <a:bodyPr/>
          <a:lstStyle/>
          <a:p>
            <a:r>
              <a:rPr lang="es-ES" dirty="0" smtClean="0"/>
              <a:t>ARQUITECTURA</a:t>
            </a:r>
            <a:endParaRPr lang="es-ES" dirty="0"/>
          </a:p>
        </p:txBody>
      </p:sp>
      <p:sp>
        <p:nvSpPr>
          <p:cNvPr id="3" name="2 Rectángulo"/>
          <p:cNvSpPr/>
          <p:nvPr/>
        </p:nvSpPr>
        <p:spPr>
          <a:xfrm>
            <a:off x="1871699" y="1170186"/>
            <a:ext cx="5256584" cy="369332"/>
          </a:xfrm>
          <a:prstGeom prst="rect">
            <a:avLst/>
          </a:prstGeom>
        </p:spPr>
        <p:txBody>
          <a:bodyPr wrap="square">
            <a:spAutoFit/>
          </a:bodyPr>
          <a:lstStyle/>
          <a:p>
            <a:pPr algn="ctr"/>
            <a:r>
              <a:rPr lang="es-AR" b="1" dirty="0" smtClean="0"/>
              <a:t>MVC (MODEL VIEW CONTROLLER</a:t>
            </a:r>
            <a:endParaRPr lang="es-ES" dirty="0"/>
          </a:p>
        </p:txBody>
      </p:sp>
      <p:pic>
        <p:nvPicPr>
          <p:cNvPr id="4" name="3 Imagen" descr="C:\Users\USUARIO\Desktop\Luis\Facu\Ingenieria de Software\TP2\DiagramaArq-1.1.0.png"/>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00808"/>
            <a:ext cx="8784976" cy="4967595"/>
          </a:xfrm>
          <a:prstGeom prst="rect">
            <a:avLst/>
          </a:prstGeom>
          <a:noFill/>
          <a:ln>
            <a:noFill/>
          </a:ln>
        </p:spPr>
      </p:pic>
    </p:spTree>
    <p:extLst>
      <p:ext uri="{BB962C8B-B14F-4D97-AF65-F5344CB8AC3E}">
        <p14:creationId xmlns:p14="http://schemas.microsoft.com/office/powerpoint/2010/main" val="405964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DISEÑO DEL SISTEMA (PATRONES)</a:t>
            </a:r>
            <a:endParaRPr lang="es-ES" dirty="0"/>
          </a:p>
        </p:txBody>
      </p:sp>
      <p:sp>
        <p:nvSpPr>
          <p:cNvPr id="3" name="2 Rectángulo"/>
          <p:cNvSpPr/>
          <p:nvPr/>
        </p:nvSpPr>
        <p:spPr>
          <a:xfrm>
            <a:off x="395536" y="1988840"/>
            <a:ext cx="8640960" cy="1754326"/>
          </a:xfrm>
          <a:prstGeom prst="rect">
            <a:avLst/>
          </a:prstGeom>
        </p:spPr>
        <p:txBody>
          <a:bodyPr wrap="square">
            <a:spAutoFit/>
          </a:bodyPr>
          <a:lstStyle/>
          <a:p>
            <a:pPr algn="just"/>
            <a:r>
              <a:rPr lang="es-AR" b="1" dirty="0"/>
              <a:t>Patrón </a:t>
            </a:r>
            <a:r>
              <a:rPr lang="es-AR" b="1" dirty="0" smtClean="0"/>
              <a:t>Singleton</a:t>
            </a:r>
          </a:p>
          <a:p>
            <a:pPr algn="just"/>
            <a:endParaRPr lang="es-ES" dirty="0"/>
          </a:p>
          <a:p>
            <a:pPr algn="just"/>
            <a:r>
              <a:rPr lang="es-AR" dirty="0"/>
              <a:t>Como el patrón S</a:t>
            </a:r>
            <a:r>
              <a:rPr lang="es-AR" dirty="0" smtClean="0"/>
              <a:t>ingleton</a:t>
            </a:r>
            <a:r>
              <a:rPr lang="es-AR" dirty="0"/>
              <a:t>, lo que hace es limitar la creación de una cierta clase a un solo objeto, entonces, pensamos que este patrón debe ser aplicado en la clase Paleta de Colores, ya que en el sistema sólo podrá crearse un objeto Paleta de Colores </a:t>
            </a:r>
            <a:r>
              <a:rPr lang="es-AR" dirty="0" smtClean="0"/>
              <a:t>distinto </a:t>
            </a:r>
            <a:r>
              <a:rPr lang="es-AR" dirty="0"/>
              <a:t>por cada edición que realice. </a:t>
            </a:r>
            <a:endParaRPr lang="es-ES" dirty="0"/>
          </a:p>
        </p:txBody>
      </p:sp>
      <p:pic>
        <p:nvPicPr>
          <p:cNvPr id="4" name="3 Imagen" descr="C:\Users\USUARIO\Desktop\Luis\Facu\Ingenieria de Software\TP2\Diagramas\Singleton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861048"/>
            <a:ext cx="7920880" cy="2765425"/>
          </a:xfrm>
          <a:prstGeom prst="rect">
            <a:avLst/>
          </a:prstGeom>
          <a:noFill/>
          <a:ln>
            <a:noFill/>
          </a:ln>
        </p:spPr>
      </p:pic>
    </p:spTree>
    <p:extLst>
      <p:ext uri="{BB962C8B-B14F-4D97-AF65-F5344CB8AC3E}">
        <p14:creationId xmlns:p14="http://schemas.microsoft.com/office/powerpoint/2010/main" val="109436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51520" y="798915"/>
            <a:ext cx="8712968" cy="1754326"/>
          </a:xfrm>
          <a:prstGeom prst="rect">
            <a:avLst/>
          </a:prstGeom>
        </p:spPr>
        <p:txBody>
          <a:bodyPr wrap="square">
            <a:spAutoFit/>
          </a:bodyPr>
          <a:lstStyle/>
          <a:p>
            <a:r>
              <a:rPr lang="es-AR" b="1" dirty="0"/>
              <a:t>Patrón Observer</a:t>
            </a:r>
            <a:endParaRPr lang="es-ES" dirty="0"/>
          </a:p>
          <a:p>
            <a:endParaRPr lang="es-AR" dirty="0" smtClean="0"/>
          </a:p>
          <a:p>
            <a:pPr algn="just"/>
            <a:r>
              <a:rPr lang="es-AR" dirty="0"/>
              <a:t>S</a:t>
            </a:r>
            <a:r>
              <a:rPr lang="es-AR" dirty="0" smtClean="0"/>
              <a:t>abemos </a:t>
            </a:r>
            <a:r>
              <a:rPr lang="es-AR" dirty="0"/>
              <a:t>que en nuestra aplicación tendremos la Paleta de Colores que será el sujeto observado y el pincel, el observador, ya que necesitamos que cuando hay un evento en la paleta o actualización, el pincel actualice el color al seleccionado por el usuario en la misma</a:t>
            </a:r>
            <a:r>
              <a:rPr lang="es-AR" dirty="0" smtClean="0"/>
              <a:t>.</a:t>
            </a:r>
            <a:endParaRPr lang="es-ES" dirty="0"/>
          </a:p>
        </p:txBody>
      </p:sp>
      <p:pic>
        <p:nvPicPr>
          <p:cNvPr id="4" name="3 Imagen" descr="C:\Users\USUARIO\Desktop\Luis\Facu\Ingenieria de Software\TP2\Diagramas\-Blank UML - Page 1 (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541905"/>
            <a:ext cx="7632848" cy="4316095"/>
          </a:xfrm>
          <a:prstGeom prst="rect">
            <a:avLst/>
          </a:prstGeom>
          <a:noFill/>
          <a:ln>
            <a:noFill/>
          </a:ln>
        </p:spPr>
      </p:pic>
    </p:spTree>
    <p:extLst>
      <p:ext uri="{BB962C8B-B14F-4D97-AF65-F5344CB8AC3E}">
        <p14:creationId xmlns:p14="http://schemas.microsoft.com/office/powerpoint/2010/main" val="237146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51520" y="836712"/>
            <a:ext cx="8640960" cy="1754326"/>
          </a:xfrm>
          <a:prstGeom prst="rect">
            <a:avLst/>
          </a:prstGeom>
        </p:spPr>
        <p:txBody>
          <a:bodyPr wrap="square">
            <a:spAutoFit/>
          </a:bodyPr>
          <a:lstStyle/>
          <a:p>
            <a:r>
              <a:rPr lang="es-AR" b="1" dirty="0"/>
              <a:t>Patrón </a:t>
            </a:r>
            <a:r>
              <a:rPr lang="es-AR" b="1" dirty="0" err="1"/>
              <a:t>Strategy</a:t>
            </a:r>
            <a:endParaRPr lang="es-ES" dirty="0"/>
          </a:p>
          <a:p>
            <a:endParaRPr lang="es-AR" dirty="0" smtClean="0"/>
          </a:p>
          <a:p>
            <a:r>
              <a:rPr lang="es-AR" dirty="0" smtClean="0"/>
              <a:t>En </a:t>
            </a:r>
            <a:r>
              <a:rPr lang="es-AR" dirty="0"/>
              <a:t>el caso de nuestra aplicación, como todos los botones deben reaccionar frente a un evento, implementaremos el método clickeado en la clase abstracta Botón, y haremos que todos los botones hereden de esta clase. Así nos aseguramos que todos los botones tengan este método implementado. </a:t>
            </a:r>
            <a:endParaRPr lang="es-ES" dirty="0"/>
          </a:p>
        </p:txBody>
      </p:sp>
      <p:pic>
        <p:nvPicPr>
          <p:cNvPr id="4" name="3 Imagen" descr="C:\Users\USUARIO\Desktop\Luis\Facu\Ingenieria de Software\TP2\Diagramas\Strategy.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467496"/>
            <a:ext cx="8352928" cy="4365103"/>
          </a:xfrm>
          <a:prstGeom prst="rect">
            <a:avLst/>
          </a:prstGeom>
          <a:noFill/>
          <a:ln>
            <a:noFill/>
          </a:ln>
        </p:spPr>
      </p:pic>
    </p:spTree>
    <p:extLst>
      <p:ext uri="{BB962C8B-B14F-4D97-AF65-F5344CB8AC3E}">
        <p14:creationId xmlns:p14="http://schemas.microsoft.com/office/powerpoint/2010/main" val="2833310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4631"/>
            <a:ext cx="8229600" cy="1252728"/>
          </a:xfrm>
        </p:spPr>
        <p:txBody>
          <a:bodyPr/>
          <a:lstStyle/>
          <a:p>
            <a:r>
              <a:rPr lang="es-ES" dirty="0" smtClean="0"/>
              <a:t>DIAGRAMAS PRINCIPALES</a:t>
            </a:r>
            <a:endParaRPr lang="es-ES"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4097" name="Imagen 9" descr="Descripción: C:\Users\USUARIO\Desktop\Luis\Facu\Ingenieria de Software\TP2\Diagramas\DiagramaSecuenciaDeInic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09441"/>
            <a:ext cx="8712968" cy="51319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043607" y="1240109"/>
            <a:ext cx="44295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190750" algn="l"/>
              </a:tabLst>
            </a:pPr>
            <a:r>
              <a:rPr kumimoji="0" lang="es-AR"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Secuencia de inicio</a:t>
            </a:r>
            <a:endParaRPr kumimoji="0" lang="es-AR"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023586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7169" name="Imagen 10" descr="Descripción: C:\Users\USUARIO\Desktop\Luis\Facu\Ingenieria de Software\TP2\Diagramas\DiagramaDeSecueniaPale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036496" cy="57332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23528" y="620688"/>
            <a:ext cx="59208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90750" algn="l"/>
              </a:tabLst>
            </a:pPr>
            <a:r>
              <a:rPr kumimoji="0" lang="es-AR"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Secuencia cuando el usuario selecciona la paleta de colore</a:t>
            </a:r>
            <a:r>
              <a:rPr kumimoji="0" lang="es-AR"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a:t>
            </a:r>
            <a:endParaRPr kumimoji="0" lang="es-E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190750" algn="l"/>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4290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51520" y="457200"/>
            <a:ext cx="49423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Secuencia cuando el usuario selecciona un botón</a:t>
            </a:r>
            <a:endParaRPr kumimoji="0" lang="es-E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193" name="Imagen 11" descr="Descripción: C:\Users\USUARIO\Desktop\Luis\Facu\Ingenieria de Software\TP2\Diagramas\DSClickBo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44" y="829483"/>
            <a:ext cx="8856984" cy="6028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2124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140968"/>
            <a:ext cx="8229600" cy="1252728"/>
          </a:xfrm>
        </p:spPr>
        <p:txBody>
          <a:bodyPr/>
          <a:lstStyle/>
          <a:p>
            <a:r>
              <a:rPr lang="es-ES" dirty="0" smtClean="0">
                <a:solidFill>
                  <a:schemeClr val="tx1"/>
                </a:solidFill>
              </a:rPr>
              <a:t>FIN</a:t>
            </a:r>
            <a:endParaRPr lang="es-ES" dirty="0">
              <a:solidFill>
                <a:schemeClr val="tx1"/>
              </a:solidFill>
            </a:endParaRPr>
          </a:p>
        </p:txBody>
      </p:sp>
    </p:spTree>
    <p:extLst>
      <p:ext uri="{BB962C8B-B14F-4D97-AF65-F5344CB8AC3E}">
        <p14:creationId xmlns:p14="http://schemas.microsoft.com/office/powerpoint/2010/main" val="343607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2544" y="260648"/>
            <a:ext cx="8301608" cy="1750294"/>
          </a:xfrm>
        </p:spPr>
        <p:txBody>
          <a:bodyPr>
            <a:normAutofit fontScale="90000"/>
          </a:bodyPr>
          <a:lstStyle/>
          <a:p>
            <a:r>
              <a:rPr lang="es-ES" dirty="0" smtClean="0"/>
              <a:t/>
            </a:r>
            <a:br>
              <a:rPr lang="es-ES" dirty="0" smtClean="0"/>
            </a:br>
            <a:r>
              <a:rPr lang="es-ES" dirty="0"/>
              <a:t/>
            </a:r>
            <a:br>
              <a:rPr lang="es-ES" dirty="0"/>
            </a:br>
            <a:r>
              <a:rPr lang="es-ES" dirty="0" smtClean="0"/>
              <a:t>DESCRIPCION DE HERRAMIENTAS                UTILIZADAS</a:t>
            </a:r>
            <a:br>
              <a:rPr lang="es-ES" dirty="0" smtClean="0"/>
            </a:br>
            <a:r>
              <a:rPr lang="es-ES" dirty="0" smtClean="0"/>
              <a:t/>
            </a:r>
            <a:br>
              <a:rPr lang="es-ES" dirty="0" smtClean="0"/>
            </a:br>
            <a:r>
              <a:rPr lang="es-ES" dirty="0" smtClean="0"/>
              <a:t/>
            </a:r>
            <a:br>
              <a:rPr lang="es-ES" dirty="0" smtClean="0"/>
            </a:br>
            <a:endParaRPr lang="es-ES" dirty="0"/>
          </a:p>
        </p:txBody>
      </p:sp>
      <p:sp>
        <p:nvSpPr>
          <p:cNvPr id="3" name="2 Rectángulo"/>
          <p:cNvSpPr/>
          <p:nvPr/>
        </p:nvSpPr>
        <p:spPr>
          <a:xfrm>
            <a:off x="1234976" y="1530936"/>
            <a:ext cx="7200800" cy="5355312"/>
          </a:xfrm>
          <a:prstGeom prst="rect">
            <a:avLst/>
          </a:prstGeom>
        </p:spPr>
        <p:txBody>
          <a:bodyPr wrap="square">
            <a:spAutoFit/>
          </a:bodyPr>
          <a:lstStyle/>
          <a:p>
            <a:pPr lvl="0"/>
            <a:r>
              <a:rPr lang="es-ES" b="1" dirty="0"/>
              <a:t>Lenguaje de Programación: </a:t>
            </a:r>
            <a:r>
              <a:rPr lang="es-ES" dirty="0"/>
              <a:t>Java</a:t>
            </a:r>
          </a:p>
          <a:p>
            <a:r>
              <a:rPr lang="es-ES" b="1" u="sng" dirty="0">
                <a:hlinkClick r:id="rId2"/>
              </a:rPr>
              <a:t>https://www.java.com</a:t>
            </a:r>
            <a:endParaRPr lang="es-ES" dirty="0"/>
          </a:p>
          <a:p>
            <a:r>
              <a:rPr lang="es-ES" b="1" dirty="0"/>
              <a:t> </a:t>
            </a:r>
            <a:endParaRPr lang="es-ES" dirty="0"/>
          </a:p>
          <a:p>
            <a:pPr lvl="0"/>
            <a:r>
              <a:rPr lang="es-ES" b="1" dirty="0">
                <a:latin typeface="Times New Roman" pitchFamily="18" charset="0"/>
                <a:cs typeface="Times New Roman" pitchFamily="18" charset="0"/>
              </a:rPr>
              <a:t>Entorno</a:t>
            </a:r>
            <a:r>
              <a:rPr lang="es-ES" b="1" dirty="0"/>
              <a:t> de Desarrollo: </a:t>
            </a:r>
            <a:r>
              <a:rPr lang="es-ES" dirty="0"/>
              <a:t>Android Studio</a:t>
            </a:r>
          </a:p>
          <a:p>
            <a:r>
              <a:rPr lang="es-ES" b="1" u="sng" dirty="0">
                <a:hlinkClick r:id="rId3"/>
              </a:rPr>
              <a:t>https://developer.android.com/studio/index.html?hl=es-419</a:t>
            </a:r>
            <a:endParaRPr lang="es-ES" dirty="0"/>
          </a:p>
          <a:p>
            <a:r>
              <a:rPr lang="es-ES" dirty="0"/>
              <a:t> </a:t>
            </a:r>
          </a:p>
          <a:p>
            <a:r>
              <a:rPr lang="es-ES" b="1" dirty="0"/>
              <a:t> </a:t>
            </a:r>
            <a:endParaRPr lang="es-ES" dirty="0"/>
          </a:p>
          <a:p>
            <a:pPr lvl="0"/>
            <a:r>
              <a:rPr lang="es-ES" b="1" dirty="0"/>
              <a:t>Software de Manejo de Versiones:</a:t>
            </a:r>
            <a:r>
              <a:rPr lang="es-ES" dirty="0"/>
              <a:t> Git</a:t>
            </a:r>
          </a:p>
          <a:p>
            <a:r>
              <a:rPr lang="es-ES" b="1" u="sng" dirty="0" smtClean="0">
                <a:hlinkClick r:id="rId4"/>
              </a:rPr>
              <a:t>https</a:t>
            </a:r>
            <a:r>
              <a:rPr lang="es-ES" b="1" u="sng" dirty="0">
                <a:hlinkClick r:id="rId4"/>
              </a:rPr>
              <a:t>://git-scm.com/</a:t>
            </a:r>
            <a:endParaRPr lang="es-ES" dirty="0"/>
          </a:p>
          <a:p>
            <a:r>
              <a:rPr lang="es-ES" b="1" dirty="0"/>
              <a:t> </a:t>
            </a:r>
            <a:endParaRPr lang="es-ES" dirty="0"/>
          </a:p>
          <a:p>
            <a:pPr lvl="0"/>
            <a:r>
              <a:rPr lang="es-ES" b="1" dirty="0"/>
              <a:t>Sistema de Control de Versiones</a:t>
            </a:r>
            <a:r>
              <a:rPr lang="es-ES" dirty="0"/>
              <a:t>: GitHub </a:t>
            </a:r>
          </a:p>
          <a:p>
            <a:r>
              <a:rPr lang="es-ES" b="1" dirty="0">
                <a:hlinkClick r:id="rId5"/>
              </a:rPr>
              <a:t>https://github.com/LuisLenta/EditorDeImagenes</a:t>
            </a:r>
            <a:endParaRPr lang="es-ES" dirty="0"/>
          </a:p>
          <a:p>
            <a:r>
              <a:rPr lang="es-ES" b="1" dirty="0"/>
              <a:t> </a:t>
            </a:r>
            <a:endParaRPr lang="es-ES" dirty="0"/>
          </a:p>
          <a:p>
            <a:pPr lvl="0"/>
            <a:r>
              <a:rPr lang="es-ES" b="1" dirty="0"/>
              <a:t>Sistema de Seguimiento de Errores: </a:t>
            </a:r>
            <a:r>
              <a:rPr lang="es-ES" dirty="0"/>
              <a:t>Git Issues      </a:t>
            </a:r>
            <a:r>
              <a:rPr lang="es-ES" b="1" u="sng" dirty="0">
                <a:hlinkClick r:id="rId6"/>
              </a:rPr>
              <a:t>https://github.com/gonaso/2017-UNC-IngSoft-SoftCon2017/issues</a:t>
            </a:r>
            <a:endParaRPr lang="es-ES" dirty="0"/>
          </a:p>
          <a:p>
            <a:r>
              <a:rPr lang="es-ES" b="1" dirty="0"/>
              <a:t> </a:t>
            </a:r>
            <a:endParaRPr lang="es-ES" dirty="0"/>
          </a:p>
          <a:p>
            <a:pPr lvl="0"/>
            <a:r>
              <a:rPr lang="es-ES" b="1" dirty="0"/>
              <a:t>Herramienta de Integración Continua: </a:t>
            </a:r>
            <a:r>
              <a:rPr lang="es-ES" dirty="0"/>
              <a:t>Travis </a:t>
            </a:r>
            <a:endParaRPr lang="es-ES" dirty="0" smtClean="0"/>
          </a:p>
          <a:p>
            <a:pPr lvl="0"/>
            <a:r>
              <a:rPr lang="es-ES" b="1" u="sng" dirty="0" smtClean="0">
                <a:hlinkClick r:id="rId7"/>
              </a:rPr>
              <a:t>https</a:t>
            </a:r>
            <a:r>
              <a:rPr lang="es-ES" b="1" u="sng" dirty="0">
                <a:hlinkClick r:id="rId7"/>
              </a:rPr>
              <a:t>://travis-ci.org/gonaso/2017-UNC-IngSoft-SoftCon2017</a:t>
            </a:r>
            <a:endParaRPr lang="es-ES" dirty="0"/>
          </a:p>
          <a:p>
            <a:r>
              <a:rPr lang="es-ES" b="1" dirty="0"/>
              <a:t> </a:t>
            </a:r>
            <a:endParaRPr lang="es-ES" dirty="0"/>
          </a:p>
        </p:txBody>
      </p:sp>
    </p:spTree>
    <p:extLst>
      <p:ext uri="{BB962C8B-B14F-4D97-AF65-F5344CB8AC3E}">
        <p14:creationId xmlns:p14="http://schemas.microsoft.com/office/powerpoint/2010/main" val="349010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01298" y="188640"/>
            <a:ext cx="7520940" cy="548640"/>
          </a:xfrm>
        </p:spPr>
        <p:txBody>
          <a:bodyPr>
            <a:normAutofit fontScale="90000"/>
          </a:bodyPr>
          <a:lstStyle/>
          <a:p>
            <a:pPr algn="ctr"/>
            <a:r>
              <a:rPr lang="es-ES" dirty="0" smtClean="0"/>
              <a:t/>
            </a:r>
            <a:br>
              <a:rPr lang="es-ES" dirty="0" smtClean="0"/>
            </a:br>
            <a:r>
              <a:rPr lang="es-ES" dirty="0"/>
              <a:t/>
            </a:r>
            <a:br>
              <a:rPr lang="es-ES" dirty="0"/>
            </a:br>
            <a:r>
              <a:rPr lang="es-ES" dirty="0" smtClean="0"/>
              <a:t/>
            </a:r>
            <a:br>
              <a:rPr lang="es-ES" dirty="0" smtClean="0"/>
            </a:br>
            <a:r>
              <a:rPr lang="es-ES" dirty="0" smtClean="0"/>
              <a:t>ROLES Y RESPONSABILIDADES</a:t>
            </a:r>
            <a:br>
              <a:rPr lang="es-ES" dirty="0" smtClean="0"/>
            </a:br>
            <a:r>
              <a:rPr lang="es-ES" dirty="0" smtClean="0"/>
              <a:t/>
            </a:r>
            <a:br>
              <a:rPr lang="es-ES" dirty="0" smtClean="0"/>
            </a:br>
            <a:r>
              <a:rPr lang="es-ES" dirty="0"/>
              <a:t/>
            </a:r>
            <a:br>
              <a:rPr lang="es-ES" dirty="0"/>
            </a:br>
            <a:endParaRPr lang="es-ES" dirty="0"/>
          </a:p>
        </p:txBody>
      </p:sp>
      <p:sp>
        <p:nvSpPr>
          <p:cNvPr id="3" name="2 CuadroTexto"/>
          <p:cNvSpPr txBox="1"/>
          <p:nvPr/>
        </p:nvSpPr>
        <p:spPr>
          <a:xfrm>
            <a:off x="565324" y="764704"/>
            <a:ext cx="7992888" cy="7430752"/>
          </a:xfrm>
          <a:prstGeom prst="rect">
            <a:avLst/>
          </a:prstGeom>
          <a:noFill/>
        </p:spPr>
        <p:txBody>
          <a:bodyPr wrap="square" rtlCol="0">
            <a:spAutoFit/>
          </a:bodyPr>
          <a:lstStyle/>
          <a:p>
            <a:pPr algn="ctr"/>
            <a:r>
              <a:rPr lang="es-ES" b="1" dirty="0" smtClean="0">
                <a:latin typeface="Times New Roman" pitchFamily="18" charset="0"/>
                <a:cs typeface="Times New Roman" pitchFamily="18" charset="0"/>
              </a:rPr>
              <a:t>ADMINISTRACION DE LA CONFIGURACION</a:t>
            </a:r>
            <a:r>
              <a:rPr lang="es-ES" dirty="0" smtClean="0">
                <a:latin typeface="Times New Roman" pitchFamily="18" charset="0"/>
                <a:cs typeface="Times New Roman" pitchFamily="18" charset="0"/>
              </a:rPr>
              <a:t>:</a:t>
            </a:r>
          </a:p>
          <a:p>
            <a:pPr algn="just"/>
            <a:r>
              <a:rPr lang="es-ES" dirty="0" smtClean="0">
                <a:latin typeface="Times New Roman" pitchFamily="18" charset="0"/>
                <a:cs typeface="Times New Roman" pitchFamily="18" charset="0"/>
              </a:rPr>
              <a:t>El encargado del mismo., en este caso Alexander Gon</a:t>
            </a:r>
            <a:r>
              <a:rPr lang="es-ES" dirty="0">
                <a:latin typeface="Times New Roman" pitchFamily="18" charset="0"/>
                <a:cs typeface="Times New Roman" pitchFamily="18" charset="0"/>
              </a:rPr>
              <a:t> </a:t>
            </a:r>
            <a:r>
              <a:rPr lang="es-ES" dirty="0" smtClean="0">
                <a:latin typeface="Times New Roman" pitchFamily="18" charset="0"/>
                <a:cs typeface="Times New Roman" pitchFamily="18" charset="0"/>
              </a:rPr>
              <a:t>Mateo, verificara que el equipo guarde los cambios realizados dentro del repositorio predefinido.</a:t>
            </a:r>
          </a:p>
          <a:p>
            <a:pPr algn="just">
              <a:lnSpc>
                <a:spcPct val="115000"/>
              </a:lnSpc>
              <a:spcAft>
                <a:spcPts val="1000"/>
              </a:spcAft>
            </a:pPr>
            <a:r>
              <a:rPr lang="es-ES" u="sng" dirty="0" smtClean="0">
                <a:latin typeface="Times New Roman" pitchFamily="18" charset="0"/>
                <a:cs typeface="Times New Roman" pitchFamily="18" charset="0"/>
              </a:rPr>
              <a:t>Email</a:t>
            </a:r>
            <a:r>
              <a:rPr lang="es-ES" b="1" dirty="0" smtClean="0">
                <a:latin typeface="Times New Roman" pitchFamily="18" charset="0"/>
                <a:cs typeface="Times New Roman" pitchFamily="18" charset="0"/>
              </a:rPr>
              <a:t>: </a:t>
            </a:r>
            <a:r>
              <a:rPr lang="es-ES" b="1" dirty="0" smtClean="0">
                <a:latin typeface="Times New Roman" pitchFamily="18" charset="0"/>
                <a:cs typeface="Times New Roman" pitchFamily="18" charset="0"/>
                <a:hlinkClick r:id="rId2"/>
              </a:rPr>
              <a:t>alexg_13_92@hotmail.com</a:t>
            </a:r>
            <a:endParaRPr lang="es-ES" b="1" dirty="0" smtClean="0">
              <a:latin typeface="Times New Roman" pitchFamily="18" charset="0"/>
              <a:cs typeface="Times New Roman" pitchFamily="18" charset="0"/>
            </a:endParaRPr>
          </a:p>
          <a:p>
            <a:pPr algn="just">
              <a:lnSpc>
                <a:spcPct val="115000"/>
              </a:lnSpc>
              <a:spcAft>
                <a:spcPts val="1000"/>
              </a:spcAft>
            </a:pPr>
            <a:endParaRPr lang="es-ES" b="1" dirty="0" smtClean="0">
              <a:latin typeface="Times New Roman" pitchFamily="18" charset="0"/>
              <a:cs typeface="Times New Roman" pitchFamily="18" charset="0"/>
            </a:endParaRPr>
          </a:p>
          <a:p>
            <a:pPr algn="ctr">
              <a:lnSpc>
                <a:spcPct val="115000"/>
              </a:lnSpc>
              <a:spcAft>
                <a:spcPts val="1000"/>
              </a:spcAft>
            </a:pPr>
            <a:r>
              <a:rPr lang="es-ES" b="1" dirty="0" smtClean="0">
                <a:latin typeface="Times New Roman" pitchFamily="18" charset="0"/>
                <a:cs typeface="Times New Roman" pitchFamily="18" charset="0"/>
              </a:rPr>
              <a:t>ADMINISTRACION DE PRUEBAS:</a:t>
            </a:r>
          </a:p>
          <a:p>
            <a:pPr algn="just">
              <a:lnSpc>
                <a:spcPct val="115000"/>
              </a:lnSpc>
              <a:spcAft>
                <a:spcPts val="1000"/>
              </a:spcAft>
            </a:pPr>
            <a:r>
              <a:rPr lang="es-ES" dirty="0" smtClean="0">
                <a:latin typeface="Times New Roman" pitchFamily="18" charset="0"/>
                <a:cs typeface="Times New Roman" pitchFamily="18" charset="0"/>
              </a:rPr>
              <a:t>El encargado : </a:t>
            </a:r>
            <a:r>
              <a:rPr lang="es-ES" dirty="0">
                <a:latin typeface="Times New Roman" pitchFamily="18" charset="0"/>
                <a:cs typeface="Times New Roman" pitchFamily="18" charset="0"/>
              </a:rPr>
              <a:t>Orecchini Alem, Stefano </a:t>
            </a:r>
            <a:r>
              <a:rPr lang="es-ES" dirty="0" smtClean="0">
                <a:latin typeface="Times New Roman" pitchFamily="18" charset="0"/>
                <a:cs typeface="Times New Roman" pitchFamily="18" charset="0"/>
              </a:rPr>
              <a:t>Mauricio., se encargara de controlar que el sistema funcione de manera adecuada y cumpla con los requerimientos  especificados por el usuario.</a:t>
            </a:r>
          </a:p>
          <a:p>
            <a:pPr algn="just">
              <a:lnSpc>
                <a:spcPct val="115000"/>
              </a:lnSpc>
              <a:spcAft>
                <a:spcPts val="1000"/>
              </a:spcAft>
            </a:pPr>
            <a:r>
              <a:rPr lang="en-US" u="sng" dirty="0" smtClean="0">
                <a:latin typeface="Times New Roman" pitchFamily="18" charset="0"/>
                <a:cs typeface="Times New Roman" pitchFamily="18" charset="0"/>
              </a:rPr>
              <a:t>Email</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hlinkClick r:id="rId3"/>
              </a:rPr>
              <a:t>stefano.itr.unc@unc.edu.ar</a:t>
            </a:r>
            <a:endParaRPr lang="en-US" b="1" dirty="0" smtClean="0">
              <a:latin typeface="Times New Roman" pitchFamily="18" charset="0"/>
              <a:cs typeface="Times New Roman" pitchFamily="18" charset="0"/>
            </a:endParaRPr>
          </a:p>
          <a:p>
            <a:pPr algn="just">
              <a:lnSpc>
                <a:spcPct val="115000"/>
              </a:lnSpc>
              <a:spcAft>
                <a:spcPts val="1000"/>
              </a:spcAft>
            </a:pPr>
            <a:endParaRPr lang="en-US" b="1" dirty="0" smtClean="0">
              <a:latin typeface="Times New Roman" pitchFamily="18" charset="0"/>
              <a:cs typeface="Times New Roman" pitchFamily="18" charset="0"/>
            </a:endParaRPr>
          </a:p>
          <a:p>
            <a:pPr algn="ctr">
              <a:lnSpc>
                <a:spcPct val="115000"/>
              </a:lnSpc>
              <a:spcAft>
                <a:spcPts val="1000"/>
              </a:spcAft>
            </a:pPr>
            <a:r>
              <a:rPr lang="en-US" b="1" dirty="0" smtClean="0">
                <a:latin typeface="Times New Roman" pitchFamily="18" charset="0"/>
                <a:cs typeface="Times New Roman" pitchFamily="18" charset="0"/>
              </a:rPr>
              <a:t>ADMINISTRACION DE CONSTRUCCION Y RELEASE:</a:t>
            </a:r>
          </a:p>
          <a:p>
            <a:pPr algn="just">
              <a:lnSpc>
                <a:spcPct val="115000"/>
              </a:lnSpc>
              <a:spcAft>
                <a:spcPts val="1000"/>
              </a:spcAft>
            </a:pPr>
            <a:r>
              <a:rPr lang="en-US" dirty="0" smtClean="0">
                <a:latin typeface="Times New Roman" pitchFamily="18" charset="0"/>
                <a:cs typeface="Times New Roman" pitchFamily="18" charset="0"/>
              </a:rPr>
              <a:t>Lenta Luis Alejandro,  realizara la construccion del ejecutable para la entrega al </a:t>
            </a:r>
            <a:r>
              <a:rPr lang="en-US" dirty="0" err="1" smtClean="0">
                <a:latin typeface="Times New Roman" pitchFamily="18" charset="0"/>
                <a:cs typeface="Times New Roman" pitchFamily="18" charset="0"/>
              </a:rPr>
              <a:t>cliente</a:t>
            </a:r>
            <a:r>
              <a:rPr lang="en-US" dirty="0" smtClean="0">
                <a:latin typeface="Times New Roman" pitchFamily="18" charset="0"/>
                <a:cs typeface="Times New Roman" pitchFamily="18" charset="0"/>
              </a:rPr>
              <a:t>, ademas de verificar que el realese cumpla con los requerimientos  especificados durante la etapa del desarrollo.</a:t>
            </a:r>
          </a:p>
          <a:p>
            <a:pPr algn="just">
              <a:lnSpc>
                <a:spcPct val="115000"/>
              </a:lnSpc>
              <a:spcAft>
                <a:spcPts val="1000"/>
              </a:spcAft>
            </a:pPr>
            <a:r>
              <a:rPr lang="es-ES" u="sng" dirty="0" smtClean="0">
                <a:effectLst/>
                <a:latin typeface="Times New Roman" pitchFamily="18" charset="0"/>
                <a:ea typeface="Calibri"/>
                <a:cs typeface="Times New Roman" pitchFamily="18" charset="0"/>
              </a:rPr>
              <a:t>Email</a:t>
            </a:r>
            <a:r>
              <a:rPr lang="es-ES" b="1" dirty="0" smtClean="0">
                <a:effectLst/>
                <a:latin typeface="Times New Roman" pitchFamily="18" charset="0"/>
                <a:ea typeface="Calibri"/>
                <a:cs typeface="Times New Roman" pitchFamily="18" charset="0"/>
              </a:rPr>
              <a:t>: </a:t>
            </a:r>
            <a:r>
              <a:rPr lang="es-ES" b="1" dirty="0" smtClean="0">
                <a:effectLst/>
                <a:latin typeface="Times New Roman" pitchFamily="18" charset="0"/>
                <a:ea typeface="Calibri"/>
                <a:cs typeface="Times New Roman" pitchFamily="18" charset="0"/>
                <a:hlinkClick r:id="rId4"/>
              </a:rPr>
              <a:t>luislenta@gmail.com</a:t>
            </a:r>
            <a:endParaRPr lang="es-ES" b="1" dirty="0" smtClean="0">
              <a:effectLst/>
              <a:latin typeface="Times New Roman" pitchFamily="18" charset="0"/>
              <a:ea typeface="Calibri"/>
              <a:cs typeface="Times New Roman" pitchFamily="18" charset="0"/>
            </a:endParaRPr>
          </a:p>
          <a:p>
            <a:pPr algn="just">
              <a:lnSpc>
                <a:spcPct val="115000"/>
              </a:lnSpc>
              <a:spcAft>
                <a:spcPts val="1000"/>
              </a:spcAft>
            </a:pPr>
            <a:endParaRPr lang="en-US" dirty="0" smtClean="0"/>
          </a:p>
          <a:p>
            <a:pPr algn="just">
              <a:lnSpc>
                <a:spcPct val="115000"/>
              </a:lnSpc>
              <a:spcAft>
                <a:spcPts val="1000"/>
              </a:spcAft>
            </a:pPr>
            <a:endParaRPr lang="es-ES" b="1" dirty="0"/>
          </a:p>
          <a:p>
            <a:pPr algn="just">
              <a:lnSpc>
                <a:spcPct val="115000"/>
              </a:lnSpc>
              <a:spcAft>
                <a:spcPts val="1000"/>
              </a:spcAft>
            </a:pPr>
            <a:endParaRPr lang="es-ES" dirty="0"/>
          </a:p>
        </p:txBody>
      </p:sp>
    </p:spTree>
    <p:extLst>
      <p:ext uri="{BB962C8B-B14F-4D97-AF65-F5344CB8AC3E}">
        <p14:creationId xmlns:p14="http://schemas.microsoft.com/office/powerpoint/2010/main" val="232960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normAutofit fontScale="90000"/>
          </a:bodyPr>
          <a:lstStyle/>
          <a:p>
            <a:r>
              <a:rPr lang="es-ES" dirty="0" smtClean="0"/>
              <a:t>ADMINISTRACION DE LOS CAMBIOS</a:t>
            </a:r>
            <a:endParaRPr lang="es-ES" dirty="0"/>
          </a:p>
        </p:txBody>
      </p:sp>
      <p:sp>
        <p:nvSpPr>
          <p:cNvPr id="3" name="2 CuadroTexto"/>
          <p:cNvSpPr txBox="1"/>
          <p:nvPr/>
        </p:nvSpPr>
        <p:spPr>
          <a:xfrm>
            <a:off x="683568" y="1215868"/>
            <a:ext cx="7920880" cy="5719514"/>
          </a:xfrm>
          <a:prstGeom prst="rect">
            <a:avLst/>
          </a:prstGeom>
          <a:noFill/>
        </p:spPr>
        <p:txBody>
          <a:bodyPr wrap="square" rtlCol="0">
            <a:spAutoFit/>
          </a:bodyPr>
          <a:lstStyle/>
          <a:p>
            <a:r>
              <a:rPr lang="es-ES" dirty="0" smtClean="0">
                <a:latin typeface="Times New Roman" pitchFamily="18" charset="0"/>
                <a:cs typeface="Times New Roman" pitchFamily="18" charset="0"/>
              </a:rPr>
              <a:t>Sera realizada por el CCB( change control board) , el cual estará conformado por:</a:t>
            </a:r>
          </a:p>
          <a:p>
            <a:endParaRPr lang="es-ES" dirty="0" smtClean="0">
              <a:latin typeface="Times New Roman" pitchFamily="18" charset="0"/>
              <a:cs typeface="Times New Roman" pitchFamily="18" charset="0"/>
            </a:endParaRPr>
          </a:p>
          <a:p>
            <a:pPr marL="342900" lvl="0" indent="-342900" algn="just">
              <a:lnSpc>
                <a:spcPct val="150000"/>
              </a:lnSpc>
              <a:spcAft>
                <a:spcPts val="1000"/>
              </a:spcAft>
              <a:buFont typeface="Symbol"/>
              <a:buChar char=""/>
            </a:pPr>
            <a:r>
              <a:rPr lang="es-ES" b="1" dirty="0" smtClean="0">
                <a:effectLst/>
                <a:latin typeface="Times New Roman" pitchFamily="18" charset="0"/>
                <a:ea typeface="Calibri"/>
                <a:cs typeface="Times New Roman" pitchFamily="18" charset="0"/>
              </a:rPr>
              <a:t>Gerente de Proyecto: </a:t>
            </a:r>
            <a:r>
              <a:rPr lang="es-ES" dirty="0" smtClean="0">
                <a:effectLst/>
                <a:latin typeface="Times New Roman" pitchFamily="18" charset="0"/>
                <a:ea typeface="Calibri"/>
                <a:cs typeface="Times New Roman" pitchFamily="18" charset="0"/>
              </a:rPr>
              <a:t>Este miembro, será el responsable de monitorear el desarrollo del proyecto. (Gon, Alexander Mateo)</a:t>
            </a:r>
            <a:endParaRPr lang="es-ES" dirty="0">
              <a:latin typeface="Times New Roman" pitchFamily="18" charset="0"/>
              <a:ea typeface="Calibri"/>
              <a:cs typeface="Times New Roman" pitchFamily="18" charset="0"/>
            </a:endParaRPr>
          </a:p>
          <a:p>
            <a:pPr marL="342900" lvl="0" indent="-342900" algn="just">
              <a:lnSpc>
                <a:spcPct val="150000"/>
              </a:lnSpc>
              <a:spcAft>
                <a:spcPts val="1000"/>
              </a:spcAft>
              <a:buFont typeface="Symbol"/>
              <a:buChar char=""/>
            </a:pPr>
            <a:r>
              <a:rPr lang="es-ES" b="1" dirty="0" smtClean="0">
                <a:effectLst/>
                <a:latin typeface="Times New Roman" pitchFamily="18" charset="0"/>
                <a:ea typeface="Calibri"/>
                <a:cs typeface="Times New Roman" pitchFamily="18" charset="0"/>
              </a:rPr>
              <a:t>Encargado de Documentación: </a:t>
            </a:r>
            <a:r>
              <a:rPr lang="es-ES" dirty="0" smtClean="0">
                <a:effectLst/>
                <a:latin typeface="Times New Roman" pitchFamily="18" charset="0"/>
                <a:ea typeface="Calibri"/>
                <a:cs typeface="Times New Roman" pitchFamily="18" charset="0"/>
              </a:rPr>
              <a:t>Será el responsable de documentar la información de los cambios. (Orecchini Alem, Stefano Mauricio)</a:t>
            </a:r>
            <a:endParaRPr lang="es-ES" dirty="0">
              <a:latin typeface="Times New Roman" pitchFamily="18" charset="0"/>
              <a:ea typeface="Calibri"/>
              <a:cs typeface="Times New Roman" pitchFamily="18" charset="0"/>
            </a:endParaRPr>
          </a:p>
          <a:p>
            <a:pPr marL="342900" lvl="0" indent="-342900" algn="just">
              <a:lnSpc>
                <a:spcPct val="150000"/>
              </a:lnSpc>
              <a:spcAft>
                <a:spcPts val="1000"/>
              </a:spcAft>
              <a:buFont typeface="Symbol"/>
              <a:buChar char=""/>
            </a:pPr>
            <a:r>
              <a:rPr lang="es-ES" b="1" dirty="0" smtClean="0">
                <a:effectLst/>
                <a:latin typeface="Times New Roman" pitchFamily="18" charset="0"/>
                <a:ea typeface="Calibri"/>
                <a:cs typeface="Times New Roman" pitchFamily="18" charset="0"/>
              </a:rPr>
              <a:t>Encargado de Aprobación: </a:t>
            </a:r>
            <a:r>
              <a:rPr lang="es-ES" dirty="0" smtClean="0">
                <a:effectLst/>
                <a:latin typeface="Times New Roman" pitchFamily="18" charset="0"/>
                <a:ea typeface="Calibri"/>
                <a:cs typeface="Times New Roman" pitchFamily="18" charset="0"/>
              </a:rPr>
              <a:t>Este verificará si es viable el cambio, tanto a nivel de software como empresarial. (Gon, Alexander Mateo)</a:t>
            </a:r>
            <a:endParaRPr lang="es-ES" dirty="0">
              <a:latin typeface="Times New Roman" pitchFamily="18" charset="0"/>
              <a:ea typeface="Calibri"/>
              <a:cs typeface="Times New Roman" pitchFamily="18" charset="0"/>
            </a:endParaRPr>
          </a:p>
          <a:p>
            <a:pPr marL="342900" lvl="0" indent="-342900" algn="just">
              <a:lnSpc>
                <a:spcPct val="150000"/>
              </a:lnSpc>
              <a:spcAft>
                <a:spcPts val="1000"/>
              </a:spcAft>
              <a:buFont typeface="Symbol"/>
              <a:buChar char=""/>
            </a:pPr>
            <a:r>
              <a:rPr lang="es-ES" b="1" dirty="0" smtClean="0">
                <a:effectLst/>
                <a:latin typeface="Times New Roman" pitchFamily="18" charset="0"/>
                <a:ea typeface="Calibri"/>
                <a:cs typeface="Times New Roman" pitchFamily="18" charset="0"/>
              </a:rPr>
              <a:t>Desarrollador: </a:t>
            </a:r>
            <a:r>
              <a:rPr lang="es-ES" dirty="0" smtClean="0">
                <a:effectLst/>
                <a:latin typeface="Times New Roman" pitchFamily="18" charset="0"/>
                <a:ea typeface="Calibri"/>
                <a:cs typeface="Times New Roman" pitchFamily="18" charset="0"/>
              </a:rPr>
              <a:t>Responsable de realizar los cambios correspondientes en el proyecto y los entregables. (Lenta, Luis Alejandro)</a:t>
            </a:r>
            <a:endParaRPr lang="es-ES" dirty="0">
              <a:latin typeface="Times New Roman" pitchFamily="18" charset="0"/>
              <a:ea typeface="Calibri"/>
              <a:cs typeface="Times New Roman" pitchFamily="18" charset="0"/>
            </a:endParaRPr>
          </a:p>
          <a:p>
            <a:pPr marL="342900" lvl="0" indent="-342900" algn="just">
              <a:lnSpc>
                <a:spcPct val="150000"/>
              </a:lnSpc>
              <a:spcAft>
                <a:spcPts val="1000"/>
              </a:spcAft>
              <a:buFont typeface="Symbol"/>
              <a:buChar char=""/>
            </a:pPr>
            <a:r>
              <a:rPr lang="es-ES" b="1" dirty="0" smtClean="0">
                <a:effectLst/>
                <a:latin typeface="Times New Roman" pitchFamily="18" charset="0"/>
                <a:ea typeface="Calibri"/>
                <a:cs typeface="Times New Roman" pitchFamily="18" charset="0"/>
              </a:rPr>
              <a:t>Testing: </a:t>
            </a:r>
            <a:r>
              <a:rPr lang="es-ES" dirty="0" smtClean="0">
                <a:effectLst/>
                <a:latin typeface="Times New Roman" pitchFamily="18" charset="0"/>
                <a:ea typeface="Calibri"/>
                <a:cs typeface="Times New Roman" pitchFamily="18" charset="0"/>
              </a:rPr>
              <a:t>Encargado de revisar los resultados finales de los cambios realizados, antes de entregar el release. (Orecchini Alem, Stefano Mauricio).</a:t>
            </a:r>
            <a:endParaRPr lang="es-ES" dirty="0">
              <a:latin typeface="Times New Roman" pitchFamily="18" charset="0"/>
              <a:ea typeface="Calibri"/>
              <a:cs typeface="Times New Roman" pitchFamily="18" charset="0"/>
            </a:endParaRPr>
          </a:p>
          <a:p>
            <a:endParaRPr lang="es-ES" dirty="0"/>
          </a:p>
        </p:txBody>
      </p:sp>
    </p:spTree>
    <p:extLst>
      <p:ext uri="{BB962C8B-B14F-4D97-AF65-F5344CB8AC3E}">
        <p14:creationId xmlns:p14="http://schemas.microsoft.com/office/powerpoint/2010/main" val="162197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6086" y="0"/>
            <a:ext cx="8229600" cy="1252728"/>
          </a:xfrm>
        </p:spPr>
        <p:txBody>
          <a:bodyPr>
            <a:normAutofit/>
          </a:bodyPr>
          <a:lstStyle/>
          <a:p>
            <a:r>
              <a:rPr lang="es-ES" dirty="0" smtClean="0"/>
              <a:t>SOLICITUD DE CAMBIOS</a:t>
            </a:r>
            <a:endParaRPr lang="es-ES" dirty="0"/>
          </a:p>
        </p:txBody>
      </p:sp>
      <p:sp>
        <p:nvSpPr>
          <p:cNvPr id="3" name="2 Rectángulo"/>
          <p:cNvSpPr/>
          <p:nvPr/>
        </p:nvSpPr>
        <p:spPr>
          <a:xfrm>
            <a:off x="327100" y="2132856"/>
            <a:ext cx="8457132" cy="3139321"/>
          </a:xfrm>
          <a:prstGeom prst="rect">
            <a:avLst/>
          </a:prstGeom>
        </p:spPr>
        <p:txBody>
          <a:bodyPr wrap="square">
            <a:spAutoFit/>
          </a:bodyPr>
          <a:lstStyle/>
          <a:p>
            <a:pPr lvl="0" algn="just"/>
            <a:r>
              <a:rPr lang="es-ES" b="1" dirty="0" smtClean="0">
                <a:latin typeface="Times New Roman" pitchFamily="18" charset="0"/>
                <a:cs typeface="Times New Roman" pitchFamily="18" charset="0"/>
              </a:rPr>
              <a:t>Fecha </a:t>
            </a:r>
            <a:r>
              <a:rPr lang="es-ES" b="1" dirty="0">
                <a:latin typeface="Times New Roman" pitchFamily="18" charset="0"/>
                <a:cs typeface="Times New Roman" pitchFamily="18" charset="0"/>
              </a:rPr>
              <a:t>de la solicitud:</a:t>
            </a:r>
            <a:r>
              <a:rPr lang="es-ES" dirty="0">
                <a:latin typeface="Times New Roman" pitchFamily="18" charset="0"/>
                <a:cs typeface="Times New Roman" pitchFamily="18" charset="0"/>
              </a:rPr>
              <a:t> Se deberá completar con la fecha en que el cambio es solicitado</a:t>
            </a:r>
            <a:r>
              <a:rPr lang="es-ES"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 b="1" dirty="0">
                <a:latin typeface="Times New Roman" pitchFamily="18" charset="0"/>
                <a:cs typeface="Times New Roman" pitchFamily="18" charset="0"/>
              </a:rPr>
              <a:t>Cambio solicitado:</a:t>
            </a:r>
            <a:r>
              <a:rPr lang="es-ES" dirty="0">
                <a:latin typeface="Times New Roman" pitchFamily="18" charset="0"/>
                <a:cs typeface="Times New Roman" pitchFamily="18" charset="0"/>
              </a:rPr>
              <a:t> Especificación del cambio que se desea realizar</a:t>
            </a:r>
            <a:r>
              <a:rPr lang="es-ES"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 b="1" dirty="0">
                <a:latin typeface="Times New Roman" pitchFamily="18" charset="0"/>
                <a:cs typeface="Times New Roman" pitchFamily="18" charset="0"/>
              </a:rPr>
              <a:t>Solicitante del cambio:</a:t>
            </a:r>
            <a:r>
              <a:rPr lang="es-ES" dirty="0">
                <a:latin typeface="Times New Roman" pitchFamily="18" charset="0"/>
                <a:cs typeface="Times New Roman" pitchFamily="18" charset="0"/>
              </a:rPr>
              <a:t> Identificación personal del mismo</a:t>
            </a:r>
            <a:r>
              <a:rPr lang="es-ES"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 b="1" dirty="0">
                <a:latin typeface="Times New Roman" pitchFamily="18" charset="0"/>
                <a:cs typeface="Times New Roman" pitchFamily="18" charset="0"/>
              </a:rPr>
              <a:t>Analizador del cambio:</a:t>
            </a:r>
            <a:r>
              <a:rPr lang="es-ES" dirty="0">
                <a:latin typeface="Times New Roman" pitchFamily="18" charset="0"/>
                <a:cs typeface="Times New Roman" pitchFamily="18" charset="0"/>
              </a:rPr>
              <a:t> Identificación personal del mismo</a:t>
            </a:r>
            <a:r>
              <a:rPr lang="es-ES"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 b="1" dirty="0">
                <a:latin typeface="Times New Roman" pitchFamily="18" charset="0"/>
                <a:cs typeface="Times New Roman" pitchFamily="18" charset="0"/>
              </a:rPr>
              <a:t>Fecha de Análisis:</a:t>
            </a:r>
            <a:r>
              <a:rPr lang="es-ES" dirty="0">
                <a:latin typeface="Times New Roman" pitchFamily="18" charset="0"/>
                <a:cs typeface="Times New Roman" pitchFamily="18" charset="0"/>
              </a:rPr>
              <a:t> Fecha en que se evalúa el mismo</a:t>
            </a:r>
            <a:r>
              <a:rPr lang="es-ES"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 b="1" dirty="0" smtClean="0">
                <a:latin typeface="Times New Roman" pitchFamily="18" charset="0"/>
                <a:cs typeface="Times New Roman" pitchFamily="18" charset="0"/>
              </a:rPr>
              <a:t>Componentes Afectados:</a:t>
            </a:r>
            <a:r>
              <a:rPr lang="es-ES" dirty="0" smtClean="0">
                <a:latin typeface="Times New Roman" pitchFamily="18" charset="0"/>
                <a:cs typeface="Times New Roman" pitchFamily="18" charset="0"/>
              </a:rPr>
              <a:t> Partes del software que deberán ser modificadas.</a:t>
            </a:r>
          </a:p>
        </p:txBody>
      </p:sp>
    </p:spTree>
    <p:extLst>
      <p:ext uri="{BB962C8B-B14F-4D97-AF65-F5344CB8AC3E}">
        <p14:creationId xmlns:p14="http://schemas.microsoft.com/office/powerpoint/2010/main" val="123914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988840"/>
            <a:ext cx="8568952" cy="3139321"/>
          </a:xfrm>
          <a:prstGeom prst="rect">
            <a:avLst/>
          </a:prstGeom>
        </p:spPr>
        <p:txBody>
          <a:bodyPr wrap="square">
            <a:spAutoFit/>
          </a:bodyPr>
          <a:lstStyle/>
          <a:p>
            <a:pPr lvl="0" algn="just"/>
            <a:endParaRPr lang="es-ES" dirty="0">
              <a:latin typeface="Times New Roman" pitchFamily="18" charset="0"/>
              <a:cs typeface="Times New Roman" pitchFamily="18" charset="0"/>
            </a:endParaRPr>
          </a:p>
          <a:p>
            <a:pPr lvl="0" algn="just"/>
            <a:r>
              <a:rPr lang="es-ES" b="1" dirty="0">
                <a:latin typeface="Times New Roman" pitchFamily="18" charset="0"/>
                <a:cs typeface="Times New Roman" pitchFamily="18" charset="0"/>
              </a:rPr>
              <a:t>Valoración del Cambio: </a:t>
            </a:r>
            <a:r>
              <a:rPr lang="es-ES" dirty="0">
                <a:latin typeface="Times New Roman" pitchFamily="18" charset="0"/>
                <a:cs typeface="Times New Roman" pitchFamily="18" charset="0"/>
              </a:rPr>
              <a:t>Breve reseña del analizador del cambio.</a:t>
            </a:r>
          </a:p>
          <a:p>
            <a:pPr lvl="0" algn="just"/>
            <a:endParaRPr lang="es-ES" dirty="0">
              <a:latin typeface="Times New Roman" pitchFamily="18" charset="0"/>
              <a:cs typeface="Times New Roman" pitchFamily="18" charset="0"/>
            </a:endParaRPr>
          </a:p>
          <a:p>
            <a:pPr lvl="0" algn="just"/>
            <a:r>
              <a:rPr lang="es-ES" b="1" dirty="0">
                <a:latin typeface="Times New Roman" pitchFamily="18" charset="0"/>
                <a:cs typeface="Times New Roman" pitchFamily="18" charset="0"/>
              </a:rPr>
              <a:t>Prioridad del mismo:</a:t>
            </a:r>
            <a:r>
              <a:rPr lang="es-ES" dirty="0">
                <a:latin typeface="Times New Roman" pitchFamily="18" charset="0"/>
                <a:cs typeface="Times New Roman" pitchFamily="18" charset="0"/>
              </a:rPr>
              <a:t> Importancia que el CCB le da al cambio.</a:t>
            </a:r>
          </a:p>
          <a:p>
            <a:pPr lvl="0" algn="just"/>
            <a:endParaRPr lang="es-ES" dirty="0">
              <a:latin typeface="Times New Roman" pitchFamily="18" charset="0"/>
              <a:cs typeface="Times New Roman" pitchFamily="18" charset="0"/>
            </a:endParaRPr>
          </a:p>
          <a:p>
            <a:pPr lvl="0" algn="just"/>
            <a:r>
              <a:rPr lang="es-ES" b="1" dirty="0">
                <a:latin typeface="Times New Roman" pitchFamily="18" charset="0"/>
                <a:cs typeface="Times New Roman" pitchFamily="18" charset="0"/>
              </a:rPr>
              <a:t>Decisión Final:</a:t>
            </a:r>
            <a:r>
              <a:rPr lang="es-ES" dirty="0">
                <a:latin typeface="Times New Roman" pitchFamily="18" charset="0"/>
                <a:cs typeface="Times New Roman" pitchFamily="18" charset="0"/>
              </a:rPr>
              <a:t> Aprobación o rechazo del mismo.</a:t>
            </a:r>
          </a:p>
          <a:p>
            <a:pPr lvl="0" algn="just"/>
            <a:endParaRPr lang="es-ES" dirty="0">
              <a:latin typeface="Times New Roman" pitchFamily="18" charset="0"/>
              <a:cs typeface="Times New Roman" pitchFamily="18" charset="0"/>
            </a:endParaRPr>
          </a:p>
          <a:p>
            <a:pPr lvl="0" algn="just"/>
            <a:r>
              <a:rPr lang="es-ES" b="1" dirty="0">
                <a:latin typeface="Times New Roman" pitchFamily="18" charset="0"/>
                <a:cs typeface="Times New Roman" pitchFamily="18" charset="0"/>
              </a:rPr>
              <a:t>Fecha de Decisión de la CCB:</a:t>
            </a:r>
            <a:r>
              <a:rPr lang="es-ES" dirty="0">
                <a:latin typeface="Times New Roman" pitchFamily="18" charset="0"/>
                <a:cs typeface="Times New Roman" pitchFamily="18" charset="0"/>
              </a:rPr>
              <a:t> Fecha en que se aprobó o rechazó el cambio</a:t>
            </a:r>
            <a:r>
              <a:rPr lang="es-ES" dirty="0" smtClean="0">
                <a:latin typeface="Times New Roman" pitchFamily="18" charset="0"/>
                <a:cs typeface="Times New Roman" pitchFamily="18" charset="0"/>
              </a:rPr>
              <a:t>.</a:t>
            </a:r>
          </a:p>
          <a:p>
            <a:pPr lvl="0" algn="just"/>
            <a:endParaRPr lang="es-ES" dirty="0">
              <a:latin typeface="Times New Roman" pitchFamily="18" charset="0"/>
              <a:cs typeface="Times New Roman" pitchFamily="18" charset="0"/>
            </a:endParaRPr>
          </a:p>
          <a:p>
            <a:pPr lvl="0" algn="just"/>
            <a:r>
              <a:rPr lang="es-ES" b="1" dirty="0">
                <a:latin typeface="Times New Roman" pitchFamily="18" charset="0"/>
                <a:cs typeface="Times New Roman" pitchFamily="18" charset="0"/>
              </a:rPr>
              <a:t>Implementador del Cambio:</a:t>
            </a:r>
            <a:r>
              <a:rPr lang="es-ES" dirty="0">
                <a:latin typeface="Times New Roman" pitchFamily="18" charset="0"/>
                <a:cs typeface="Times New Roman" pitchFamily="18" charset="0"/>
              </a:rPr>
              <a:t> Identificación personal del desarrollador que lleva a cabo el cambio.</a:t>
            </a:r>
          </a:p>
        </p:txBody>
      </p:sp>
    </p:spTree>
    <p:extLst>
      <p:ext uri="{BB962C8B-B14F-4D97-AF65-F5344CB8AC3E}">
        <p14:creationId xmlns:p14="http://schemas.microsoft.com/office/powerpoint/2010/main" val="270982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ACTIVIDADES DEL CCB</a:t>
            </a:r>
            <a:br>
              <a:rPr lang="es-ES" dirty="0" smtClean="0"/>
            </a:br>
            <a:endParaRPr lang="es-ES" dirty="0"/>
          </a:p>
        </p:txBody>
      </p:sp>
      <p:sp>
        <p:nvSpPr>
          <p:cNvPr id="4" name="3 CuadroTexto"/>
          <p:cNvSpPr txBox="1"/>
          <p:nvPr/>
        </p:nvSpPr>
        <p:spPr>
          <a:xfrm>
            <a:off x="539552" y="908720"/>
            <a:ext cx="8136904" cy="5462008"/>
          </a:xfrm>
          <a:prstGeom prst="rect">
            <a:avLst/>
          </a:prstGeom>
          <a:noFill/>
        </p:spPr>
        <p:txBody>
          <a:bodyPr wrap="square" rtlCol="0">
            <a:spAutoFit/>
          </a:bodyPr>
          <a:lstStyle/>
          <a:p>
            <a:endParaRPr lang="es-ES" sz="2400" dirty="0" smtClean="0">
              <a:latin typeface="Times New Roman" pitchFamily="18" charset="0"/>
              <a:cs typeface="Times New Roman" pitchFamily="18" charset="0"/>
            </a:endParaRPr>
          </a:p>
          <a:p>
            <a:r>
              <a:rPr lang="es-ES" sz="2400" dirty="0" smtClean="0">
                <a:latin typeface="Times New Roman" pitchFamily="18" charset="0"/>
                <a:cs typeface="Times New Roman" pitchFamily="18" charset="0"/>
              </a:rPr>
              <a:t>El CCB , evaluará el formulario de pedido de cambio y definirá la respuesta sobre el mismo.</a:t>
            </a:r>
          </a:p>
          <a:p>
            <a:endParaRPr lang="es-ES" sz="2400" dirty="0" smtClean="0">
              <a:latin typeface="Times New Roman" pitchFamily="18" charset="0"/>
              <a:cs typeface="Times New Roman" pitchFamily="18" charset="0"/>
            </a:endParaRPr>
          </a:p>
          <a:p>
            <a:r>
              <a:rPr lang="es-ES" dirty="0" smtClean="0">
                <a:latin typeface="Times New Roman" pitchFamily="18" charset="0"/>
                <a:cs typeface="Times New Roman" pitchFamily="18" charset="0"/>
              </a:rPr>
              <a:t>Los pasos a seguir para evaluar el mismo son:</a:t>
            </a:r>
          </a:p>
          <a:p>
            <a:endParaRPr lang="es-ES" dirty="0" smtClean="0">
              <a:latin typeface="Times New Roman" pitchFamily="18" charset="0"/>
              <a:cs typeface="Times New Roman" pitchFamily="18" charset="0"/>
            </a:endParaRPr>
          </a:p>
          <a:p>
            <a:pPr marL="342900" lvl="0" indent="-342900" algn="just">
              <a:lnSpc>
                <a:spcPct val="115000"/>
              </a:lnSpc>
              <a:spcAft>
                <a:spcPts val="1000"/>
              </a:spcAft>
              <a:buFont typeface="+mj-lt"/>
              <a:buAutoNum type="arabicPeriod"/>
            </a:pPr>
            <a:r>
              <a:rPr lang="es-ES" dirty="0" smtClean="0">
                <a:effectLst/>
                <a:latin typeface="Times New Roman" pitchFamily="18" charset="0"/>
                <a:ea typeface="Calibri"/>
                <a:cs typeface="Times New Roman" pitchFamily="18" charset="0"/>
              </a:rPr>
              <a:t>Verificar que los detalles proporcionados en el formulario, sean suficientes como para poder realizarlo.</a:t>
            </a:r>
            <a:endParaRPr lang="es-ES" dirty="0">
              <a:latin typeface="Times New Roman" pitchFamily="18" charset="0"/>
              <a:ea typeface="Calibri"/>
              <a:cs typeface="Times New Roman" pitchFamily="18" charset="0"/>
            </a:endParaRPr>
          </a:p>
          <a:p>
            <a:pPr marL="342900" lvl="0" indent="-342900" algn="just">
              <a:lnSpc>
                <a:spcPct val="115000"/>
              </a:lnSpc>
              <a:spcAft>
                <a:spcPts val="1000"/>
              </a:spcAft>
              <a:buFont typeface="+mj-lt"/>
              <a:buAutoNum type="arabicPeriod"/>
            </a:pPr>
            <a:r>
              <a:rPr lang="es-ES" dirty="0" smtClean="0">
                <a:effectLst/>
                <a:latin typeface="Times New Roman" pitchFamily="18" charset="0"/>
                <a:ea typeface="Calibri"/>
                <a:cs typeface="Times New Roman" pitchFamily="18" charset="0"/>
              </a:rPr>
              <a:t> Analizar las consecuencias de no realizar el cambio. Como así también los beneficios del mismo.</a:t>
            </a:r>
            <a:endParaRPr lang="es-ES" dirty="0">
              <a:latin typeface="Times New Roman" pitchFamily="18" charset="0"/>
              <a:ea typeface="Calibri"/>
              <a:cs typeface="Times New Roman" pitchFamily="18" charset="0"/>
            </a:endParaRPr>
          </a:p>
          <a:p>
            <a:pPr marL="342900" lvl="0" indent="-342900" algn="just">
              <a:lnSpc>
                <a:spcPct val="115000"/>
              </a:lnSpc>
              <a:spcAft>
                <a:spcPts val="1000"/>
              </a:spcAft>
              <a:buFont typeface="+mj-lt"/>
              <a:buAutoNum type="arabicPeriod"/>
            </a:pPr>
            <a:r>
              <a:rPr lang="es-ES" dirty="0" smtClean="0">
                <a:effectLst/>
                <a:latin typeface="Times New Roman" pitchFamily="18" charset="0"/>
                <a:ea typeface="Calibri"/>
                <a:cs typeface="Times New Roman" pitchFamily="18" charset="0"/>
              </a:rPr>
              <a:t> Los costos de realizar el cambio: Si el cambio afecta muchos componentes del sistema, y/o tarda mucho tiempo en implementarse.</a:t>
            </a:r>
            <a:endParaRPr lang="es-ES" dirty="0">
              <a:latin typeface="Times New Roman" pitchFamily="18" charset="0"/>
              <a:ea typeface="Calibri"/>
              <a:cs typeface="Times New Roman" pitchFamily="18" charset="0"/>
            </a:endParaRPr>
          </a:p>
          <a:p>
            <a:pPr marL="342900" lvl="0" indent="-342900" algn="just">
              <a:lnSpc>
                <a:spcPct val="115000"/>
              </a:lnSpc>
              <a:spcAft>
                <a:spcPts val="1000"/>
              </a:spcAft>
              <a:buFont typeface="+mj-lt"/>
              <a:buAutoNum type="arabicPeriod"/>
            </a:pPr>
            <a:r>
              <a:rPr lang="es-ES" dirty="0" smtClean="0">
                <a:effectLst/>
                <a:latin typeface="Times New Roman" pitchFamily="18" charset="0"/>
                <a:ea typeface="Times New Roman"/>
                <a:cs typeface="Times New Roman" pitchFamily="18" charset="0"/>
              </a:rPr>
              <a:t>Convocar a la CCB para el análisis económico y evaluación integra del cambio requerido.</a:t>
            </a:r>
            <a:endParaRPr lang="es-ES" dirty="0">
              <a:latin typeface="Times New Roman" pitchFamily="18" charset="0"/>
              <a:ea typeface="Calibri"/>
              <a:cs typeface="Times New Roman" pitchFamily="18" charset="0"/>
            </a:endParaRPr>
          </a:p>
          <a:p>
            <a:endParaRPr lang="es-ES" dirty="0"/>
          </a:p>
        </p:txBody>
      </p:sp>
    </p:spTree>
    <p:extLst>
      <p:ext uri="{BB962C8B-B14F-4D97-AF65-F5344CB8AC3E}">
        <p14:creationId xmlns:p14="http://schemas.microsoft.com/office/powerpoint/2010/main" val="58218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29208" y="548680"/>
            <a:ext cx="8229600" cy="1252728"/>
          </a:xfrm>
        </p:spPr>
        <p:txBody>
          <a:bodyPr>
            <a:normAutofit fontScale="90000"/>
          </a:bodyPr>
          <a:lstStyle/>
          <a:p>
            <a:r>
              <a:rPr lang="es-ES" dirty="0" smtClean="0"/>
              <a:t>Normas de etiquetado y nombramiento de los archivos</a:t>
            </a:r>
            <a:br>
              <a:rPr lang="es-ES" dirty="0" smtClean="0"/>
            </a:br>
            <a:endParaRPr lang="es-ES" dirty="0"/>
          </a:p>
        </p:txBody>
      </p:sp>
      <p:sp>
        <p:nvSpPr>
          <p:cNvPr id="4" name="Rectangle 1"/>
          <p:cNvSpPr>
            <a:spLocks noChangeArrowheads="1"/>
          </p:cNvSpPr>
          <p:nvPr/>
        </p:nvSpPr>
        <p:spPr bwMode="auto">
          <a:xfrm>
            <a:off x="1619672" y="200140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5 CuadroTexto"/>
          <p:cNvSpPr txBox="1"/>
          <p:nvPr/>
        </p:nvSpPr>
        <p:spPr>
          <a:xfrm>
            <a:off x="323528" y="2001405"/>
            <a:ext cx="8640960" cy="4473019"/>
          </a:xfrm>
          <a:prstGeom prst="rect">
            <a:avLst/>
          </a:prstGeom>
          <a:noFill/>
        </p:spPr>
        <p:txBody>
          <a:bodyPr wrap="square" rtlCol="0">
            <a:spAutoFit/>
          </a:bodyPr>
          <a:lstStyle/>
          <a:p>
            <a:r>
              <a:rPr lang="es-ES" dirty="0" smtClean="0">
                <a:latin typeface="Times New Roman" pitchFamily="18" charset="0"/>
                <a:cs typeface="Times New Roman" pitchFamily="18" charset="0"/>
              </a:rPr>
              <a:t>Se realizara mediante los siguientes tres dígitos:</a:t>
            </a:r>
          </a:p>
          <a:p>
            <a:endParaRPr lang="es-ES" dirty="0" smtClean="0">
              <a:latin typeface="Times New Roman" pitchFamily="18" charset="0"/>
              <a:cs typeface="Times New Roman" pitchFamily="18" charset="0"/>
            </a:endParaRPr>
          </a:p>
          <a:p>
            <a:pPr lvl="0" algn="just">
              <a:lnSpc>
                <a:spcPct val="150000"/>
              </a:lnSpc>
              <a:spcAft>
                <a:spcPts val="1000"/>
              </a:spcAft>
            </a:pPr>
            <a:r>
              <a:rPr lang="es-ES" b="1" u="sng" dirty="0" smtClean="0">
                <a:effectLst/>
                <a:latin typeface="Times New Roman" pitchFamily="18" charset="0"/>
                <a:ea typeface="Calibri"/>
                <a:cs typeface="Times New Roman" pitchFamily="18" charset="0"/>
              </a:rPr>
              <a:t>Primer Dígito</a:t>
            </a:r>
            <a:r>
              <a:rPr lang="es-ES" dirty="0" smtClean="0">
                <a:effectLst/>
                <a:latin typeface="Times New Roman" pitchFamily="18" charset="0"/>
                <a:ea typeface="Calibri"/>
                <a:cs typeface="Times New Roman" pitchFamily="18" charset="0"/>
              </a:rPr>
              <a:t>: Representa un gran cambio en la funcionalidad del sistema.  Agregando características distintivas.</a:t>
            </a:r>
            <a:endParaRPr lang="es-ES" dirty="0">
              <a:latin typeface="Times New Roman" pitchFamily="18" charset="0"/>
              <a:ea typeface="Calibri"/>
              <a:cs typeface="Times New Roman" pitchFamily="18" charset="0"/>
            </a:endParaRPr>
          </a:p>
          <a:p>
            <a:pPr lvl="0" algn="just">
              <a:lnSpc>
                <a:spcPct val="150000"/>
              </a:lnSpc>
              <a:spcAft>
                <a:spcPts val="1000"/>
              </a:spcAft>
            </a:pPr>
            <a:r>
              <a:rPr lang="es-ES" b="1" u="sng" dirty="0" smtClean="0">
                <a:effectLst/>
                <a:latin typeface="Times New Roman" pitchFamily="18" charset="0"/>
                <a:ea typeface="Calibri"/>
                <a:cs typeface="Times New Roman" pitchFamily="18" charset="0"/>
              </a:rPr>
              <a:t>Segundo Dígito</a:t>
            </a:r>
            <a:r>
              <a:rPr lang="es-ES" dirty="0" smtClean="0">
                <a:effectLst/>
                <a:latin typeface="Times New Roman" pitchFamily="18" charset="0"/>
                <a:ea typeface="Calibri"/>
                <a:cs typeface="Times New Roman" pitchFamily="18" charset="0"/>
              </a:rPr>
              <a:t>: Representa pequeños cambios en la funcionalidad del sistema. </a:t>
            </a:r>
            <a:endParaRPr lang="es-ES" dirty="0">
              <a:latin typeface="Times New Roman" pitchFamily="18" charset="0"/>
              <a:ea typeface="Calibri"/>
              <a:cs typeface="Times New Roman" pitchFamily="18" charset="0"/>
            </a:endParaRPr>
          </a:p>
          <a:p>
            <a:pPr lvl="0" algn="just">
              <a:lnSpc>
                <a:spcPct val="150000"/>
              </a:lnSpc>
              <a:spcAft>
                <a:spcPts val="1000"/>
              </a:spcAft>
            </a:pPr>
            <a:r>
              <a:rPr lang="es-ES" b="1" u="sng" dirty="0" smtClean="0">
                <a:effectLst/>
                <a:latin typeface="Times New Roman" pitchFamily="18" charset="0"/>
                <a:ea typeface="Calibri"/>
                <a:cs typeface="Times New Roman" pitchFamily="18" charset="0"/>
              </a:rPr>
              <a:t>Tercer Dígito</a:t>
            </a:r>
            <a:r>
              <a:rPr lang="es-ES" dirty="0" smtClean="0">
                <a:effectLst/>
                <a:latin typeface="Times New Roman" pitchFamily="18" charset="0"/>
                <a:ea typeface="Calibri"/>
                <a:cs typeface="Times New Roman" pitchFamily="18" charset="0"/>
              </a:rPr>
              <a:t>: Este será utilizado para los bugs, es decir cada vez que se solucionen los mismos, actualizaremos este dígito.</a:t>
            </a:r>
          </a:p>
          <a:p>
            <a:pPr lvl="0" algn="just">
              <a:lnSpc>
                <a:spcPct val="150000"/>
              </a:lnSpc>
              <a:spcAft>
                <a:spcPts val="1000"/>
              </a:spcAft>
            </a:pPr>
            <a:r>
              <a:rPr lang="es-ES" dirty="0" smtClean="0">
                <a:latin typeface="Times New Roman" pitchFamily="18" charset="0"/>
                <a:ea typeface="Calibri"/>
                <a:cs typeface="Times New Roman" pitchFamily="18" charset="0"/>
              </a:rPr>
              <a:t>En el caso de un branch, colocaremos la letra b al final de la numeración.</a:t>
            </a:r>
          </a:p>
          <a:p>
            <a:pPr lvl="0" algn="just">
              <a:lnSpc>
                <a:spcPct val="150000"/>
              </a:lnSpc>
              <a:spcAft>
                <a:spcPts val="1000"/>
              </a:spcAft>
            </a:pPr>
            <a:endParaRPr lang="es-ES" dirty="0">
              <a:latin typeface="Times New Roman" pitchFamily="18" charset="0"/>
              <a:ea typeface="Calibri"/>
              <a:cs typeface="Times New Roman" pitchFamily="18" charset="0"/>
            </a:endParaRPr>
          </a:p>
          <a:p>
            <a:endParaRPr lang="es-ES" dirty="0"/>
          </a:p>
        </p:txBody>
      </p:sp>
    </p:spTree>
    <p:extLst>
      <p:ext uri="{BB962C8B-B14F-4D97-AF65-F5344CB8AC3E}">
        <p14:creationId xmlns:p14="http://schemas.microsoft.com/office/powerpoint/2010/main" val="3182833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296</TotalTime>
  <Words>2032</Words>
  <Application>Microsoft Office PowerPoint</Application>
  <PresentationFormat>Presentación en pantalla (4:3)</PresentationFormat>
  <Paragraphs>436</Paragraphs>
  <Slides>29</Slides>
  <Notes>0</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Forma de onda</vt:lpstr>
      <vt:lpstr>TRABAJO FINAL INGENIERIA DE SOFTWARE</vt:lpstr>
      <vt:lpstr>ADMINISTRACION DE LAS CONFIGURACIONES</vt:lpstr>
      <vt:lpstr>  DESCRIPCION DE HERRAMIENTAS                UTILIZADAS   </vt:lpstr>
      <vt:lpstr>   ROLES Y RESPONSABILIDADES   </vt:lpstr>
      <vt:lpstr>ADMINISTRACION DE LOS CAMBIOS</vt:lpstr>
      <vt:lpstr>SOLICITUD DE CAMBIOS</vt:lpstr>
      <vt:lpstr>Presentación de PowerPoint</vt:lpstr>
      <vt:lpstr>ACTIVIDADES DEL CCB </vt:lpstr>
      <vt:lpstr>Normas de etiquetado y nombramiento de los archivos </vt:lpstr>
      <vt:lpstr>PLAN DEL ESQUEMA DE RAMAS A USAR ( Y EN USO). </vt:lpstr>
      <vt:lpstr>FORMA DE ENTREGA DE LOS RELEASES</vt:lpstr>
      <vt:lpstr>REQUERIMIENTOS </vt:lpstr>
      <vt:lpstr>REQUERIMIENTOS FUNCIONALES </vt:lpstr>
      <vt:lpstr>Presentación de PowerPoint</vt:lpstr>
      <vt:lpstr>Presentación de PowerPoint</vt:lpstr>
      <vt:lpstr>Presentación de PowerPoint</vt:lpstr>
      <vt:lpstr>REQUERIMIENTOS NO FUNCIONALES</vt:lpstr>
      <vt:lpstr>DIAGRAMA DE CASOS DE USO Y ACTIVIDAD</vt:lpstr>
      <vt:lpstr>PRUEBAS DE SISTEMA</vt:lpstr>
      <vt:lpstr>MATRICES</vt:lpstr>
      <vt:lpstr>Presentación de PowerPoint</vt:lpstr>
      <vt:lpstr>ARQUITECTURA</vt:lpstr>
      <vt:lpstr>DISEÑO DEL SISTEMA (PATRONES)</vt:lpstr>
      <vt:lpstr>Presentación de PowerPoint</vt:lpstr>
      <vt:lpstr>Presentación de PowerPoint</vt:lpstr>
      <vt:lpstr>DIAGRAMAS PRINCIPALES</vt:lpstr>
      <vt:lpstr>Presentación de PowerPoint</vt:lpstr>
      <vt:lpstr>Presentación de PowerPoint</vt:lpstr>
      <vt:lpstr>FIN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 INGENIERIA DE SOFTWARE</dc:title>
  <dc:creator>Ale</dc:creator>
  <cp:lastModifiedBy>Ale</cp:lastModifiedBy>
  <cp:revision>24</cp:revision>
  <dcterms:created xsi:type="dcterms:W3CDTF">2017-06-25T02:18:55Z</dcterms:created>
  <dcterms:modified xsi:type="dcterms:W3CDTF">2017-06-26T19:48:31Z</dcterms:modified>
</cp:coreProperties>
</file>