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92" autoAdjust="0"/>
  </p:normalViewPr>
  <p:slideViewPr>
    <p:cSldViewPr>
      <p:cViewPr varScale="1">
        <p:scale>
          <a:sx n="113" d="100"/>
          <a:sy n="113" d="100"/>
        </p:scale>
        <p:origin x="510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90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967339885184494E-2"/>
          <c:y val="2.0291776027996502E-2"/>
          <c:w val="0.95431009417538215"/>
          <c:h val="0.812567366579177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pt-BR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pt-BR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 rtlCol="0"/>
        <a:lstStyle/>
        <a:p>
          <a:pPr rtl="0"/>
          <a:endParaRPr lang="en-US"/>
        </a:p>
      </dgm:t>
    </dgm:pt>
    <dgm:pt modelId="{170C0135-3A94-4623-AA81-735573228628}">
      <dgm:prSet phldrT="[Text]"/>
      <dgm:spPr/>
      <dgm:t>
        <a:bodyPr rtlCol="0"/>
        <a:lstStyle/>
        <a:p>
          <a:pPr rtl="0"/>
          <a:r>
            <a:rPr lang="pt-BR" noProof="0" dirty="0"/>
            <a:t>Grupo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D38474F5-0992-4D39-B19C-1F963AEBACD2}" type="sibTrans" cxnId="{22A430BA-B6E0-4052-AE0E-A81596E2528E}">
      <dgm:prSet/>
      <dgm:spPr/>
      <dgm:t>
        <a:bodyPr rtlCol="0"/>
        <a:lstStyle/>
        <a:p>
          <a:pPr rtl="0"/>
          <a:endParaRPr lang="en-US"/>
        </a:p>
      </dgm:t>
    </dgm:pt>
    <dgm:pt modelId="{B8E35523-DEC4-40C5-AD71-C446E3CF02A7}">
      <dgm:prSet phldrT="[Text]"/>
      <dgm:spPr/>
      <dgm:t>
        <a:bodyPr rtlCol="0"/>
        <a:lstStyle/>
        <a:p>
          <a:pPr rtl="0"/>
          <a:r>
            <a:rPr lang="pt-BR" noProof="0" dirty="0"/>
            <a:t>Tarefa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 rtlCol="0"/>
        <a:lstStyle/>
        <a:p>
          <a:pPr rtl="0"/>
          <a:endParaRPr lang="en-US"/>
        </a:p>
      </dgm:t>
    </dgm:pt>
    <dgm:pt modelId="{2EEF7558-FF6A-4D97-B16B-E787F09F42D0}" type="sibTrans" cxnId="{74BF261D-E0A3-43A7-83EB-85FEEF0798DA}">
      <dgm:prSet/>
      <dgm:spPr/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 rtlCol="0"/>
        <a:lstStyle/>
        <a:p>
          <a:pPr rtl="0"/>
          <a:r>
            <a:rPr lang="pt-BR" noProof="0" dirty="0"/>
            <a:t>Tarefa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 rtlCol="0"/>
        <a:lstStyle/>
        <a:p>
          <a:pPr rtl="0"/>
          <a:endParaRPr lang="en-US"/>
        </a:p>
      </dgm:t>
    </dgm:pt>
    <dgm:pt modelId="{B47B7453-52D0-4E8E-A0EE-5E0C42B9531D}" type="sibTrans" cxnId="{1C13D7DA-244F-475B-A626-FFEF1E3983D1}">
      <dgm:prSet/>
      <dgm:spPr/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 rtlCol="0"/>
        <a:lstStyle/>
        <a:p>
          <a:pPr rtl="0"/>
          <a:r>
            <a:rPr lang="pt-BR" noProof="0" dirty="0"/>
            <a:t>Tarefa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 rtlCol="0"/>
        <a:lstStyle/>
        <a:p>
          <a:pPr rtl="0"/>
          <a:endParaRPr lang="en-US"/>
        </a:p>
      </dgm:t>
    </dgm:pt>
    <dgm:pt modelId="{E3DD98F3-578A-483D-B82A-920BD328FE4E}" type="sibTrans" cxnId="{B410F203-BF34-4790-B774-CBB246AFFDF3}">
      <dgm:prSet/>
      <dgm:spPr/>
      <dgm:t>
        <a:bodyPr rtlCol="0"/>
        <a:lstStyle/>
        <a:p>
          <a:pPr rtl="0"/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kern="1200" noProof="0" dirty="0"/>
            <a:t>Grupo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Tarefa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Tarefa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rtlCol="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noProof="0" dirty="0"/>
            <a:t>Tarefa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87E0FC-3934-49AB-B5C0-CF61FDFC77BE}" type="datetime1">
              <a:rPr lang="pt-BR" smtClean="0"/>
              <a:t>30/08/2025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E322BB-75AD-4A1E-9661-2724167329F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6FB990-E0E4-4BAE-AC5A-4A7F5E98A2BB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45B7DE-1198-4F2F-B574-CA8CAE341642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979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47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045B7DE-1198-4F2F-B574-CA8CAE341642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222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18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71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09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4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61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99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045B7DE-1198-4F2F-B574-CA8CAE341642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085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quadrado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etângulo arredond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Retângulo com canto de mesmo lado arredondado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 rtlCol="0">
            <a:noAutofit/>
          </a:bodyPr>
          <a:lstStyle>
            <a:lvl1pPr>
              <a:lnSpc>
                <a:spcPct val="90000"/>
              </a:lnSpc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 rtlCol="0"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FB64DD-F40D-4A5C-BD76-E59676849D10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88A839-C024-4B4B-A9A4-76B2B90FE32D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quadrado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etângulo arredond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Retângulo com canto de mesmo lado arredondado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5" name="elemento gráfico inferior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orma Livre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7" name="Retângulo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BD977-72E0-4185-9280-94A099425796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7C5BEC-9D63-431E-9B00-A8708F31D833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quadrado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etângulo arredondado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Retângulo com canto de mesmo lado arredondado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grpSp>
        <p:nvGrpSpPr>
          <p:cNvPr id="19" name="elemento gráfico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orma Livre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21" name="Retâ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rtlCol="0" anchor="b">
            <a:normAutofit/>
          </a:bodyPr>
          <a:lstStyle>
            <a:lvl1pPr algn="l">
              <a:defRPr sz="60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A2C40C-F377-4C0D-8520-1AA5DCCCB73B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391F1-EE76-4B22-8101-CF5A798D1BC1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rtlCol="0"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FE482-9D9E-4498-8340-A78F0AF39680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05D75A-052A-4908-B54F-5672F6E333E6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elemento gráfico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orma Livre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Retâ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2D9B6-D079-4B91-9E27-43EE77AC9F41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4" name="Espaço reservado para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 rtlCol="0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B6E605-654D-4731-94DB-0D21CABDA5BE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 rtlCol="0"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F89F54-EDB1-4625-8C48-D195AD4452ED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C99D79-8A4B-4031-B1E0-AF26F8EDF2B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elemento gráfico inferior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orma Livre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8" name="Retângulo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pt-BR" noProof="0" dirty="0"/>
            </a:p>
          </p:txBody>
        </p:sp>
      </p:grpSp>
      <p:grpSp>
        <p:nvGrpSpPr>
          <p:cNvPr id="7" name="quadrado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etângulo arredondado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9" name="Retângulo arredondado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  <p:sp>
          <p:nvSpPr>
            <p:cNvPr id="10" name="Retângulo com canto de mesmo lado arredondado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7406FC5-A37D-4B37-83C4-223AA590C416}" type="datetime1">
              <a:rPr lang="pt-BR" noProof="0" smtClean="0"/>
              <a:t>30/08/2025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34C99D79-8A4B-4031-B1E0-AF26F8EDF2B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E813C69-F0F1-4EF0-A5F1-C18597B7B4B9}"/>
              </a:ext>
            </a:extLst>
          </p:cNvPr>
          <p:cNvSpPr/>
          <p:nvPr/>
        </p:nvSpPr>
        <p:spPr>
          <a:xfrm>
            <a:off x="0" y="2132856"/>
            <a:ext cx="12188825" cy="4725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3932" y="1268760"/>
            <a:ext cx="4536503" cy="504056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/>
              <a:t>DASHBOARD DE VENDAS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6923DA2-03F1-400E-B114-73121CF601AD}"/>
              </a:ext>
            </a:extLst>
          </p:cNvPr>
          <p:cNvSpPr/>
          <p:nvPr/>
        </p:nvSpPr>
        <p:spPr>
          <a:xfrm>
            <a:off x="189756" y="2364548"/>
            <a:ext cx="4896544" cy="1712524"/>
          </a:xfrm>
          <a:prstGeom prst="roundRect">
            <a:avLst>
              <a:gd name="adj" fmla="val 14102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C4D48C-FC50-457A-8F00-5D17D3673856}"/>
              </a:ext>
            </a:extLst>
          </p:cNvPr>
          <p:cNvSpPr txBox="1"/>
          <p:nvPr/>
        </p:nvSpPr>
        <p:spPr>
          <a:xfrm>
            <a:off x="575308" y="2429189"/>
            <a:ext cx="20970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</a:rPr>
              <a:t>Tempo Médio na Cozinha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D0369F-EC93-47E3-9100-678917554B16}"/>
              </a:ext>
            </a:extLst>
          </p:cNvPr>
          <p:cNvGrpSpPr/>
          <p:nvPr/>
        </p:nvGrpSpPr>
        <p:grpSpPr>
          <a:xfrm>
            <a:off x="8826359" y="2364548"/>
            <a:ext cx="2520953" cy="1294168"/>
            <a:chOff x="8830043" y="2476754"/>
            <a:chExt cx="3103214" cy="1294168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61041490-441F-4144-90DF-4990B86240E1}"/>
                </a:ext>
              </a:extLst>
            </p:cNvPr>
            <p:cNvSpPr/>
            <p:nvPr/>
          </p:nvSpPr>
          <p:spPr>
            <a:xfrm>
              <a:off x="8830043" y="2476754"/>
              <a:ext cx="3103214" cy="1294168"/>
            </a:xfrm>
            <a:prstGeom prst="roundRect">
              <a:avLst>
                <a:gd name="adj" fmla="val 1410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6F0170E-9A4B-4C22-9F04-A08901888489}"/>
                </a:ext>
              </a:extLst>
            </p:cNvPr>
            <p:cNvSpPr txBox="1"/>
            <p:nvPr/>
          </p:nvSpPr>
          <p:spPr>
            <a:xfrm>
              <a:off x="9345856" y="2588961"/>
              <a:ext cx="1869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Faturamento Total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EA99217-06E2-45F3-A702-79B0DBB25920}"/>
              </a:ext>
            </a:extLst>
          </p:cNvPr>
          <p:cNvGrpSpPr/>
          <p:nvPr/>
        </p:nvGrpSpPr>
        <p:grpSpPr>
          <a:xfrm>
            <a:off x="8826358" y="3820472"/>
            <a:ext cx="2520953" cy="1294168"/>
            <a:chOff x="8830043" y="2476754"/>
            <a:chExt cx="3103214" cy="129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D4E1945-7D8B-432E-AD09-C486FE678198}"/>
                </a:ext>
              </a:extLst>
            </p:cNvPr>
            <p:cNvSpPr/>
            <p:nvPr/>
          </p:nvSpPr>
          <p:spPr>
            <a:xfrm>
              <a:off x="8830043" y="2476754"/>
              <a:ext cx="3103214" cy="1294168"/>
            </a:xfrm>
            <a:prstGeom prst="roundRect">
              <a:avLst>
                <a:gd name="adj" fmla="val 1410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C603F94-9E66-43C5-8522-D30D6720CF0C}"/>
                </a:ext>
              </a:extLst>
            </p:cNvPr>
            <p:cNvSpPr txBox="1"/>
            <p:nvPr/>
          </p:nvSpPr>
          <p:spPr>
            <a:xfrm>
              <a:off x="9322231" y="2551294"/>
              <a:ext cx="20585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Tempo Médio de Entrega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94F13DD-3044-4D50-88D1-1F4420442871}"/>
              </a:ext>
            </a:extLst>
          </p:cNvPr>
          <p:cNvGrpSpPr/>
          <p:nvPr/>
        </p:nvGrpSpPr>
        <p:grpSpPr>
          <a:xfrm>
            <a:off x="189756" y="4278254"/>
            <a:ext cx="4896544" cy="2067715"/>
            <a:chOff x="8830043" y="2476754"/>
            <a:chExt cx="3103214" cy="1294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0DE711DE-BC3F-4732-B600-BEC78DF93A74}"/>
                </a:ext>
              </a:extLst>
            </p:cNvPr>
            <p:cNvSpPr/>
            <p:nvPr/>
          </p:nvSpPr>
          <p:spPr>
            <a:xfrm>
              <a:off x="8830043" y="2476754"/>
              <a:ext cx="3103214" cy="1294168"/>
            </a:xfrm>
            <a:prstGeom prst="roundRect">
              <a:avLst>
                <a:gd name="adj" fmla="val 1410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188A00F-BB33-4D13-A563-D6DBE04FBA86}"/>
                </a:ext>
              </a:extLst>
            </p:cNvPr>
            <p:cNvSpPr txBox="1"/>
            <p:nvPr/>
          </p:nvSpPr>
          <p:spPr>
            <a:xfrm>
              <a:off x="9035529" y="2565466"/>
              <a:ext cx="1617948" cy="173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Pedidos no local (sem entrega)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DB50E21-CF9A-46A6-875F-5C9A4AF866CC}"/>
              </a:ext>
            </a:extLst>
          </p:cNvPr>
          <p:cNvGrpSpPr/>
          <p:nvPr/>
        </p:nvGrpSpPr>
        <p:grpSpPr>
          <a:xfrm>
            <a:off x="5234672" y="2364548"/>
            <a:ext cx="3452027" cy="3981421"/>
            <a:chOff x="8830043" y="2476754"/>
            <a:chExt cx="3103214" cy="1294168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2D819005-AAEA-4E3C-9BF2-A62D8619FFA5}"/>
                </a:ext>
              </a:extLst>
            </p:cNvPr>
            <p:cNvSpPr/>
            <p:nvPr/>
          </p:nvSpPr>
          <p:spPr>
            <a:xfrm>
              <a:off x="8830043" y="2476754"/>
              <a:ext cx="3103214" cy="1294168"/>
            </a:xfrm>
            <a:prstGeom prst="roundRect">
              <a:avLst>
                <a:gd name="adj" fmla="val 8032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5A46B73-59CF-48D2-8D62-C4B1EE0E7C7C}"/>
                </a:ext>
              </a:extLst>
            </p:cNvPr>
            <p:cNvSpPr txBox="1"/>
            <p:nvPr/>
          </p:nvSpPr>
          <p:spPr>
            <a:xfrm>
              <a:off x="9188073" y="2513227"/>
              <a:ext cx="1765545" cy="9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chemeClr val="accent2">
                      <a:lumMod val="75000"/>
                    </a:schemeClr>
                  </a:solidFill>
                  <a:latin typeface="Century Gothic" panose="020B0502020202020204" pitchFamily="34" charset="0"/>
                </a:rPr>
                <a:t>Entrega por Entregador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67F4C13-9E32-4192-84C7-3D3D3D5FADD3}"/>
              </a:ext>
            </a:extLst>
          </p:cNvPr>
          <p:cNvGrpSpPr/>
          <p:nvPr/>
        </p:nvGrpSpPr>
        <p:grpSpPr>
          <a:xfrm>
            <a:off x="9550796" y="1052736"/>
            <a:ext cx="2520953" cy="953465"/>
            <a:chOff x="8830043" y="2476754"/>
            <a:chExt cx="3103214" cy="1294168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CDB0C7DF-1372-479A-B383-053244F72099}"/>
                </a:ext>
              </a:extLst>
            </p:cNvPr>
            <p:cNvSpPr/>
            <p:nvPr/>
          </p:nvSpPr>
          <p:spPr>
            <a:xfrm>
              <a:off x="8830043" y="2476754"/>
              <a:ext cx="3103214" cy="1294168"/>
            </a:xfrm>
            <a:prstGeom prst="roundRect">
              <a:avLst>
                <a:gd name="adj" fmla="val 1410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91A786D-888C-488E-9B3F-2E18E8100AEB}"/>
                </a:ext>
              </a:extLst>
            </p:cNvPr>
            <p:cNvSpPr txBox="1"/>
            <p:nvPr/>
          </p:nvSpPr>
          <p:spPr>
            <a:xfrm>
              <a:off x="8857044" y="2504309"/>
              <a:ext cx="935713" cy="37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latin typeface="Century Gothic" panose="020B0502020202020204" pitchFamily="34" charset="0"/>
                </a:rPr>
                <a:t>Período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2911E9-C9CA-4D8C-8737-945E8EF3CAF6}"/>
              </a:ext>
            </a:extLst>
          </p:cNvPr>
          <p:cNvSpPr txBox="1"/>
          <p:nvPr/>
        </p:nvSpPr>
        <p:spPr>
          <a:xfrm>
            <a:off x="7004041" y="1200512"/>
            <a:ext cx="7521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Período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976D971-544C-4EF5-9A36-4826323AB960}"/>
              </a:ext>
            </a:extLst>
          </p:cNvPr>
          <p:cNvGrpSpPr/>
          <p:nvPr/>
        </p:nvGrpSpPr>
        <p:grpSpPr>
          <a:xfrm>
            <a:off x="333773" y="2476755"/>
            <a:ext cx="241536" cy="229434"/>
            <a:chOff x="627103" y="2613853"/>
            <a:chExt cx="293331" cy="276999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C3580F1-ECE0-429D-93FC-3D67084FFB31}"/>
                </a:ext>
              </a:extLst>
            </p:cNvPr>
            <p:cNvSpPr/>
            <p:nvPr/>
          </p:nvSpPr>
          <p:spPr>
            <a:xfrm>
              <a:off x="627103" y="2613853"/>
              <a:ext cx="293331" cy="27699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2836CC24-7742-4A00-B741-2ED32C5B8E64}"/>
                </a:ext>
              </a:extLst>
            </p:cNvPr>
            <p:cNvSpPr/>
            <p:nvPr/>
          </p:nvSpPr>
          <p:spPr>
            <a:xfrm>
              <a:off x="678897" y="2657481"/>
              <a:ext cx="189742" cy="189741"/>
            </a:xfrm>
            <a:custGeom>
              <a:avLst/>
              <a:gdLst>
                <a:gd name="connsiteX0" fmla="*/ 543877 w 810936"/>
                <a:gd name="connsiteY0" fmla="*/ 477202 h 811767"/>
                <a:gd name="connsiteX1" fmla="*/ 794385 w 810936"/>
                <a:gd name="connsiteY1" fmla="*/ 714375 h 811767"/>
                <a:gd name="connsiteX2" fmla="*/ 795337 w 810936"/>
                <a:gd name="connsiteY2" fmla="*/ 795337 h 811767"/>
                <a:gd name="connsiteX3" fmla="*/ 714375 w 810936"/>
                <a:gd name="connsiteY3" fmla="*/ 795337 h 811767"/>
                <a:gd name="connsiteX4" fmla="*/ 469582 w 810936"/>
                <a:gd name="connsiteY4" fmla="*/ 536257 h 811767"/>
                <a:gd name="connsiteX5" fmla="*/ 505777 w 810936"/>
                <a:gd name="connsiteY5" fmla="*/ 520065 h 811767"/>
                <a:gd name="connsiteX6" fmla="*/ 749141 w 810936"/>
                <a:gd name="connsiteY6" fmla="*/ 48577 h 811767"/>
                <a:gd name="connsiteX7" fmla="*/ 776287 w 810936"/>
                <a:gd name="connsiteY7" fmla="*/ 60007 h 811767"/>
                <a:gd name="connsiteX8" fmla="*/ 697229 w 810936"/>
                <a:gd name="connsiteY8" fmla="*/ 247650 h 811767"/>
                <a:gd name="connsiteX9" fmla="*/ 478154 w 810936"/>
                <a:gd name="connsiteY9" fmla="*/ 494347 h 811767"/>
                <a:gd name="connsiteX10" fmla="*/ 414337 w 810936"/>
                <a:gd name="connsiteY10" fmla="*/ 481012 h 811767"/>
                <a:gd name="connsiteX11" fmla="*/ 127634 w 810936"/>
                <a:gd name="connsiteY11" fmla="*/ 795337 h 811767"/>
                <a:gd name="connsiteX12" fmla="*/ 46672 w 810936"/>
                <a:gd name="connsiteY12" fmla="*/ 795337 h 811767"/>
                <a:gd name="connsiteX13" fmla="*/ 46672 w 810936"/>
                <a:gd name="connsiteY13" fmla="*/ 714375 h 811767"/>
                <a:gd name="connsiteX14" fmla="*/ 360997 w 810936"/>
                <a:gd name="connsiteY14" fmla="*/ 421004 h 811767"/>
                <a:gd name="connsiteX15" fmla="*/ 721994 w 810936"/>
                <a:gd name="connsiteY15" fmla="*/ 60007 h 811767"/>
                <a:gd name="connsiteX16" fmla="*/ 749141 w 810936"/>
                <a:gd name="connsiteY16" fmla="*/ 48577 h 811767"/>
                <a:gd name="connsiteX17" fmla="*/ 148590 w 810936"/>
                <a:gd name="connsiteY17" fmla="*/ 0 h 811767"/>
                <a:gd name="connsiteX18" fmla="*/ 342900 w 810936"/>
                <a:gd name="connsiteY18" fmla="*/ 154305 h 811767"/>
                <a:gd name="connsiteX19" fmla="*/ 401003 w 810936"/>
                <a:gd name="connsiteY19" fmla="*/ 291465 h 811767"/>
                <a:gd name="connsiteX20" fmla="*/ 400050 w 810936"/>
                <a:gd name="connsiteY20" fmla="*/ 327660 h 811767"/>
                <a:gd name="connsiteX21" fmla="*/ 334328 w 810936"/>
                <a:gd name="connsiteY21" fmla="*/ 393383 h 811767"/>
                <a:gd name="connsiteX22" fmla="*/ 326708 w 810936"/>
                <a:gd name="connsiteY22" fmla="*/ 401003 h 811767"/>
                <a:gd name="connsiteX23" fmla="*/ 290513 w 810936"/>
                <a:gd name="connsiteY23" fmla="*/ 401955 h 811767"/>
                <a:gd name="connsiteX24" fmla="*/ 153353 w 810936"/>
                <a:gd name="connsiteY24" fmla="*/ 343853 h 811767"/>
                <a:gd name="connsiteX25" fmla="*/ 0 w 810936"/>
                <a:gd name="connsiteY25" fmla="*/ 148590 h 811767"/>
                <a:gd name="connsiteX26" fmla="*/ 17145 w 810936"/>
                <a:gd name="connsiteY26" fmla="*/ 131445 h 811767"/>
                <a:gd name="connsiteX27" fmla="*/ 210503 w 810936"/>
                <a:gd name="connsiteY27" fmla="*/ 322898 h 811767"/>
                <a:gd name="connsiteX28" fmla="*/ 230505 w 810936"/>
                <a:gd name="connsiteY28" fmla="*/ 322898 h 811767"/>
                <a:gd name="connsiteX29" fmla="*/ 230505 w 810936"/>
                <a:gd name="connsiteY29" fmla="*/ 302895 h 811767"/>
                <a:gd name="connsiteX30" fmla="*/ 38100 w 810936"/>
                <a:gd name="connsiteY30" fmla="*/ 110490 h 811767"/>
                <a:gd name="connsiteX31" fmla="*/ 64770 w 810936"/>
                <a:gd name="connsiteY31" fmla="*/ 83820 h 811767"/>
                <a:gd name="connsiteX32" fmla="*/ 257175 w 810936"/>
                <a:gd name="connsiteY32" fmla="*/ 276225 h 811767"/>
                <a:gd name="connsiteX33" fmla="*/ 277178 w 810936"/>
                <a:gd name="connsiteY33" fmla="*/ 276225 h 811767"/>
                <a:gd name="connsiteX34" fmla="*/ 277178 w 810936"/>
                <a:gd name="connsiteY34" fmla="*/ 256222 h 811767"/>
                <a:gd name="connsiteX35" fmla="*/ 84773 w 810936"/>
                <a:gd name="connsiteY35" fmla="*/ 63818 h 811767"/>
                <a:gd name="connsiteX36" fmla="*/ 111443 w 810936"/>
                <a:gd name="connsiteY36" fmla="*/ 37148 h 811767"/>
                <a:gd name="connsiteX37" fmla="*/ 303848 w 810936"/>
                <a:gd name="connsiteY37" fmla="*/ 229553 h 811767"/>
                <a:gd name="connsiteX38" fmla="*/ 323850 w 810936"/>
                <a:gd name="connsiteY38" fmla="*/ 229553 h 811767"/>
                <a:gd name="connsiteX39" fmla="*/ 323850 w 810936"/>
                <a:gd name="connsiteY39" fmla="*/ 209550 h 811767"/>
                <a:gd name="connsiteX40" fmla="*/ 131445 w 810936"/>
                <a:gd name="connsiteY40" fmla="*/ 17145 h 81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10936" h="811767">
                  <a:moveTo>
                    <a:pt x="543877" y="477202"/>
                  </a:moveTo>
                  <a:lnTo>
                    <a:pt x="794385" y="714375"/>
                  </a:lnTo>
                  <a:cubicBezTo>
                    <a:pt x="816292" y="736282"/>
                    <a:pt x="816292" y="772477"/>
                    <a:pt x="795337" y="795337"/>
                  </a:cubicBezTo>
                  <a:cubicBezTo>
                    <a:pt x="773429" y="817244"/>
                    <a:pt x="737235" y="817244"/>
                    <a:pt x="714375" y="795337"/>
                  </a:cubicBezTo>
                  <a:lnTo>
                    <a:pt x="469582" y="536257"/>
                  </a:lnTo>
                  <a:cubicBezTo>
                    <a:pt x="487679" y="535304"/>
                    <a:pt x="499109" y="526732"/>
                    <a:pt x="505777" y="520065"/>
                  </a:cubicBezTo>
                  <a:close/>
                  <a:moveTo>
                    <a:pt x="749141" y="48577"/>
                  </a:moveTo>
                  <a:cubicBezTo>
                    <a:pt x="758904" y="48577"/>
                    <a:pt x="768667" y="52387"/>
                    <a:pt x="776287" y="60007"/>
                  </a:cubicBezTo>
                  <a:cubicBezTo>
                    <a:pt x="776287" y="60007"/>
                    <a:pt x="821054" y="108584"/>
                    <a:pt x="697229" y="247650"/>
                  </a:cubicBezTo>
                  <a:lnTo>
                    <a:pt x="478154" y="494347"/>
                  </a:lnTo>
                  <a:cubicBezTo>
                    <a:pt x="466724" y="506729"/>
                    <a:pt x="428624" y="487679"/>
                    <a:pt x="414337" y="481012"/>
                  </a:cubicBezTo>
                  <a:lnTo>
                    <a:pt x="127634" y="795337"/>
                  </a:lnTo>
                  <a:cubicBezTo>
                    <a:pt x="104774" y="817244"/>
                    <a:pt x="68579" y="817244"/>
                    <a:pt x="46672" y="795337"/>
                  </a:cubicBezTo>
                  <a:cubicBezTo>
                    <a:pt x="24764" y="772477"/>
                    <a:pt x="24764" y="736282"/>
                    <a:pt x="46672" y="714375"/>
                  </a:cubicBezTo>
                  <a:lnTo>
                    <a:pt x="360997" y="421004"/>
                  </a:lnTo>
                  <a:lnTo>
                    <a:pt x="721994" y="60007"/>
                  </a:lnTo>
                  <a:cubicBezTo>
                    <a:pt x="729614" y="52387"/>
                    <a:pt x="739378" y="48577"/>
                    <a:pt x="749141" y="48577"/>
                  </a:cubicBezTo>
                  <a:close/>
                  <a:moveTo>
                    <a:pt x="148590" y="0"/>
                  </a:moveTo>
                  <a:cubicBezTo>
                    <a:pt x="148590" y="0"/>
                    <a:pt x="262890" y="74295"/>
                    <a:pt x="342900" y="154305"/>
                  </a:cubicBezTo>
                  <a:cubicBezTo>
                    <a:pt x="391478" y="202883"/>
                    <a:pt x="407670" y="250508"/>
                    <a:pt x="401003" y="291465"/>
                  </a:cubicBezTo>
                  <a:cubicBezTo>
                    <a:pt x="401003" y="291465"/>
                    <a:pt x="397193" y="309563"/>
                    <a:pt x="400050" y="327660"/>
                  </a:cubicBezTo>
                  <a:lnTo>
                    <a:pt x="334328" y="393383"/>
                  </a:lnTo>
                  <a:lnTo>
                    <a:pt x="326708" y="401003"/>
                  </a:lnTo>
                  <a:cubicBezTo>
                    <a:pt x="307658" y="398145"/>
                    <a:pt x="290513" y="401955"/>
                    <a:pt x="290513" y="401955"/>
                  </a:cubicBezTo>
                  <a:cubicBezTo>
                    <a:pt x="249555" y="408623"/>
                    <a:pt x="201930" y="392430"/>
                    <a:pt x="153353" y="343853"/>
                  </a:cubicBezTo>
                  <a:cubicBezTo>
                    <a:pt x="80962" y="270510"/>
                    <a:pt x="0" y="148590"/>
                    <a:pt x="0" y="148590"/>
                  </a:cubicBezTo>
                  <a:lnTo>
                    <a:pt x="17145" y="131445"/>
                  </a:lnTo>
                  <a:lnTo>
                    <a:pt x="210503" y="322898"/>
                  </a:lnTo>
                  <a:cubicBezTo>
                    <a:pt x="216218" y="328613"/>
                    <a:pt x="224790" y="328613"/>
                    <a:pt x="230505" y="322898"/>
                  </a:cubicBezTo>
                  <a:cubicBezTo>
                    <a:pt x="236220" y="317183"/>
                    <a:pt x="236220" y="308610"/>
                    <a:pt x="230505" y="302895"/>
                  </a:cubicBezTo>
                  <a:lnTo>
                    <a:pt x="38100" y="110490"/>
                  </a:lnTo>
                  <a:lnTo>
                    <a:pt x="64770" y="83820"/>
                  </a:lnTo>
                  <a:lnTo>
                    <a:pt x="257175" y="276225"/>
                  </a:lnTo>
                  <a:cubicBezTo>
                    <a:pt x="262890" y="281940"/>
                    <a:pt x="271463" y="281940"/>
                    <a:pt x="277178" y="276225"/>
                  </a:cubicBezTo>
                  <a:cubicBezTo>
                    <a:pt x="282893" y="270510"/>
                    <a:pt x="282893" y="261938"/>
                    <a:pt x="277178" y="256222"/>
                  </a:cubicBezTo>
                  <a:lnTo>
                    <a:pt x="84773" y="63818"/>
                  </a:lnTo>
                  <a:lnTo>
                    <a:pt x="111443" y="37148"/>
                  </a:lnTo>
                  <a:lnTo>
                    <a:pt x="303848" y="229553"/>
                  </a:lnTo>
                  <a:cubicBezTo>
                    <a:pt x="309563" y="235268"/>
                    <a:pt x="318135" y="235268"/>
                    <a:pt x="323850" y="229553"/>
                  </a:cubicBezTo>
                  <a:cubicBezTo>
                    <a:pt x="329565" y="223838"/>
                    <a:pt x="329565" y="215265"/>
                    <a:pt x="323850" y="209550"/>
                  </a:cubicBezTo>
                  <a:lnTo>
                    <a:pt x="131445" y="1714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0EB1488-9ABC-4E6B-AC50-0140717A7CC2}"/>
              </a:ext>
            </a:extLst>
          </p:cNvPr>
          <p:cNvSpPr/>
          <p:nvPr/>
        </p:nvSpPr>
        <p:spPr>
          <a:xfrm>
            <a:off x="333773" y="4467556"/>
            <a:ext cx="241536" cy="2294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Gráfico 36" descr="Call center com preenchimento sólido">
            <a:extLst>
              <a:ext uri="{FF2B5EF4-FFF2-40B4-BE49-F238E27FC236}">
                <a16:creationId xmlns:a16="http://schemas.microsoft.com/office/drawing/2014/main" id="{4AB825CD-3E80-45DA-9D04-CB54A6F7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040" y="4473066"/>
            <a:ext cx="212999" cy="212999"/>
          </a:xfrm>
          <a:prstGeom prst="rect">
            <a:avLst/>
          </a:prstGeom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ED4C8CD-C581-477A-88AE-694E2834448E}"/>
              </a:ext>
            </a:extLst>
          </p:cNvPr>
          <p:cNvSpPr/>
          <p:nvPr/>
        </p:nvSpPr>
        <p:spPr>
          <a:xfrm>
            <a:off x="5374332" y="2529340"/>
            <a:ext cx="241536" cy="2294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Gráfico 41" descr="Caminhão com preenchimento sólido">
            <a:extLst>
              <a:ext uri="{FF2B5EF4-FFF2-40B4-BE49-F238E27FC236}">
                <a16:creationId xmlns:a16="http://schemas.microsoft.com/office/drawing/2014/main" id="{7E7BF9C1-FAE4-4621-935A-DCB2918C9A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8702" y="2552147"/>
            <a:ext cx="169168" cy="169168"/>
          </a:xfrm>
          <a:prstGeom prst="rect">
            <a:avLst/>
          </a:prstGeom>
        </p:spPr>
      </p:pic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6A44816-316D-4D2B-A736-1D1268B76D58}"/>
              </a:ext>
            </a:extLst>
          </p:cNvPr>
          <p:cNvSpPr/>
          <p:nvPr/>
        </p:nvSpPr>
        <p:spPr>
          <a:xfrm>
            <a:off x="8964205" y="2547699"/>
            <a:ext cx="241536" cy="2294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7" name="Gráfico 46" descr="Dólar com preenchimento sólido">
            <a:extLst>
              <a:ext uri="{FF2B5EF4-FFF2-40B4-BE49-F238E27FC236}">
                <a16:creationId xmlns:a16="http://schemas.microsoft.com/office/drawing/2014/main" id="{A675B489-2A90-4452-9969-091C65A765C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01766" y="2567688"/>
            <a:ext cx="166414" cy="166414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50757C7-D70C-4714-BDAA-434255E4B807}"/>
              </a:ext>
            </a:extLst>
          </p:cNvPr>
          <p:cNvSpPr/>
          <p:nvPr/>
        </p:nvSpPr>
        <p:spPr>
          <a:xfrm>
            <a:off x="8964205" y="3962355"/>
            <a:ext cx="241536" cy="22943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Gráfico 51" descr="Cronômetro com preenchimento sólido">
            <a:extLst>
              <a:ext uri="{FF2B5EF4-FFF2-40B4-BE49-F238E27FC236}">
                <a16:creationId xmlns:a16="http://schemas.microsoft.com/office/drawing/2014/main" id="{C9104ACA-EAF9-4FD9-A736-B30374F9B9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4782" y="3976881"/>
            <a:ext cx="200382" cy="2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4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5</a:t>
            </a:r>
          </a:p>
        </p:txBody>
      </p:sp>
      <p:sp>
        <p:nvSpPr>
          <p:cNvPr id="6" name="Espaço Reservado para Imagem 5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lista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Adicione aqui seu primeiro marcador</a:t>
            </a:r>
          </a:p>
          <a:p>
            <a:pPr rtl="0"/>
            <a:r>
              <a:rPr lang="pt-BR" dirty="0"/>
              <a:t>Adicione aqui seu segundo marcador</a:t>
            </a:r>
          </a:p>
          <a:p>
            <a:pPr rtl="0"/>
            <a:r>
              <a:rPr lang="pt-BR" dirty="0"/>
              <a:t>Adicione aqui seu terceiro marcador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Título e layout de conteúdo com gráfico</a:t>
            </a:r>
          </a:p>
        </p:txBody>
      </p:sp>
      <p:graphicFrame>
        <p:nvGraphicFramePr>
          <p:cNvPr id="10" name="Espaço reservado para conteúdo 9" descr="Gráfico de colunas agrupadas mostrando os valores de 3 séries para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764951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tabela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73504573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Grupo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/>
                        <a:t>Classe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Dois Layouts de Conteúdo com </a:t>
            </a:r>
            <a:r>
              <a:rPr lang="pt-BR" dirty="0" err="1"/>
              <a:t>SmartArt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/>
              <a:t>Primeiro marcador aqui</a:t>
            </a:r>
          </a:p>
          <a:p>
            <a:pPr rtl="0"/>
            <a:r>
              <a:rPr lang="pt-BR" dirty="0"/>
              <a:t>Segundo marcador aqui</a:t>
            </a:r>
          </a:p>
          <a:p>
            <a:pPr rtl="0"/>
            <a:r>
              <a:rPr lang="pt-BR" dirty="0"/>
              <a:t>Terceiro marcador aqui</a:t>
            </a:r>
          </a:p>
        </p:txBody>
      </p:sp>
      <p:graphicFrame>
        <p:nvGraphicFramePr>
          <p:cNvPr id="5" name="Espaço reservado para conteúdo 4" descr="O ciclo radial mostra a relação entre três tarefas e um grupo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39401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spc="-60" dirty="0"/>
              <a:t>Adicionar Título de Slide – 1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2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Adicionar Título de Slide –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linária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4351743_TF02787942" id="{6B3F2C0F-20D6-4CBC-8C9C-32C879A56C38}" vid="{00C2E97A-0D06-4700-A7C7-77E38ADE1E43}"/>
    </a:ext>
  </a:extLst>
</a:theme>
</file>

<file path=ppt/theme/theme2.xml><?xml version="1.0" encoding="utf-8"?>
<a:theme xmlns:a="http://schemas.openxmlformats.org/drawingml/2006/main" name="Tema do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alimentos naturais (widescreen)</Template>
  <TotalTime>146</TotalTime>
  <Words>150</Words>
  <Application>Microsoft Office PowerPoint</Application>
  <PresentationFormat>Personalizar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Constantia</vt:lpstr>
      <vt:lpstr>Culinária 16X9</vt:lpstr>
      <vt:lpstr>Apresentação do PowerPoint</vt:lpstr>
      <vt:lpstr>Título e layout de conteúdo com lista</vt:lpstr>
      <vt:lpstr>Título e layout de conteúdo com gráfico</vt:lpstr>
      <vt:lpstr>Dois layouts de conteúdo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7</cp:revision>
  <dcterms:created xsi:type="dcterms:W3CDTF">2025-08-30T12:35:18Z</dcterms:created>
  <dcterms:modified xsi:type="dcterms:W3CDTF">2025-08-30T15:02:00Z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