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0" r:id="rId3"/>
    <p:sldId id="267" r:id="rId4"/>
    <p:sldId id="268" r:id="rId5"/>
    <p:sldId id="269" r:id="rId6"/>
    <p:sldId id="275" r:id="rId7"/>
    <p:sldId id="270" r:id="rId8"/>
    <p:sldId id="272" r:id="rId9"/>
    <p:sldId id="271" r:id="rId10"/>
    <p:sldId id="273" r:id="rId11"/>
    <p:sldId id="274" r:id="rId12"/>
    <p:sldId id="276" r:id="rId13"/>
    <p:sldId id="277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/>
    <p:restoredTop sz="84967" autoAdjust="0"/>
  </p:normalViewPr>
  <p:slideViewPr>
    <p:cSldViewPr snapToGrid="0">
      <p:cViewPr varScale="1">
        <p:scale>
          <a:sx n="92" d="100"/>
          <a:sy n="92" d="100"/>
        </p:scale>
        <p:origin x="109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04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245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64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14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36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4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57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8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08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982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8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84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ruschecompany.com/ionic-framework-hybrid-apps/" TargetMode="External"/><Relationship Id="rId3" Type="http://schemas.openxmlformats.org/officeDocument/2006/relationships/hyperlink" Target="https://capacitorjs.com/" TargetMode="External"/><Relationship Id="rId7" Type="http://schemas.openxmlformats.org/officeDocument/2006/relationships/hyperlink" Target="https://blog.codecentric.de/ionic-angularjs-framework-on-the-ri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ltexsoft.com/blog/engineering/the-good-and-the-bad-of-ionic-mobile-development/" TargetMode="External"/><Relationship Id="rId11" Type="http://schemas.openxmlformats.org/officeDocument/2006/relationships/hyperlink" Target="https://ionic.io/customers" TargetMode="External"/><Relationship Id="rId5" Type="http://schemas.openxmlformats.org/officeDocument/2006/relationships/hyperlink" Target="https://ionic.io/resources/articles/capacitor-vs-cordova-modern-hybrid-app-development" TargetMode="External"/><Relationship Id="rId10" Type="http://schemas.openxmlformats.org/officeDocument/2006/relationships/hyperlink" Target="https://ionic.io/resources/articles/burger-king-design-system" TargetMode="External"/><Relationship Id="rId4" Type="http://schemas.openxmlformats.org/officeDocument/2006/relationships/hyperlink" Target="https://ionic.io/resources/articles/what-is-apache-cordova" TargetMode="External"/><Relationship Id="rId9" Type="http://schemas.openxmlformats.org/officeDocument/2006/relationships/hyperlink" Target="https://softjourn.com/insights/ionic-app-development-advantages-and-disadvantag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390925"/>
            <a:ext cx="8520600" cy="1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Tópicos de Desenvolvimento de Software (2022/2023)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Simão Cunha, Gonçalo Pereira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a93262, a93168</a:t>
            </a:r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65" y="752724"/>
            <a:ext cx="2564950" cy="19997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1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3540868" y="455899"/>
            <a:ext cx="5722487" cy="199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Desenvolvimento</a:t>
            </a:r>
            <a:r>
              <a:rPr lang="en-US" sz="2400" b="1" dirty="0"/>
              <a:t> cross-platform: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Ionic + Capacitor/Cordova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Use cases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906291"/>
            <a:ext cx="3965832" cy="2662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buSzPts val="1700"/>
            </a:pPr>
            <a:r>
              <a:rPr lang="pt-PT" sz="1600" i="1" dirty="0"/>
              <a:t>Deploy</a:t>
            </a:r>
            <a:r>
              <a:rPr lang="pt-PT" sz="1600" dirty="0"/>
              <a:t> a uma aplicação para ser executada em várias plataformas</a:t>
            </a:r>
          </a:p>
          <a:p>
            <a:pPr indent="-336550">
              <a:buSzPts val="1700"/>
            </a:pPr>
            <a:r>
              <a:rPr lang="pt-PT" sz="1600" dirty="0"/>
              <a:t>Dificuldades na manutenção a vários codebases</a:t>
            </a:r>
          </a:p>
          <a:p>
            <a:pPr indent="-336550">
              <a:buSzPts val="1700"/>
            </a:pPr>
            <a:r>
              <a:rPr lang="pt-PT" sz="1600" dirty="0"/>
              <a:t>Acesso a equipa com bom conhecimento em </a:t>
            </a:r>
            <a:r>
              <a:rPr lang="pt-PT" sz="1600" i="1" dirty="0"/>
              <a:t>web development</a:t>
            </a:r>
          </a:p>
          <a:p>
            <a:pPr indent="-336550">
              <a:buSzPts val="1700"/>
            </a:pPr>
            <a:r>
              <a:rPr lang="pt-PT" sz="1600" dirty="0"/>
              <a:t>Pouca dependência da aplicação com o hardware do dispositivo</a:t>
            </a: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94828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10</a:t>
            </a:r>
            <a:endParaRPr b="1" dirty="0"/>
          </a:p>
        </p:txBody>
      </p:sp>
      <p:sp>
        <p:nvSpPr>
          <p:cNvPr id="2" name="Google Shape;64;p14">
            <a:extLst>
              <a:ext uri="{FF2B5EF4-FFF2-40B4-BE49-F238E27FC236}">
                <a16:creationId xmlns:a16="http://schemas.microsoft.com/office/drawing/2014/main" id="{54F44826-9C03-7DC7-C2E6-5B7BECAD8212}"/>
              </a:ext>
            </a:extLst>
          </p:cNvPr>
          <p:cNvSpPr txBox="1">
            <a:spLocks/>
          </p:cNvSpPr>
          <p:nvPr/>
        </p:nvSpPr>
        <p:spPr>
          <a:xfrm>
            <a:off x="4478161" y="1947878"/>
            <a:ext cx="4593514" cy="266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6400" indent="-285750">
              <a:buSzPts val="1700"/>
            </a:pPr>
            <a:r>
              <a:rPr lang="pt-PT" sz="1600" dirty="0"/>
              <a:t>Desenvolver apenas aplicações nativas</a:t>
            </a:r>
          </a:p>
          <a:p>
            <a:pPr marL="406400" indent="-285750">
              <a:buSzPts val="1700"/>
            </a:pPr>
            <a:r>
              <a:rPr lang="pt-PT" sz="1600" dirty="0"/>
              <a:t>Desenvolver uma aplicação complexa que requeira imensos recursos do hardware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</p:txBody>
      </p:sp>
      <p:pic>
        <p:nvPicPr>
          <p:cNvPr id="1030" name="Picture 6" descr="Page 2 | Right And Wrong Signs Images - Free Download on Freepik">
            <a:extLst>
              <a:ext uri="{FF2B5EF4-FFF2-40B4-BE49-F238E27FC236}">
                <a16:creationId xmlns:a16="http://schemas.microsoft.com/office/drawing/2014/main" id="{9DF8E798-9378-0048-8654-629F2326C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96"/>
          <a:stretch/>
        </p:blipFill>
        <p:spPr bwMode="auto">
          <a:xfrm>
            <a:off x="1849957" y="1104188"/>
            <a:ext cx="889317" cy="8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age 2 | Right And Wrong Signs Images - Free Download on Freepik">
            <a:extLst>
              <a:ext uri="{FF2B5EF4-FFF2-40B4-BE49-F238E27FC236}">
                <a16:creationId xmlns:a16="http://schemas.microsoft.com/office/drawing/2014/main" id="{F4505755-3205-1935-23A4-476D47756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0"/>
          <a:stretch/>
        </p:blipFill>
        <p:spPr bwMode="auto">
          <a:xfrm>
            <a:off x="6359743" y="1104188"/>
            <a:ext cx="830349" cy="8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2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Aplicabilidade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9B041A-040D-AF63-AC37-CEBA5D3B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8" y="1152475"/>
            <a:ext cx="7838564" cy="2838550"/>
          </a:xfrm>
          <a:prstGeom prst="rect">
            <a:avLst/>
          </a:prstGeom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93BD35E9-778F-A352-42AA-F77ACDBC7E50}"/>
              </a:ext>
            </a:extLst>
          </p:cNvPr>
          <p:cNvSpPr/>
          <p:nvPr/>
        </p:nvSpPr>
        <p:spPr>
          <a:xfrm>
            <a:off x="8832300" y="4786800"/>
            <a:ext cx="394828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11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4275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Sistemas conhecidos construídos com Ionic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89CC479-B87C-6CD5-EB31-D5219567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09" y="1512152"/>
            <a:ext cx="2308715" cy="3246631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0FFE5F-2B01-7E04-59CC-03388E354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262" y="1515312"/>
            <a:ext cx="2390549" cy="3268329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00DA371-78BA-F1C5-7702-69F84134C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631" y="1489259"/>
            <a:ext cx="2390550" cy="3361710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A48E818-A329-7F93-6F63-D9A887467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238" y="1489259"/>
            <a:ext cx="2220377" cy="320921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1EB493-C6E5-7A3D-6B79-52CEB5A9069B}"/>
              </a:ext>
            </a:extLst>
          </p:cNvPr>
          <p:cNvSpPr txBox="1"/>
          <p:nvPr/>
        </p:nvSpPr>
        <p:spPr>
          <a:xfrm>
            <a:off x="778590" y="1178425"/>
            <a:ext cx="97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:86 400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1F9FF4-04D3-30D0-3DAB-352B8B7C5E9E}"/>
              </a:ext>
            </a:extLst>
          </p:cNvPr>
          <p:cNvSpPr txBox="1"/>
          <p:nvPr/>
        </p:nvSpPr>
        <p:spPr>
          <a:xfrm>
            <a:off x="3045812" y="1178425"/>
            <a:ext cx="97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Shipt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36FBF6-33DD-2429-0FAA-D13F0192A125}"/>
              </a:ext>
            </a:extLst>
          </p:cNvPr>
          <p:cNvSpPr txBox="1"/>
          <p:nvPr/>
        </p:nvSpPr>
        <p:spPr>
          <a:xfrm>
            <a:off x="5346201" y="1152475"/>
            <a:ext cx="97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Untappd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94B605-354C-CC1B-CEFD-5E6034B5D505}"/>
              </a:ext>
            </a:extLst>
          </p:cNvPr>
          <p:cNvSpPr txBox="1"/>
          <p:nvPr/>
        </p:nvSpPr>
        <p:spPr>
          <a:xfrm>
            <a:off x="7347762" y="1137319"/>
            <a:ext cx="121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Burger King</a:t>
            </a:r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E5675BA5-B24E-382C-195A-F6CC6D260BA2}"/>
              </a:ext>
            </a:extLst>
          </p:cNvPr>
          <p:cNvSpPr/>
          <p:nvPr/>
        </p:nvSpPr>
        <p:spPr>
          <a:xfrm>
            <a:off x="8832300" y="4786800"/>
            <a:ext cx="394828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12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9029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Sistemas conhecidos construídos com Ionic</a:t>
            </a: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E6B63668-7884-86F0-6D1E-3A0AFC2EE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76" y="1017725"/>
            <a:ext cx="5766048" cy="3744187"/>
          </a:xfrm>
          <a:prstGeom prst="rect">
            <a:avLst/>
          </a:prstGeom>
        </p:spPr>
      </p:pic>
      <p:sp>
        <p:nvSpPr>
          <p:cNvPr id="9" name="Google Shape;66;p14">
            <a:extLst>
              <a:ext uri="{FF2B5EF4-FFF2-40B4-BE49-F238E27FC236}">
                <a16:creationId xmlns:a16="http://schemas.microsoft.com/office/drawing/2014/main" id="{AB2726A6-C325-2D85-750B-BE519EF59896}"/>
              </a:ext>
            </a:extLst>
          </p:cNvPr>
          <p:cNvSpPr/>
          <p:nvPr/>
        </p:nvSpPr>
        <p:spPr>
          <a:xfrm>
            <a:off x="8832300" y="4786800"/>
            <a:ext cx="394828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13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703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Referências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833B1EF-930F-209E-759B-03B362EAE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Capacitor website.: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3"/>
              </a:rPr>
              <a:t>https://capacitorjs.com/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  <a:b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</a:br>
            <a:endParaRPr lang="pt-PT" sz="4800" b="0" i="0" dirty="0">
              <a:solidFill>
                <a:srgbClr val="5D6879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Griffith C.: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4"/>
              </a:rPr>
              <a:t>https://ionic.io/resources/articles/what-is-apache-cordova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  <a:b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</a:br>
            <a:endParaRPr lang="pt-PT" sz="4800" b="0" i="0" dirty="0">
              <a:solidFill>
                <a:srgbClr val="5D6879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Lynch M.: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5"/>
              </a:rPr>
              <a:t>https://ionic.io/resources/articles/capacitor-vs-cordova-modern-hybrid-app-development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  <a:b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</a:br>
            <a:endParaRPr lang="pt-PT" sz="4800" b="0" i="0" dirty="0">
              <a:solidFill>
                <a:srgbClr val="5D6879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"The good and the bad of Ionic mobile development".: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6"/>
              </a:rPr>
              <a:t>https://www.altexsoft.com/blog/engineering/the-good-and-the-bad-of-ionic-mobile-development/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  <a:b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</a:br>
            <a:endParaRPr lang="pt-PT" sz="4800" b="0" i="0" dirty="0">
              <a:solidFill>
                <a:srgbClr val="5D6879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Ripkens B.: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7"/>
              </a:rPr>
              <a:t>https://blog.codecentric.de/ionic-angularjs-framework-on-the-rise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  <a:b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</a:br>
            <a:endParaRPr lang="pt-PT" sz="4800" b="0" i="0" dirty="0">
              <a:solidFill>
                <a:srgbClr val="5D6879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Adam J.: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8"/>
              </a:rPr>
              <a:t>https://kruschecompany.com/ionic-framework-hybrid-apps/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  <a:b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</a:br>
            <a:endParaRPr lang="pt-PT" sz="4800" b="0" i="0" dirty="0">
              <a:solidFill>
                <a:srgbClr val="5D6879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Romaniv T.: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9"/>
              </a:rPr>
              <a:t>https://softjourn.com/insights/ionic-app-development-advantages-and-disadvantages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  <a:b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</a:br>
            <a:endParaRPr lang="pt-PT" sz="4800" b="0" i="0" dirty="0">
              <a:solidFill>
                <a:srgbClr val="5D6879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Burger King study case: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10"/>
              </a:rPr>
              <a:t>https://ionic.io/resources/articles/burger-king-design-system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  <a:b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</a:br>
            <a:endParaRPr lang="pt-PT" sz="4800" b="0" i="0" dirty="0">
              <a:solidFill>
                <a:srgbClr val="5D6879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Outros casos de estudo: 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  <a:hlinkClick r:id="rId11"/>
              </a:rPr>
              <a:t>https://ionic.io/customers</a:t>
            </a:r>
            <a:r>
              <a:rPr lang="pt-PT" sz="4800" b="0" i="0" dirty="0">
                <a:solidFill>
                  <a:srgbClr val="5D6879"/>
                </a:solidFill>
                <a:effectLst/>
                <a:latin typeface="+mn-lt"/>
              </a:rPr>
              <a:t> (Consultado em mar. 2023)</a:t>
            </a:r>
          </a:p>
          <a:p>
            <a:pPr marL="114300" indent="0">
              <a:buNone/>
            </a:pPr>
            <a:endParaRPr lang="pt-PT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38FAF7D-5AB5-48C4-A8F1-36A5BB90EB48}"/>
              </a:ext>
            </a:extLst>
          </p:cNvPr>
          <p:cNvSpPr/>
          <p:nvPr/>
        </p:nvSpPr>
        <p:spPr>
          <a:xfrm>
            <a:off x="8832300" y="4786800"/>
            <a:ext cx="394828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111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Introdução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1" y="1828800"/>
            <a:ext cx="4383362" cy="274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600" dirty="0"/>
              <a:t>Quem é o utilizador final?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600" dirty="0"/>
              <a:t>Como é que se chega ao maior número de utilizadores?</a:t>
            </a:r>
          </a:p>
          <a:p>
            <a:pPr indent="-336550">
              <a:buSzPts val="1700"/>
            </a:pPr>
            <a:r>
              <a:rPr lang="pt-PT" sz="1600" dirty="0"/>
              <a:t>Necessidade de aplicação </a:t>
            </a:r>
            <a:r>
              <a:rPr lang="pt-PT" sz="1600" i="1" dirty="0"/>
              <a:t>cross-platform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bg1"/>
                </a:solidFill>
              </a:rPr>
              <a:t>Desenvolvimento</a:t>
            </a:r>
            <a:r>
              <a:rPr lang="en-US" sz="1400" b="1" dirty="0">
                <a:solidFill>
                  <a:schemeClr val="bg1"/>
                </a:solidFill>
              </a:rPr>
              <a:t> cross-platform: Ionic + Capacitor/Cordova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2</a:t>
            </a:r>
            <a:endParaRPr b="1" dirty="0"/>
          </a:p>
        </p:txBody>
      </p:sp>
      <p:pic>
        <p:nvPicPr>
          <p:cNvPr id="6" name="Picture 5" descr="A picture containing text, game&#10;&#10;Description automatically generated">
            <a:extLst>
              <a:ext uri="{FF2B5EF4-FFF2-40B4-BE49-F238E27FC236}">
                <a16:creationId xmlns:a16="http://schemas.microsoft.com/office/drawing/2014/main" id="{49AE018E-80FF-4259-EC31-435DD2FC3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974920"/>
            <a:ext cx="3651842" cy="35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chemeClr val="lt1"/>
                </a:solidFill>
              </a:rPr>
              <a:t>Ionic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766807"/>
            <a:ext cx="8520600" cy="2802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Filosofia</a:t>
            </a:r>
            <a:r>
              <a:rPr lang="en-GB" sz="1600" dirty="0">
                <a:latin typeface="WHDNLP_txsys"/>
              </a:rPr>
              <a:t> “Code once, run everywhere”</a:t>
            </a: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Aplicações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híbridas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Tecnologias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i="1" dirty="0">
                <a:latin typeface="WHDNLP_txsys"/>
              </a:rPr>
              <a:t>web</a:t>
            </a:r>
            <a:r>
              <a:rPr lang="en-GB" sz="1600" dirty="0">
                <a:latin typeface="WHDNLP_txsys"/>
              </a:rPr>
              <a:t> – HTML, CSS, JavaScript</a:t>
            </a:r>
          </a:p>
          <a:p>
            <a:pPr indent="-336550">
              <a:buSzPts val="1700"/>
            </a:pPr>
            <a:r>
              <a:rPr lang="en-GB" sz="1600" dirty="0">
                <a:latin typeface="WHDNLP_txsys"/>
              </a:rPr>
              <a:t>Integra </a:t>
            </a:r>
            <a:r>
              <a:rPr lang="en-GB" sz="1600" i="1" dirty="0">
                <a:latin typeface="WHDNLP_txsys"/>
              </a:rPr>
              <a:t>frameworks</a:t>
            </a:r>
            <a:r>
              <a:rPr lang="en-GB" sz="1600" dirty="0">
                <a:latin typeface="WHDNLP_txsys"/>
              </a:rPr>
              <a:t> de </a:t>
            </a:r>
            <a:r>
              <a:rPr lang="en-GB" sz="1600" i="1" dirty="0">
                <a:latin typeface="WHDNLP_txsys"/>
              </a:rPr>
              <a:t>frontend</a:t>
            </a:r>
            <a:r>
              <a:rPr lang="en-GB" sz="1600" dirty="0">
                <a:latin typeface="WHDNLP_txsys"/>
              </a:rPr>
              <a:t> – React, Angular, Vue</a:t>
            </a:r>
          </a:p>
          <a:p>
            <a:pPr indent="-336550">
              <a:buSzPts val="1700"/>
            </a:pPr>
            <a:r>
              <a:rPr lang="en-GB" sz="1600" i="1" dirty="0" err="1">
                <a:latin typeface="WHDNLP_txsys"/>
              </a:rPr>
              <a:t>Webviews</a:t>
            </a:r>
            <a:endParaRPr lang="en-GB" sz="1600" i="1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3</a:t>
            </a:r>
            <a:endParaRPr b="1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D94B6676-A636-C92C-AA6B-4296FB7E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67" y="2098015"/>
            <a:ext cx="2813831" cy="9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7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chemeClr val="lt1"/>
                </a:solidFill>
              </a:rPr>
              <a:t>Cordova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4</a:t>
            </a:r>
            <a:endParaRPr b="1" dirty="0"/>
          </a:p>
        </p:txBody>
      </p:sp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A9F3834-C800-48CE-A1E7-3ED3D0F6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92" y="1820027"/>
            <a:ext cx="3376158" cy="1503445"/>
          </a:xfrm>
          <a:prstGeom prst="rect">
            <a:avLst/>
          </a:prstGeom>
        </p:spPr>
      </p:pic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B1E17D1D-CB1E-B1B9-CE97-A50926BD30A5}"/>
              </a:ext>
            </a:extLst>
          </p:cNvPr>
          <p:cNvSpPr txBox="1">
            <a:spLocks/>
          </p:cNvSpPr>
          <p:nvPr/>
        </p:nvSpPr>
        <p:spPr>
          <a:xfrm>
            <a:off x="311700" y="1766807"/>
            <a:ext cx="5306436" cy="28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6550">
              <a:buSzPts val="1700"/>
            </a:pPr>
            <a:r>
              <a:rPr lang="en-GB" sz="1600" i="1" dirty="0">
                <a:latin typeface="WHDNLP_txsys"/>
              </a:rPr>
              <a:t>Framework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híbrida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i="1" dirty="0">
                <a:latin typeface="WHDNLP_txsys"/>
              </a:rPr>
              <a:t>open source</a:t>
            </a: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Permite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renderização</a:t>
            </a:r>
            <a:r>
              <a:rPr lang="en-GB" sz="1600" dirty="0">
                <a:latin typeface="WHDNLP_txsys"/>
              </a:rPr>
              <a:t> de </a:t>
            </a:r>
            <a:r>
              <a:rPr lang="en-GB" sz="1600" dirty="0" err="1">
                <a:latin typeface="WHDNLP_txsys"/>
              </a:rPr>
              <a:t>uma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aplicação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i="1" dirty="0">
                <a:latin typeface="WHDNLP_txsys"/>
              </a:rPr>
              <a:t>web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em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i="1" dirty="0">
                <a:latin typeface="WHDNLP_txsys"/>
              </a:rPr>
              <a:t>WebView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nativa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Fornece</a:t>
            </a:r>
            <a:r>
              <a:rPr lang="en-GB" sz="1600" dirty="0">
                <a:latin typeface="WHDNLP_txsys"/>
              </a:rPr>
              <a:t> API’s </a:t>
            </a:r>
            <a:r>
              <a:rPr lang="en-GB" sz="1600" dirty="0" err="1">
                <a:latin typeface="WHDNLP_txsys"/>
              </a:rPr>
              <a:t>em</a:t>
            </a:r>
            <a:r>
              <a:rPr lang="en-GB" sz="1600" dirty="0">
                <a:latin typeface="WHDNLP_txsys"/>
              </a:rPr>
              <a:t> JavaScript para </a:t>
            </a:r>
            <a:r>
              <a:rPr lang="en-GB" sz="1600" dirty="0" err="1">
                <a:latin typeface="WHDNLP_txsys"/>
              </a:rPr>
              <a:t>aceder</a:t>
            </a:r>
            <a:r>
              <a:rPr lang="en-GB" sz="1600" dirty="0">
                <a:latin typeface="WHDNLP_txsys"/>
              </a:rPr>
              <a:t> a </a:t>
            </a:r>
            <a:r>
              <a:rPr lang="en-GB" sz="1600" dirty="0" err="1">
                <a:latin typeface="WHDNLP_txsys"/>
              </a:rPr>
              <a:t>funcionalidades</a:t>
            </a:r>
            <a:r>
              <a:rPr lang="en-GB" sz="1600" dirty="0">
                <a:latin typeface="WHDNLP_txsys"/>
              </a:rPr>
              <a:t> do </a:t>
            </a:r>
            <a:r>
              <a:rPr lang="en-GB" sz="1600" dirty="0" err="1">
                <a:latin typeface="WHDNLP_txsys"/>
              </a:rPr>
              <a:t>dispositivo</a:t>
            </a:r>
            <a:r>
              <a:rPr lang="en-GB" sz="1600" dirty="0">
                <a:latin typeface="WHDNLP_txsys"/>
              </a:rPr>
              <a:t>, </a:t>
            </a:r>
            <a:r>
              <a:rPr lang="en-GB" sz="1600" dirty="0" err="1">
                <a:latin typeface="WHDNLP_txsys"/>
              </a:rPr>
              <a:t>como</a:t>
            </a:r>
            <a:r>
              <a:rPr lang="en-GB" sz="1600" dirty="0">
                <a:latin typeface="WHDNLP_txsys"/>
              </a:rPr>
              <a:t> o </a:t>
            </a:r>
            <a:r>
              <a:rPr lang="en-GB" sz="1600" dirty="0" err="1">
                <a:latin typeface="WHDNLP_txsys"/>
              </a:rPr>
              <a:t>acesso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aos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contactos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telefónicos</a:t>
            </a:r>
            <a:r>
              <a:rPr lang="en-GB" sz="1600" dirty="0">
                <a:latin typeface="WHDNLP_txsys"/>
              </a:rPr>
              <a:t>, </a:t>
            </a:r>
            <a:r>
              <a:rPr lang="en-GB" sz="1600" dirty="0" err="1">
                <a:latin typeface="WHDNLP_txsys"/>
              </a:rPr>
              <a:t>através</a:t>
            </a:r>
            <a:r>
              <a:rPr lang="en-GB" sz="1600" dirty="0">
                <a:latin typeface="WHDNLP_txsys"/>
              </a:rPr>
              <a:t> de </a:t>
            </a:r>
            <a:r>
              <a:rPr lang="en-GB" sz="1600" i="1" dirty="0">
                <a:latin typeface="WHDNLP_txsys"/>
              </a:rPr>
              <a:t>plugins</a:t>
            </a: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</p:txBody>
      </p:sp>
    </p:spTree>
    <p:extLst>
      <p:ext uri="{BB962C8B-B14F-4D97-AF65-F5344CB8AC3E}">
        <p14:creationId xmlns:p14="http://schemas.microsoft.com/office/powerpoint/2010/main" val="197221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chemeClr val="lt1"/>
                </a:solidFill>
              </a:rPr>
              <a:t>Capacitor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79349"/>
            <a:ext cx="5182449" cy="318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Disponibiliza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i="1" dirty="0">
                <a:latin typeface="WHDNLP_txsys"/>
              </a:rPr>
              <a:t>plugins</a:t>
            </a:r>
            <a:r>
              <a:rPr lang="en-GB" sz="1600" dirty="0">
                <a:latin typeface="WHDNLP_txsys"/>
              </a:rPr>
              <a:t> com </a:t>
            </a:r>
            <a:r>
              <a:rPr lang="en-GB" sz="1600" dirty="0" err="1">
                <a:latin typeface="WHDNLP_txsys"/>
              </a:rPr>
              <a:t>funcionalidades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nativas</a:t>
            </a:r>
            <a:r>
              <a:rPr lang="en-GB" sz="1600" dirty="0">
                <a:latin typeface="WHDNLP_txsys"/>
              </a:rPr>
              <a:t> para </a:t>
            </a:r>
            <a:r>
              <a:rPr lang="en-GB" sz="1600" dirty="0" err="1">
                <a:latin typeface="WHDNLP_txsys"/>
              </a:rPr>
              <a:t>diferentes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plataformas</a:t>
            </a:r>
            <a:r>
              <a:rPr lang="en-GB" sz="1600" dirty="0">
                <a:latin typeface="WHDNLP_txsys"/>
              </a:rPr>
              <a:t>.</a:t>
            </a: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Encapsula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funcionalidades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nativas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em</a:t>
            </a:r>
            <a:r>
              <a:rPr lang="en-GB" sz="1600" dirty="0">
                <a:latin typeface="WHDNLP_txsys"/>
              </a:rPr>
              <a:t> JavaScript</a:t>
            </a:r>
          </a:p>
          <a:p>
            <a:pPr marL="120650" indent="0">
              <a:buSzPts val="1700"/>
              <a:buNone/>
            </a:pPr>
            <a:endParaRPr lang="en-GB" sz="1600" dirty="0">
              <a:latin typeface="WHDNLP_txsys"/>
            </a:endParaRPr>
          </a:p>
          <a:p>
            <a:pPr marL="120650" indent="0">
              <a:buSzPts val="1700"/>
              <a:buNone/>
            </a:pPr>
            <a:r>
              <a:rPr lang="en-GB" sz="1600" dirty="0" err="1">
                <a:latin typeface="WHDNLP_txsys"/>
              </a:rPr>
              <a:t>Vantagens</a:t>
            </a:r>
            <a:endParaRPr lang="en-GB" sz="1600" dirty="0">
              <a:latin typeface="WHDNLP_txsys"/>
            </a:endParaRPr>
          </a:p>
          <a:p>
            <a:pPr marL="406400" indent="-285750">
              <a:buSzPts val="1700"/>
              <a:buFont typeface="Wingdings" panose="05000000000000000000" pitchFamily="2" charset="2"/>
              <a:buChar char="ü"/>
            </a:pPr>
            <a:r>
              <a:rPr lang="en-GB" sz="1600" dirty="0" err="1">
                <a:latin typeface="WHDNLP_txsys"/>
              </a:rPr>
              <a:t>Suporte</a:t>
            </a:r>
            <a:r>
              <a:rPr lang="en-GB" sz="1600" dirty="0">
                <a:latin typeface="WHDNLP_txsys"/>
              </a:rPr>
              <a:t> a Progressive Web Apps</a:t>
            </a:r>
          </a:p>
          <a:p>
            <a:pPr marL="406400" indent="-285750">
              <a:buSzPts val="1700"/>
              <a:buFont typeface="Wingdings" panose="05000000000000000000" pitchFamily="2" charset="2"/>
              <a:buChar char="ü"/>
            </a:pPr>
            <a:r>
              <a:rPr lang="en-GB" sz="1600" dirty="0">
                <a:latin typeface="WHDNLP_txsys"/>
              </a:rPr>
              <a:t>CLI </a:t>
            </a:r>
            <a:r>
              <a:rPr lang="en-GB" sz="1600" dirty="0" err="1">
                <a:latin typeface="WHDNLP_txsys"/>
              </a:rPr>
              <a:t>gerido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por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cada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aplicação</a:t>
            </a:r>
            <a:endParaRPr lang="en-GB" sz="1600" dirty="0">
              <a:latin typeface="WHDNLP_txsys"/>
            </a:endParaRPr>
          </a:p>
          <a:p>
            <a:pPr marL="406400" indent="-285750">
              <a:buSzPts val="1700"/>
              <a:buFont typeface="Wingdings" panose="05000000000000000000" pitchFamily="2" charset="2"/>
              <a:buChar char="ü"/>
            </a:pPr>
            <a:r>
              <a:rPr lang="en-GB" sz="1600" dirty="0" err="1">
                <a:latin typeface="WHDNLP_txsys"/>
              </a:rPr>
              <a:t>Fácil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manutenção</a:t>
            </a:r>
            <a:endParaRPr lang="en-GB" sz="1600" dirty="0">
              <a:latin typeface="WHDNLP_txsys"/>
            </a:endParaRPr>
          </a:p>
          <a:p>
            <a:pPr marL="406400" indent="-285750">
              <a:buSzPts val="1700"/>
              <a:buFont typeface="Wingdings" panose="05000000000000000000" pitchFamily="2" charset="2"/>
              <a:buChar char="ü"/>
            </a:pPr>
            <a:r>
              <a:rPr lang="en-GB" sz="1600" dirty="0" err="1">
                <a:latin typeface="WHDNLP_txsys"/>
              </a:rPr>
              <a:t>Compatibilidade</a:t>
            </a:r>
            <a:r>
              <a:rPr lang="en-GB" sz="1600" dirty="0">
                <a:latin typeface="WHDNLP_txsys"/>
              </a:rPr>
              <a:t> com Cordova</a:t>
            </a: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5</a:t>
            </a:r>
            <a:endParaRPr b="1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4E1ACF0-3F27-CDA5-5A88-AE45C374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630" y="1985411"/>
            <a:ext cx="3931920" cy="11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Conhecimento requerido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2076773"/>
            <a:ext cx="6546300" cy="2492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6550">
              <a:buSzPts val="1700"/>
            </a:pPr>
            <a:r>
              <a:rPr lang="pt-PT" sz="1600" dirty="0">
                <a:latin typeface="+mn-lt"/>
              </a:rPr>
              <a:t>HTML, CSS e JavaScript</a:t>
            </a:r>
          </a:p>
          <a:p>
            <a:pPr indent="-336550">
              <a:buSzPts val="1700"/>
            </a:pPr>
            <a:r>
              <a:rPr lang="pt-PT" sz="1600" i="1" dirty="0">
                <a:latin typeface="+mn-lt"/>
              </a:rPr>
              <a:t>Framework</a:t>
            </a:r>
            <a:r>
              <a:rPr lang="pt-PT" sz="1600" dirty="0">
                <a:latin typeface="+mn-lt"/>
              </a:rPr>
              <a:t> de </a:t>
            </a:r>
            <a:r>
              <a:rPr lang="pt-PT" sz="1600" i="1" dirty="0">
                <a:latin typeface="+mn-lt"/>
              </a:rPr>
              <a:t>frontend</a:t>
            </a:r>
            <a:r>
              <a:rPr lang="pt-PT" sz="1600" dirty="0">
                <a:latin typeface="+mn-lt"/>
              </a:rPr>
              <a:t> como Angular, React ou Vue</a:t>
            </a:r>
          </a:p>
          <a:p>
            <a:pPr indent="-336550">
              <a:buSzPts val="1700"/>
            </a:pPr>
            <a:r>
              <a:rPr lang="pt-PT" sz="1600" dirty="0">
                <a:latin typeface="+mn-lt"/>
              </a:rPr>
              <a:t>Desenvolvimento </a:t>
            </a:r>
            <a:r>
              <a:rPr lang="pt-PT" sz="1600" i="1" dirty="0">
                <a:latin typeface="+mn-lt"/>
              </a:rPr>
              <a:t>mobile</a:t>
            </a:r>
            <a:endParaRPr lang="en-GB" sz="1600" i="1" dirty="0">
              <a:latin typeface="+mn-lt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9469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Arquitetura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7</a:t>
            </a:r>
            <a:endParaRPr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119D9F7-B984-6545-F647-5F48D90B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895" y="1105927"/>
            <a:ext cx="4936210" cy="35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Arquitetura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SzPts val="1700"/>
              <a:buNone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8</a:t>
            </a:r>
            <a:endParaRPr b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1654102-5344-D067-BA69-EE512927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1311275"/>
            <a:ext cx="5168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6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Vantagens / Desvantagens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735809"/>
            <a:ext cx="4260300" cy="2503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SzPts val="1700"/>
              <a:buNone/>
            </a:pPr>
            <a:r>
              <a:rPr lang="en-GB" sz="1600" dirty="0" err="1">
                <a:latin typeface="WHDNLP_txsys"/>
              </a:rPr>
              <a:t>Vantagens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Baixo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custo</a:t>
            </a:r>
            <a:r>
              <a:rPr lang="en-GB" sz="1600" dirty="0">
                <a:latin typeface="WHDNLP_txsys"/>
              </a:rPr>
              <a:t> de </a:t>
            </a:r>
            <a:r>
              <a:rPr lang="en-GB" sz="1600" dirty="0" err="1">
                <a:latin typeface="WHDNLP_txsys"/>
              </a:rPr>
              <a:t>desenvolvimento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Tecnologias</a:t>
            </a:r>
            <a:r>
              <a:rPr lang="en-GB" sz="1600" dirty="0">
                <a:latin typeface="WHDNLP_txsys"/>
              </a:rPr>
              <a:t> Web</a:t>
            </a:r>
          </a:p>
          <a:p>
            <a:pPr indent="-336550">
              <a:buSzPts val="1700"/>
            </a:pPr>
            <a:r>
              <a:rPr lang="en-GB" sz="1600" dirty="0">
                <a:latin typeface="WHDNLP_txsys"/>
              </a:rPr>
              <a:t>Integra </a:t>
            </a:r>
            <a:r>
              <a:rPr lang="en-GB" sz="1600" i="1" dirty="0">
                <a:latin typeface="WHDNLP_txsys"/>
              </a:rPr>
              <a:t>frameworks</a:t>
            </a:r>
            <a:r>
              <a:rPr lang="en-GB" sz="1600" dirty="0">
                <a:latin typeface="WHDNLP_txsys"/>
              </a:rPr>
              <a:t> de </a:t>
            </a:r>
            <a:r>
              <a:rPr lang="en-GB" sz="1600" i="1" dirty="0">
                <a:latin typeface="WHDNLP_txsys"/>
              </a:rPr>
              <a:t>frontend</a:t>
            </a: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Suporta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funcionalidades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nativas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Aplicações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indistinguíveis</a:t>
            </a:r>
            <a:r>
              <a:rPr lang="en-GB" sz="1600" dirty="0">
                <a:latin typeface="WHDNLP_txsys"/>
              </a:rPr>
              <a:t> das </a:t>
            </a:r>
            <a:r>
              <a:rPr lang="en-GB" sz="1600" dirty="0" err="1">
                <a:latin typeface="WHDNLP_txsys"/>
              </a:rPr>
              <a:t>nativas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Desenvolvimento cross-platform: Ionic + Capacitor/Cordova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9</a:t>
            </a:r>
            <a:endParaRPr b="1" dirty="0"/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09632737-57F0-B71A-2A93-D5EEE74B8A37}"/>
              </a:ext>
            </a:extLst>
          </p:cNvPr>
          <p:cNvSpPr txBox="1">
            <a:spLocks/>
          </p:cNvSpPr>
          <p:nvPr/>
        </p:nvSpPr>
        <p:spPr>
          <a:xfrm>
            <a:off x="4572001" y="1735809"/>
            <a:ext cx="4260302" cy="258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0">
              <a:buSzPts val="1700"/>
              <a:buNone/>
            </a:pPr>
            <a:r>
              <a:rPr lang="en-GB" sz="1600" dirty="0" err="1">
                <a:latin typeface="WHDNLP_txsys"/>
              </a:rPr>
              <a:t>Desvantagens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Pior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desempenho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r>
              <a:rPr lang="en-GB" sz="1600" i="1" dirty="0">
                <a:latin typeface="WHDNLP_txsys"/>
              </a:rPr>
              <a:t>Debugging</a:t>
            </a:r>
            <a:r>
              <a:rPr lang="en-GB" sz="1600" dirty="0">
                <a:latin typeface="WHDNLP_txsys"/>
              </a:rPr>
              <a:t> e </a:t>
            </a:r>
            <a:r>
              <a:rPr lang="en-GB" sz="1600" dirty="0" err="1">
                <a:latin typeface="WHDNLP_txsys"/>
              </a:rPr>
              <a:t>otimização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pode</a:t>
            </a:r>
            <a:r>
              <a:rPr lang="en-GB" sz="1600" dirty="0">
                <a:latin typeface="WHDNLP_txsys"/>
              </a:rPr>
              <a:t> ser </a:t>
            </a:r>
            <a:r>
              <a:rPr lang="en-GB" sz="1600" dirty="0" err="1">
                <a:latin typeface="WHDNLP_txsys"/>
              </a:rPr>
              <a:t>complicado</a:t>
            </a: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r>
              <a:rPr lang="en-GB" sz="1600" dirty="0" err="1">
                <a:latin typeface="WHDNLP_txsys"/>
              </a:rPr>
              <a:t>Menos</a:t>
            </a:r>
            <a:r>
              <a:rPr lang="en-GB" sz="1600" dirty="0">
                <a:latin typeface="WHDNLP_txsys"/>
              </a:rPr>
              <a:t> </a:t>
            </a:r>
            <a:r>
              <a:rPr lang="en-GB" sz="1600" dirty="0" err="1">
                <a:latin typeface="WHDNLP_txsys"/>
              </a:rPr>
              <a:t>garantias</a:t>
            </a:r>
            <a:r>
              <a:rPr lang="en-GB" sz="1600" dirty="0">
                <a:latin typeface="WHDNLP_txsys"/>
              </a:rPr>
              <a:t> de </a:t>
            </a:r>
            <a:r>
              <a:rPr lang="en-GB" sz="1600" dirty="0" err="1">
                <a:latin typeface="WHDNLP_txsys"/>
              </a:rPr>
              <a:t>segurança</a:t>
            </a:r>
            <a:endParaRPr lang="en-GB" sz="1600" dirty="0">
              <a:latin typeface="WHDNLP_txsys"/>
            </a:endParaRPr>
          </a:p>
          <a:p>
            <a:pPr marL="120650" indent="0">
              <a:buSzPts val="1700"/>
              <a:buNone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  <a:p>
            <a:pPr indent="-336550">
              <a:buSzPts val="1700"/>
            </a:pPr>
            <a:endParaRPr lang="en-GB" sz="1600" dirty="0">
              <a:latin typeface="WHDNLP_txsys"/>
            </a:endParaRPr>
          </a:p>
        </p:txBody>
      </p:sp>
    </p:spTree>
    <p:extLst>
      <p:ext uri="{BB962C8B-B14F-4D97-AF65-F5344CB8AC3E}">
        <p14:creationId xmlns:p14="http://schemas.microsoft.com/office/powerpoint/2010/main" val="27312141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579</Words>
  <Application>Microsoft Office PowerPoint</Application>
  <PresentationFormat>Apresentação na tela (16:9)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WHDNLP_txsys</vt:lpstr>
      <vt:lpstr>Wingdings</vt:lpstr>
      <vt:lpstr>Simple Light</vt:lpstr>
      <vt:lpstr>Apresentação do PowerPoint</vt:lpstr>
      <vt:lpstr>Introdução</vt:lpstr>
      <vt:lpstr>Ionic</vt:lpstr>
      <vt:lpstr>Cordova</vt:lpstr>
      <vt:lpstr>Capacitor</vt:lpstr>
      <vt:lpstr>Conhecimento requerido</vt:lpstr>
      <vt:lpstr>Arquitetura</vt:lpstr>
      <vt:lpstr>Arquitetura</vt:lpstr>
      <vt:lpstr>Vantagens / Desvantagens</vt:lpstr>
      <vt:lpstr>Use cases</vt:lpstr>
      <vt:lpstr>Aplicabilidade</vt:lpstr>
      <vt:lpstr>Sistemas conhecidos construídos com Ionic</vt:lpstr>
      <vt:lpstr>Sistemas conhecidos construídos com Ionic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Simão Cunha</dc:creator>
  <cp:lastModifiedBy>Simão Pedro Sá Cunha</cp:lastModifiedBy>
  <cp:revision>15</cp:revision>
  <dcterms:modified xsi:type="dcterms:W3CDTF">2023-03-09T16:03:22Z</dcterms:modified>
</cp:coreProperties>
</file>