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2"/>
  </p:notesMasterIdLst>
  <p:sldIdLst>
    <p:sldId id="256" r:id="rId5"/>
    <p:sldId id="257" r:id="rId6"/>
    <p:sldId id="258" r:id="rId7"/>
    <p:sldId id="268" r:id="rId8"/>
    <p:sldId id="267" r:id="rId9"/>
    <p:sldId id="263" r:id="rId10"/>
    <p:sldId id="266" r:id="rId11"/>
  </p:sldIdLst>
  <p:sldSz cx="30275213" cy="23039388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0F45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25" d="100"/>
          <a:sy n="25" d="100"/>
        </p:scale>
        <p:origin x="147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22F4B-DC4E-D945-B0FC-0161CBB84750}" type="datetimeFigureOut">
              <a:rPr lang="en-PT" smtClean="0"/>
              <a:t>01/30/2024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01763" y="1143000"/>
            <a:ext cx="4054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2265F-03F8-664B-9F79-1C93A00FD22B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717038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38F1C3-6480-C1E5-7C4F-6045A0C51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402" y="3770568"/>
            <a:ext cx="22706410" cy="8021120"/>
          </a:xfrm>
        </p:spPr>
        <p:txBody>
          <a:bodyPr anchor="b"/>
          <a:lstStyle>
            <a:lvl1pPr algn="ctr">
              <a:defRPr sz="14899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F9756E-9675-AA69-6DD5-673CBD341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4402" y="12101014"/>
            <a:ext cx="22706410" cy="5562517"/>
          </a:xfrm>
        </p:spPr>
        <p:txBody>
          <a:bodyPr/>
          <a:lstStyle>
            <a:lvl1pPr marL="0" indent="0" algn="ctr">
              <a:buNone/>
              <a:defRPr sz="5960"/>
            </a:lvl1pPr>
            <a:lvl2pPr marL="1135319" indent="0" algn="ctr">
              <a:buNone/>
              <a:defRPr sz="4966"/>
            </a:lvl2pPr>
            <a:lvl3pPr marL="2270638" indent="0" algn="ctr">
              <a:buNone/>
              <a:defRPr sz="4470"/>
            </a:lvl3pPr>
            <a:lvl4pPr marL="3405957" indent="0" algn="ctr">
              <a:buNone/>
              <a:defRPr sz="3973"/>
            </a:lvl4pPr>
            <a:lvl5pPr marL="4541276" indent="0" algn="ctr">
              <a:buNone/>
              <a:defRPr sz="3973"/>
            </a:lvl5pPr>
            <a:lvl6pPr marL="5676595" indent="0" algn="ctr">
              <a:buNone/>
              <a:defRPr sz="3973"/>
            </a:lvl6pPr>
            <a:lvl7pPr marL="6811914" indent="0" algn="ctr">
              <a:buNone/>
              <a:defRPr sz="3973"/>
            </a:lvl7pPr>
            <a:lvl8pPr marL="7947233" indent="0" algn="ctr">
              <a:buNone/>
              <a:defRPr sz="3973"/>
            </a:lvl8pPr>
            <a:lvl9pPr marL="9082552" indent="0" algn="ctr">
              <a:buNone/>
              <a:defRPr sz="3973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F8977B-CE9C-1BAF-056C-E7B4A7DF3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FB4-4D3D-B749-8AB8-3465D4B1D6DF}" type="datetimeFigureOut">
              <a:rPr lang="en-PT" smtClean="0"/>
              <a:t>01/30/2024</a:t>
            </a:fld>
            <a:endParaRPr lang="en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3F6C58-4271-EC03-C8CA-9449241C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5CDEA3-5F88-847A-9366-3A0E4E459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A40-EAC2-254F-8E82-83C2C08F2BB8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00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32B0C-BD65-98DD-0BE0-1864ABEBD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DE057E-48A1-3BE8-44C1-ADB1B7005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A3EE2F-E700-E7DF-038F-59D1A5FB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FB4-4D3D-B749-8AB8-3465D4B1D6DF}" type="datetimeFigureOut">
              <a:rPr lang="en-PT" smtClean="0"/>
              <a:t>01/30/2024</a:t>
            </a:fld>
            <a:endParaRPr lang="en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959628-35FD-2904-308A-BAED557D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183C7C-3851-B0B4-6A1C-A3EE9A1C0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A40-EAC2-254F-8E82-83C2C08F2BB8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20445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FDF3DF-C600-DDEA-7B79-5D2D40CB5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1665699" y="1226634"/>
            <a:ext cx="6528093" cy="1952481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B932F5-2CD0-FA01-D4B7-C974936A3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081421" y="1226634"/>
            <a:ext cx="19205838" cy="1952481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0A8130-E440-3D82-3D6F-DA404A4B8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FB4-4D3D-B749-8AB8-3465D4B1D6DF}" type="datetimeFigureOut">
              <a:rPr lang="en-PT" smtClean="0"/>
              <a:t>01/30/2024</a:t>
            </a:fld>
            <a:endParaRPr lang="en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68147A-8565-E01C-3EB4-5A48649EB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5D2DC4-7ED1-D9CD-3FC5-9455F12F4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A40-EAC2-254F-8E82-83C2C08F2BB8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33108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0A19D-CFE3-BAF9-25DC-9A058204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AF963F-78E0-F8C5-7719-CB8D88CE0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201311-1E9F-4E0B-F3E0-0A61E0AB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FB4-4D3D-B749-8AB8-3465D4B1D6DF}" type="datetimeFigureOut">
              <a:rPr lang="en-PT" smtClean="0"/>
              <a:t>01/30/2024</a:t>
            </a:fld>
            <a:endParaRPr lang="en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6A90D2-8B93-A8C4-CC85-1842A709D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642214-EEB6-A8FB-D104-367DCD2D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A40-EAC2-254F-8E82-83C2C08F2BB8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1191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D5B7A-93CC-872C-AA68-FD57560E3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653" y="5743851"/>
            <a:ext cx="26112371" cy="9583744"/>
          </a:xfrm>
        </p:spPr>
        <p:txBody>
          <a:bodyPr anchor="b"/>
          <a:lstStyle>
            <a:lvl1pPr>
              <a:defRPr sz="14899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24DD29-C203-85D1-1640-9A06B5643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5653" y="15418261"/>
            <a:ext cx="26112371" cy="5039864"/>
          </a:xfrm>
        </p:spPr>
        <p:txBody>
          <a:bodyPr/>
          <a:lstStyle>
            <a:lvl1pPr marL="0" indent="0">
              <a:buNone/>
              <a:defRPr sz="5960">
                <a:solidFill>
                  <a:schemeClr val="tx1">
                    <a:tint val="82000"/>
                  </a:schemeClr>
                </a:solidFill>
              </a:defRPr>
            </a:lvl1pPr>
            <a:lvl2pPr marL="1135319" indent="0">
              <a:buNone/>
              <a:defRPr sz="4966">
                <a:solidFill>
                  <a:schemeClr val="tx1">
                    <a:tint val="82000"/>
                  </a:schemeClr>
                </a:solidFill>
              </a:defRPr>
            </a:lvl2pPr>
            <a:lvl3pPr marL="2270638" indent="0">
              <a:buNone/>
              <a:defRPr sz="4470">
                <a:solidFill>
                  <a:schemeClr val="tx1">
                    <a:tint val="82000"/>
                  </a:schemeClr>
                </a:solidFill>
              </a:defRPr>
            </a:lvl3pPr>
            <a:lvl4pPr marL="3405957" indent="0">
              <a:buNone/>
              <a:defRPr sz="3973">
                <a:solidFill>
                  <a:schemeClr val="tx1">
                    <a:tint val="82000"/>
                  </a:schemeClr>
                </a:solidFill>
              </a:defRPr>
            </a:lvl4pPr>
            <a:lvl5pPr marL="4541276" indent="0">
              <a:buNone/>
              <a:defRPr sz="3973">
                <a:solidFill>
                  <a:schemeClr val="tx1">
                    <a:tint val="82000"/>
                  </a:schemeClr>
                </a:solidFill>
              </a:defRPr>
            </a:lvl5pPr>
            <a:lvl6pPr marL="5676595" indent="0">
              <a:buNone/>
              <a:defRPr sz="3973">
                <a:solidFill>
                  <a:schemeClr val="tx1">
                    <a:tint val="82000"/>
                  </a:schemeClr>
                </a:solidFill>
              </a:defRPr>
            </a:lvl6pPr>
            <a:lvl7pPr marL="6811914" indent="0">
              <a:buNone/>
              <a:defRPr sz="3973">
                <a:solidFill>
                  <a:schemeClr val="tx1">
                    <a:tint val="82000"/>
                  </a:schemeClr>
                </a:solidFill>
              </a:defRPr>
            </a:lvl7pPr>
            <a:lvl8pPr marL="7947233" indent="0">
              <a:buNone/>
              <a:defRPr sz="3973">
                <a:solidFill>
                  <a:schemeClr val="tx1">
                    <a:tint val="82000"/>
                  </a:schemeClr>
                </a:solidFill>
              </a:defRPr>
            </a:lvl8pPr>
            <a:lvl9pPr marL="9082552" indent="0">
              <a:buNone/>
              <a:defRPr sz="397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AA2DF9-1F75-9D88-F0F0-06ED57E8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FB4-4D3D-B749-8AB8-3465D4B1D6DF}" type="datetimeFigureOut">
              <a:rPr lang="en-PT" smtClean="0"/>
              <a:t>01/30/2024</a:t>
            </a:fld>
            <a:endParaRPr lang="en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4D228F-71CC-8729-BB93-A587FFC40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F7BFEE-659B-5530-DF10-90B29E6D6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A40-EAC2-254F-8E82-83C2C08F2BB8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46010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A0D2C-D8EC-928E-1B3D-CEF0BE63F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B55087-FFE7-8A7C-D0FF-788B0A637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1421" y="6133170"/>
            <a:ext cx="12866966" cy="1461828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FF2888-7A7B-EB6D-4773-4942E9BEE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26826" y="6133170"/>
            <a:ext cx="12866966" cy="1461828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A6DC52-9104-604A-4ACE-A2412C0E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FB4-4D3D-B749-8AB8-3465D4B1D6DF}" type="datetimeFigureOut">
              <a:rPr lang="en-PT" smtClean="0"/>
              <a:t>01/30/2024</a:t>
            </a:fld>
            <a:endParaRPr lang="en-PT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F82349-C3E4-8AFB-561E-EA12E6C8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FFFAF3-FAEE-743F-6DC3-80533614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A40-EAC2-254F-8E82-83C2C08F2BB8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13189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084CB-5515-68D8-8FCB-50EAFC39D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4" y="1226636"/>
            <a:ext cx="26112371" cy="44532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C7BB88-0079-0A0B-B843-947A7FD5E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5365" y="5647852"/>
            <a:ext cx="12807833" cy="2767925"/>
          </a:xfrm>
        </p:spPr>
        <p:txBody>
          <a:bodyPr anchor="b"/>
          <a:lstStyle>
            <a:lvl1pPr marL="0" indent="0">
              <a:buNone/>
              <a:defRPr sz="5960" b="1"/>
            </a:lvl1pPr>
            <a:lvl2pPr marL="1135319" indent="0">
              <a:buNone/>
              <a:defRPr sz="4966" b="1"/>
            </a:lvl2pPr>
            <a:lvl3pPr marL="2270638" indent="0">
              <a:buNone/>
              <a:defRPr sz="4470" b="1"/>
            </a:lvl3pPr>
            <a:lvl4pPr marL="3405957" indent="0">
              <a:buNone/>
              <a:defRPr sz="3973" b="1"/>
            </a:lvl4pPr>
            <a:lvl5pPr marL="4541276" indent="0">
              <a:buNone/>
              <a:defRPr sz="3973" b="1"/>
            </a:lvl5pPr>
            <a:lvl6pPr marL="5676595" indent="0">
              <a:buNone/>
              <a:defRPr sz="3973" b="1"/>
            </a:lvl6pPr>
            <a:lvl7pPr marL="6811914" indent="0">
              <a:buNone/>
              <a:defRPr sz="3973" b="1"/>
            </a:lvl7pPr>
            <a:lvl8pPr marL="7947233" indent="0">
              <a:buNone/>
              <a:defRPr sz="3973" b="1"/>
            </a:lvl8pPr>
            <a:lvl9pPr marL="9082552" indent="0">
              <a:buNone/>
              <a:defRPr sz="397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A57D36-E8EF-EE12-BA08-F6DFD0B67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85365" y="8415776"/>
            <a:ext cx="12807833" cy="123783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B8B45A1-F129-5B0C-F3E1-993D2038A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5326827" y="5647852"/>
            <a:ext cx="12870909" cy="2767925"/>
          </a:xfrm>
        </p:spPr>
        <p:txBody>
          <a:bodyPr anchor="b"/>
          <a:lstStyle>
            <a:lvl1pPr marL="0" indent="0">
              <a:buNone/>
              <a:defRPr sz="5960" b="1"/>
            </a:lvl1pPr>
            <a:lvl2pPr marL="1135319" indent="0">
              <a:buNone/>
              <a:defRPr sz="4966" b="1"/>
            </a:lvl2pPr>
            <a:lvl3pPr marL="2270638" indent="0">
              <a:buNone/>
              <a:defRPr sz="4470" b="1"/>
            </a:lvl3pPr>
            <a:lvl4pPr marL="3405957" indent="0">
              <a:buNone/>
              <a:defRPr sz="3973" b="1"/>
            </a:lvl4pPr>
            <a:lvl5pPr marL="4541276" indent="0">
              <a:buNone/>
              <a:defRPr sz="3973" b="1"/>
            </a:lvl5pPr>
            <a:lvl6pPr marL="5676595" indent="0">
              <a:buNone/>
              <a:defRPr sz="3973" b="1"/>
            </a:lvl6pPr>
            <a:lvl7pPr marL="6811914" indent="0">
              <a:buNone/>
              <a:defRPr sz="3973" b="1"/>
            </a:lvl7pPr>
            <a:lvl8pPr marL="7947233" indent="0">
              <a:buNone/>
              <a:defRPr sz="3973" b="1"/>
            </a:lvl8pPr>
            <a:lvl9pPr marL="9082552" indent="0">
              <a:buNone/>
              <a:defRPr sz="397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268911E-8E83-B105-AC4C-1BD7E8FCB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5326827" y="8415776"/>
            <a:ext cx="12870909" cy="123783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41C145F-4F96-701F-6662-464CF511D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FB4-4D3D-B749-8AB8-3465D4B1D6DF}" type="datetimeFigureOut">
              <a:rPr lang="en-PT" smtClean="0"/>
              <a:t>01/30/2024</a:t>
            </a:fld>
            <a:endParaRPr lang="en-PT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453C0A2-FA6A-940A-A4F1-CFD3C6FBF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526A17-9786-3797-8EEE-ACD9C456E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A40-EAC2-254F-8E82-83C2C08F2BB8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68639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0CEFF4-BEE3-B036-00AA-F8F105EE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26A4320-E730-9565-1126-AFE020AB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FB4-4D3D-B749-8AB8-3465D4B1D6DF}" type="datetimeFigureOut">
              <a:rPr lang="en-PT" smtClean="0"/>
              <a:t>01/30/2024</a:t>
            </a:fld>
            <a:endParaRPr lang="en-PT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F7B363-3902-467C-DBD6-3A3CA62A2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CE4850-5A2E-2BBC-4E7F-FC492E46D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A40-EAC2-254F-8E82-83C2C08F2BB8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8117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D1F68DE-1C1C-4931-8090-81CF97BA3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FB4-4D3D-B749-8AB8-3465D4B1D6DF}" type="datetimeFigureOut">
              <a:rPr lang="en-PT" smtClean="0"/>
              <a:t>01/30/2024</a:t>
            </a:fld>
            <a:endParaRPr lang="en-PT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C4C5F23-9E04-9FA1-AD3A-70B3A8970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51BB16-3F52-2CAC-CAA0-ED9940F1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A40-EAC2-254F-8E82-83C2C08F2BB8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5728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E231F-58EE-3B98-8263-2B7307C5F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6" y="1535959"/>
            <a:ext cx="9764543" cy="5375857"/>
          </a:xfrm>
        </p:spPr>
        <p:txBody>
          <a:bodyPr anchor="b"/>
          <a:lstStyle>
            <a:lvl1pPr>
              <a:defRPr sz="7946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BF0DE3-D9F9-BDA2-14D9-DAFAD06D4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0909" y="3317247"/>
            <a:ext cx="15326827" cy="16372898"/>
          </a:xfrm>
        </p:spPr>
        <p:txBody>
          <a:bodyPr/>
          <a:lstStyle>
            <a:lvl1pPr>
              <a:defRPr sz="7946"/>
            </a:lvl1pPr>
            <a:lvl2pPr>
              <a:defRPr sz="6953"/>
            </a:lvl2pPr>
            <a:lvl3pPr>
              <a:defRPr sz="5960"/>
            </a:lvl3pPr>
            <a:lvl4pPr>
              <a:defRPr sz="4966"/>
            </a:lvl4pPr>
            <a:lvl5pPr>
              <a:defRPr sz="4966"/>
            </a:lvl5pPr>
            <a:lvl6pPr>
              <a:defRPr sz="4966"/>
            </a:lvl6pPr>
            <a:lvl7pPr>
              <a:defRPr sz="4966"/>
            </a:lvl7pPr>
            <a:lvl8pPr>
              <a:defRPr sz="4966"/>
            </a:lvl8pPr>
            <a:lvl9pPr>
              <a:defRPr sz="4966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43A80A-C05F-17C4-254C-2530EC376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5366" y="6911816"/>
            <a:ext cx="9764543" cy="12804995"/>
          </a:xfrm>
        </p:spPr>
        <p:txBody>
          <a:bodyPr/>
          <a:lstStyle>
            <a:lvl1pPr marL="0" indent="0">
              <a:buNone/>
              <a:defRPr sz="3973"/>
            </a:lvl1pPr>
            <a:lvl2pPr marL="1135319" indent="0">
              <a:buNone/>
              <a:defRPr sz="3476"/>
            </a:lvl2pPr>
            <a:lvl3pPr marL="2270638" indent="0">
              <a:buNone/>
              <a:defRPr sz="2980"/>
            </a:lvl3pPr>
            <a:lvl4pPr marL="3405957" indent="0">
              <a:buNone/>
              <a:defRPr sz="2483"/>
            </a:lvl4pPr>
            <a:lvl5pPr marL="4541276" indent="0">
              <a:buNone/>
              <a:defRPr sz="2483"/>
            </a:lvl5pPr>
            <a:lvl6pPr marL="5676595" indent="0">
              <a:buNone/>
              <a:defRPr sz="2483"/>
            </a:lvl6pPr>
            <a:lvl7pPr marL="6811914" indent="0">
              <a:buNone/>
              <a:defRPr sz="2483"/>
            </a:lvl7pPr>
            <a:lvl8pPr marL="7947233" indent="0">
              <a:buNone/>
              <a:defRPr sz="2483"/>
            </a:lvl8pPr>
            <a:lvl9pPr marL="9082552" indent="0">
              <a:buNone/>
              <a:defRPr sz="248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1343C8-1A22-F91A-C2AC-50F837BDD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FB4-4D3D-B749-8AB8-3465D4B1D6DF}" type="datetimeFigureOut">
              <a:rPr lang="en-PT" smtClean="0"/>
              <a:t>01/30/2024</a:t>
            </a:fld>
            <a:endParaRPr lang="en-PT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1EDFF0-220F-D348-A85E-CA6A90EF8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1EF8A4-F482-3B14-8A7D-507A0F0F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A40-EAC2-254F-8E82-83C2C08F2BB8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4911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F3B4F9-BEF0-C9E1-2889-EA478EAB3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6" y="1535959"/>
            <a:ext cx="9764543" cy="5375857"/>
          </a:xfrm>
        </p:spPr>
        <p:txBody>
          <a:bodyPr anchor="b"/>
          <a:lstStyle>
            <a:lvl1pPr>
              <a:defRPr sz="7946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A950844-D2D3-6503-EDE0-106BA9C40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2870909" y="3317247"/>
            <a:ext cx="15326827" cy="16372898"/>
          </a:xfrm>
        </p:spPr>
        <p:txBody>
          <a:bodyPr/>
          <a:lstStyle>
            <a:lvl1pPr marL="0" indent="0">
              <a:buNone/>
              <a:defRPr sz="7946"/>
            </a:lvl1pPr>
            <a:lvl2pPr marL="1135319" indent="0">
              <a:buNone/>
              <a:defRPr sz="6953"/>
            </a:lvl2pPr>
            <a:lvl3pPr marL="2270638" indent="0">
              <a:buNone/>
              <a:defRPr sz="5960"/>
            </a:lvl3pPr>
            <a:lvl4pPr marL="3405957" indent="0">
              <a:buNone/>
              <a:defRPr sz="4966"/>
            </a:lvl4pPr>
            <a:lvl5pPr marL="4541276" indent="0">
              <a:buNone/>
              <a:defRPr sz="4966"/>
            </a:lvl5pPr>
            <a:lvl6pPr marL="5676595" indent="0">
              <a:buNone/>
              <a:defRPr sz="4966"/>
            </a:lvl6pPr>
            <a:lvl7pPr marL="6811914" indent="0">
              <a:buNone/>
              <a:defRPr sz="4966"/>
            </a:lvl7pPr>
            <a:lvl8pPr marL="7947233" indent="0">
              <a:buNone/>
              <a:defRPr sz="4966"/>
            </a:lvl8pPr>
            <a:lvl9pPr marL="9082552" indent="0">
              <a:buNone/>
              <a:defRPr sz="4966"/>
            </a:lvl9pPr>
          </a:lstStyle>
          <a:p>
            <a:endParaRPr lang="pt-PT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182DF1-BD0E-F694-ABDA-83C30DCBA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5366" y="6911816"/>
            <a:ext cx="9764543" cy="12804995"/>
          </a:xfrm>
        </p:spPr>
        <p:txBody>
          <a:bodyPr/>
          <a:lstStyle>
            <a:lvl1pPr marL="0" indent="0">
              <a:buNone/>
              <a:defRPr sz="3973"/>
            </a:lvl1pPr>
            <a:lvl2pPr marL="1135319" indent="0">
              <a:buNone/>
              <a:defRPr sz="3476"/>
            </a:lvl2pPr>
            <a:lvl3pPr marL="2270638" indent="0">
              <a:buNone/>
              <a:defRPr sz="2980"/>
            </a:lvl3pPr>
            <a:lvl4pPr marL="3405957" indent="0">
              <a:buNone/>
              <a:defRPr sz="2483"/>
            </a:lvl4pPr>
            <a:lvl5pPr marL="4541276" indent="0">
              <a:buNone/>
              <a:defRPr sz="2483"/>
            </a:lvl5pPr>
            <a:lvl6pPr marL="5676595" indent="0">
              <a:buNone/>
              <a:defRPr sz="2483"/>
            </a:lvl6pPr>
            <a:lvl7pPr marL="6811914" indent="0">
              <a:buNone/>
              <a:defRPr sz="2483"/>
            </a:lvl7pPr>
            <a:lvl8pPr marL="7947233" indent="0">
              <a:buNone/>
              <a:defRPr sz="2483"/>
            </a:lvl8pPr>
            <a:lvl9pPr marL="9082552" indent="0">
              <a:buNone/>
              <a:defRPr sz="248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0E5B51-C2B7-63BD-E97B-5451CBEDA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FB4-4D3D-B749-8AB8-3465D4B1D6DF}" type="datetimeFigureOut">
              <a:rPr lang="en-PT" smtClean="0"/>
              <a:t>01/30/2024</a:t>
            </a:fld>
            <a:endParaRPr lang="en-PT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970040-4608-C460-D646-659E8CEEF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8C171-408D-D4AB-7B27-644977C8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A40-EAC2-254F-8E82-83C2C08F2BB8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07268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10FDD6-FE19-C2BA-6EDA-117FC0E8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421" y="1226636"/>
            <a:ext cx="26112371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41049E-ABB7-8C7D-8ECD-E7530CB4F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1421" y="6133170"/>
            <a:ext cx="26112371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8B0A03-2C25-6E03-D4BD-EE6E163F96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81421" y="21354101"/>
            <a:ext cx="681192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48FFB4-4D3D-B749-8AB8-3465D4B1D6DF}" type="datetimeFigureOut">
              <a:rPr lang="en-PT" smtClean="0"/>
              <a:t>01/30/2024</a:t>
            </a:fld>
            <a:endParaRPr lang="en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77CE1B-748A-F3C3-4D0A-A17747DD19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28665" y="21354101"/>
            <a:ext cx="10217884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A4E653-38FE-9563-C434-DAC1F4840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381869" y="21354101"/>
            <a:ext cx="681192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CB8A40-EAC2-254F-8E82-83C2C08F2BB8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8678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270638" rtl="0" eaLnBrk="1" latinLnBrk="0" hangingPunct="1">
        <a:lnSpc>
          <a:spcPct val="90000"/>
        </a:lnSpc>
        <a:spcBef>
          <a:spcPct val="0"/>
        </a:spcBef>
        <a:buNone/>
        <a:defRPr sz="109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7660" indent="-567660" algn="l" defTabSz="2270638" rtl="0" eaLnBrk="1" latinLnBrk="0" hangingPunct="1">
        <a:lnSpc>
          <a:spcPct val="90000"/>
        </a:lnSpc>
        <a:spcBef>
          <a:spcPts val="2483"/>
        </a:spcBef>
        <a:buFont typeface="Arial" panose="020B0604020202020204" pitchFamily="34" charset="0"/>
        <a:buChar char="•"/>
        <a:defRPr sz="6953" kern="1200">
          <a:solidFill>
            <a:schemeClr val="tx1"/>
          </a:solidFill>
          <a:latin typeface="+mn-lt"/>
          <a:ea typeface="+mn-ea"/>
          <a:cs typeface="+mn-cs"/>
        </a:defRPr>
      </a:lvl1pPr>
      <a:lvl2pPr marL="1702979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2838298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966" kern="1200">
          <a:solidFill>
            <a:schemeClr val="tx1"/>
          </a:solidFill>
          <a:latin typeface="+mn-lt"/>
          <a:ea typeface="+mn-ea"/>
          <a:cs typeface="+mn-cs"/>
        </a:defRPr>
      </a:lvl3pPr>
      <a:lvl4pPr marL="3973617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5108936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6244255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7379574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8514893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650212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1pPr>
      <a:lvl2pPr marL="1135319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2pPr>
      <a:lvl3pPr marL="2270638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3pPr>
      <a:lvl4pPr marL="3405957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4541276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5676595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6811914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7947233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082552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10.png"/><Relationship Id="rId4" Type="http://schemas.openxmlformats.org/officeDocument/2006/relationships/image" Target="../media/image9.jpeg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176;p1">
            <a:extLst>
              <a:ext uri="{FF2B5EF4-FFF2-40B4-BE49-F238E27FC236}">
                <a16:creationId xmlns:a16="http://schemas.microsoft.com/office/drawing/2014/main" id="{3049F03B-A4CF-1AF1-A3D1-53A6927CCC70}"/>
              </a:ext>
            </a:extLst>
          </p:cNvPr>
          <p:cNvPicPr preferRelativeResize="0"/>
          <p:nvPr/>
        </p:nvPicPr>
        <p:blipFill rotWithShape="1">
          <a:blip r:embed="rId2"/>
          <a:stretch/>
        </p:blipFill>
        <p:spPr>
          <a:xfrm>
            <a:off x="1573430" y="16093670"/>
            <a:ext cx="8072972" cy="3996121"/>
          </a:xfrm>
          <a:prstGeom prst="rect">
            <a:avLst/>
          </a:prstGeom>
          <a:noFill/>
        </p:spPr>
      </p:pic>
      <p:pic>
        <p:nvPicPr>
          <p:cNvPr id="24" name="Google Shape;178;p1" descr="C:\Users\states\Desktop\big.png">
            <a:extLst>
              <a:ext uri="{FF2B5EF4-FFF2-40B4-BE49-F238E27FC236}">
                <a16:creationId xmlns:a16="http://schemas.microsoft.com/office/drawing/2014/main" id="{3A4C025A-3675-D807-CE4A-FBABD5092F4D}"/>
              </a:ext>
            </a:extLst>
          </p:cNvPr>
          <p:cNvPicPr preferRelativeResize="0"/>
          <p:nvPr/>
        </p:nvPicPr>
        <p:blipFill rotWithShape="1">
          <a:blip r:embed="rId3"/>
          <a:stretch/>
        </p:blipFill>
        <p:spPr>
          <a:xfrm>
            <a:off x="2322782" y="8865847"/>
            <a:ext cx="5446948" cy="533800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D81E35-D562-5E5F-A025-664B12F41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5333" y="9384007"/>
            <a:ext cx="16230583" cy="583421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 defTabSz="914400"/>
            <a:r>
              <a:rPr lang="en-US" sz="9600" b="1" kern="1200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How Sustainable Is Your Programming Language? Analyzing the Impact of Power Cap on Energy Efficiency of Programming 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FBC46-9A6E-91B2-D36D-A4BA4A043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99976" y="18330169"/>
            <a:ext cx="5412448" cy="1759621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3200" kern="1200" dirty="0">
                <a:latin typeface="+mn-lt"/>
                <a:ea typeface="+mn-ea"/>
                <a:cs typeface="+mn-cs"/>
              </a:rPr>
              <a:t>Simão Cunha</a:t>
            </a:r>
          </a:p>
          <a:p>
            <a:pPr defTabSz="914400">
              <a:spcBef>
                <a:spcPts val="1000"/>
              </a:spcBef>
            </a:pPr>
            <a:r>
              <a:rPr lang="en-US" sz="3200" kern="1200" dirty="0">
                <a:latin typeface="+mn-lt"/>
                <a:ea typeface="+mn-ea"/>
                <a:cs typeface="+mn-cs"/>
              </a:rPr>
              <a:t>simaopscunha@outlook.pt</a:t>
            </a:r>
          </a:p>
          <a:p>
            <a:pPr defTabSz="914400">
              <a:spcBef>
                <a:spcPts val="1000"/>
              </a:spcBef>
            </a:pPr>
            <a:r>
              <a:rPr lang="en-US" sz="3200" kern="1200" dirty="0">
                <a:latin typeface="+mn-lt"/>
                <a:ea typeface="+mn-ea"/>
                <a:cs typeface="+mn-cs"/>
              </a:rPr>
              <a:t>University of Minho, Portugal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6DA3071-AE5B-65EB-26F8-F6D8D697C191}"/>
              </a:ext>
            </a:extLst>
          </p:cNvPr>
          <p:cNvSpPr txBox="1">
            <a:spLocks/>
          </p:cNvSpPr>
          <p:nvPr/>
        </p:nvSpPr>
        <p:spPr>
          <a:xfrm>
            <a:off x="17158511" y="18330169"/>
            <a:ext cx="5412448" cy="1759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1000"/>
              </a:spcBef>
            </a:pPr>
            <a:r>
              <a:rPr lang="en-US" sz="3200" dirty="0"/>
              <a:t>Luís Silva</a:t>
            </a:r>
          </a:p>
          <a:p>
            <a:pPr defTabSz="914400">
              <a:spcBef>
                <a:spcPts val="1000"/>
              </a:spcBef>
            </a:pPr>
            <a:r>
              <a:rPr lang="en-US" sz="3200" dirty="0"/>
              <a:t>luis.m.peixoto@gmail.com</a:t>
            </a:r>
          </a:p>
          <a:p>
            <a:pPr defTabSz="914400">
              <a:spcBef>
                <a:spcPts val="1000"/>
              </a:spcBef>
            </a:pPr>
            <a:r>
              <a:rPr lang="en-US" sz="3200" dirty="0"/>
              <a:t>University of Minho, Portugal</a:t>
            </a:r>
          </a:p>
        </p:txBody>
      </p:sp>
      <p:pic>
        <p:nvPicPr>
          <p:cNvPr id="6" name="Imagem 5" descr="Código QR&#10;&#10;Descrição gerada automaticamente com confiança média">
            <a:extLst>
              <a:ext uri="{FF2B5EF4-FFF2-40B4-BE49-F238E27FC236}">
                <a16:creationId xmlns:a16="http://schemas.microsoft.com/office/drawing/2014/main" id="{EA365EED-AAC3-3138-2A3C-E7BD59FBC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187" y="0"/>
            <a:ext cx="30301400" cy="7237828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D493AF9F-082A-E7E9-C92A-29E80C392082}"/>
              </a:ext>
            </a:extLst>
          </p:cNvPr>
          <p:cNvSpPr txBox="1">
            <a:spLocks/>
          </p:cNvSpPr>
          <p:nvPr/>
        </p:nvSpPr>
        <p:spPr>
          <a:xfrm>
            <a:off x="23817046" y="18330169"/>
            <a:ext cx="5412448" cy="1759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1000"/>
              </a:spcBef>
            </a:pPr>
            <a:r>
              <a:rPr lang="en-US" sz="3200" dirty="0"/>
              <a:t>João Saraiva</a:t>
            </a:r>
          </a:p>
          <a:p>
            <a:pPr defTabSz="914400">
              <a:spcBef>
                <a:spcPts val="1000"/>
              </a:spcBef>
            </a:pPr>
            <a:r>
              <a:rPr lang="en-US" sz="3200" dirty="0"/>
              <a:t>saraiva@di.uminho.pt</a:t>
            </a:r>
          </a:p>
          <a:p>
            <a:pPr defTabSz="914400">
              <a:spcBef>
                <a:spcPts val="1000"/>
              </a:spcBef>
            </a:pPr>
            <a:r>
              <a:rPr lang="en-US" sz="3200" dirty="0"/>
              <a:t>University of Minho, Portugal</a:t>
            </a:r>
          </a:p>
        </p:txBody>
      </p:sp>
    </p:spTree>
    <p:extLst>
      <p:ext uri="{BB962C8B-B14F-4D97-AF65-F5344CB8AC3E}">
        <p14:creationId xmlns:p14="http://schemas.microsoft.com/office/powerpoint/2010/main" val="986880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37BBAC0-1980-E3CC-EE0B-8E885B63F90D}"/>
              </a:ext>
            </a:extLst>
          </p:cNvPr>
          <p:cNvSpPr txBox="1"/>
          <p:nvPr/>
        </p:nvSpPr>
        <p:spPr>
          <a:xfrm>
            <a:off x="0" y="0"/>
            <a:ext cx="30275213" cy="5730240"/>
          </a:xfrm>
          <a:prstGeom prst="rect">
            <a:avLst/>
          </a:prstGeom>
          <a:solidFill>
            <a:srgbClr val="320F45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EAD813-27AE-5B8A-38C3-F262586BB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Analysis of programming languages' performance when running various CLBG problems.</a:t>
            </a:r>
          </a:p>
        </p:txBody>
      </p:sp>
      <p:sp>
        <p:nvSpPr>
          <p:cNvPr id="24" name="Google Shape;186;g2541c458d94_0_130">
            <a:extLst>
              <a:ext uri="{FF2B5EF4-FFF2-40B4-BE49-F238E27FC236}">
                <a16:creationId xmlns:a16="http://schemas.microsoft.com/office/drawing/2014/main" id="{80860649-0B49-937E-A5F5-E1B2D3241FF2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28950219" y="21643716"/>
            <a:ext cx="52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pic>
        <p:nvPicPr>
          <p:cNvPr id="17" name="Google Shape;176;p1">
            <a:extLst>
              <a:ext uri="{FF2B5EF4-FFF2-40B4-BE49-F238E27FC236}">
                <a16:creationId xmlns:a16="http://schemas.microsoft.com/office/drawing/2014/main" id="{2CDD563C-50ED-E516-68F1-DD2955B8D20F}"/>
              </a:ext>
            </a:extLst>
          </p:cNvPr>
          <p:cNvPicPr preferRelativeResize="0"/>
          <p:nvPr/>
        </p:nvPicPr>
        <p:blipFill rotWithShape="1">
          <a:blip r:embed="rId2"/>
          <a:stretch/>
        </p:blipFill>
        <p:spPr>
          <a:xfrm>
            <a:off x="533358" y="21175441"/>
            <a:ext cx="2574995" cy="1274622"/>
          </a:xfrm>
          <a:prstGeom prst="rect">
            <a:avLst/>
          </a:prstGeom>
          <a:noFill/>
        </p:spPr>
      </p:pic>
      <p:pic>
        <p:nvPicPr>
          <p:cNvPr id="19" name="Google Shape;178;p1" descr="C:\Users\states\Desktop\big.png">
            <a:extLst>
              <a:ext uri="{FF2B5EF4-FFF2-40B4-BE49-F238E27FC236}">
                <a16:creationId xmlns:a16="http://schemas.microsoft.com/office/drawing/2014/main" id="{AA1227E0-C9E1-8AD4-D49C-F3C31F67C4F1}"/>
              </a:ext>
            </a:extLst>
          </p:cNvPr>
          <p:cNvPicPr preferRelativeResize="0"/>
          <p:nvPr/>
        </p:nvPicPr>
        <p:blipFill rotWithShape="1">
          <a:blip r:embed="rId3"/>
          <a:stretch/>
        </p:blipFill>
        <p:spPr>
          <a:xfrm>
            <a:off x="26714587" y="20814018"/>
            <a:ext cx="1997469" cy="1997468"/>
          </a:xfrm>
          <a:prstGeom prst="rect">
            <a:avLst/>
          </a:prstGeom>
          <a:noFill/>
        </p:spPr>
      </p:pic>
      <p:pic>
        <p:nvPicPr>
          <p:cNvPr id="12" name="Imagem 11" descr="Código QR&#10;&#10;Descrição gerada automaticamente com confiança média">
            <a:extLst>
              <a:ext uri="{FF2B5EF4-FFF2-40B4-BE49-F238E27FC236}">
                <a16:creationId xmlns:a16="http://schemas.microsoft.com/office/drawing/2014/main" id="{EA951300-4ED6-BC4A-1CC8-50A12B4383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48" t="37841" r="76376" b="36945"/>
          <a:stretch/>
        </p:blipFill>
        <p:spPr>
          <a:xfrm>
            <a:off x="0" y="0"/>
            <a:ext cx="5446948" cy="1824967"/>
          </a:xfrm>
          <a:prstGeom prst="rect">
            <a:avLst/>
          </a:prstGeom>
        </p:spPr>
      </p:pic>
      <p:pic>
        <p:nvPicPr>
          <p:cNvPr id="13" name="Imagem 12" descr="Código QR&#10;&#10;Descrição gerada automaticamente com confiança média">
            <a:extLst>
              <a:ext uri="{FF2B5EF4-FFF2-40B4-BE49-F238E27FC236}">
                <a16:creationId xmlns:a16="http://schemas.microsoft.com/office/drawing/2014/main" id="{57D0EA53-1991-DF68-FE49-2A3DC9C1DB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494" t="9697" r="34228" b="54034"/>
          <a:stretch/>
        </p:blipFill>
        <p:spPr>
          <a:xfrm>
            <a:off x="27492960" y="85692"/>
            <a:ext cx="2438192" cy="1590842"/>
          </a:xfrm>
          <a:prstGeom prst="rect">
            <a:avLst/>
          </a:prstGeom>
        </p:spPr>
      </p:pic>
      <p:pic>
        <p:nvPicPr>
          <p:cNvPr id="14" name="Imagem 13" descr="Código QR&#10;&#10;Descrição gerada automaticamente com confiança média">
            <a:extLst>
              <a:ext uri="{FF2B5EF4-FFF2-40B4-BE49-F238E27FC236}">
                <a16:creationId xmlns:a16="http://schemas.microsoft.com/office/drawing/2014/main" id="{72653B0F-33B3-9D62-1DB9-383AADFF26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514" t="51797" r="36729" b="30095"/>
          <a:stretch/>
        </p:blipFill>
        <p:spPr>
          <a:xfrm>
            <a:off x="23889403" y="199645"/>
            <a:ext cx="3259496" cy="131064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D8B6357B-35A7-406D-E139-50214605F32E}"/>
              </a:ext>
            </a:extLst>
          </p:cNvPr>
          <p:cNvSpPr txBox="1"/>
          <p:nvPr/>
        </p:nvSpPr>
        <p:spPr>
          <a:xfrm>
            <a:off x="26410878" y="912483"/>
            <a:ext cx="1036320" cy="720000"/>
          </a:xfrm>
          <a:prstGeom prst="rect">
            <a:avLst/>
          </a:prstGeom>
          <a:solidFill>
            <a:srgbClr val="320F45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F43A2A7-A1EA-377A-EEE9-6D48B3555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15FAE7D-BCAE-9965-CBAF-BE8C538A32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235" y="6280829"/>
            <a:ext cx="30124978" cy="1387574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D0890BC-ED2F-515E-C6AD-E7C51701AF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1237" y="16577625"/>
            <a:ext cx="2360043" cy="127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4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37BBAC0-1980-E3CC-EE0B-8E885B63F90D}"/>
              </a:ext>
            </a:extLst>
          </p:cNvPr>
          <p:cNvSpPr txBox="1"/>
          <p:nvPr/>
        </p:nvSpPr>
        <p:spPr>
          <a:xfrm>
            <a:off x="0" y="0"/>
            <a:ext cx="30275213" cy="5730240"/>
          </a:xfrm>
          <a:prstGeom prst="rect">
            <a:avLst/>
          </a:prstGeom>
          <a:solidFill>
            <a:srgbClr val="320F45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EAD813-27AE-5B8A-38C3-F262586BB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Temperature sensors &amp; </a:t>
            </a:r>
            <a:r>
              <a:rPr lang="en-US" sz="9600" b="1" dirty="0" err="1">
                <a:solidFill>
                  <a:schemeClr val="bg1"/>
                </a:solidFill>
              </a:rPr>
              <a:t>PowerCap</a:t>
            </a:r>
            <a:endParaRPr lang="en-US" sz="9600" b="1" dirty="0">
              <a:solidFill>
                <a:schemeClr val="bg1"/>
              </a:solidFill>
            </a:endParaRPr>
          </a:p>
        </p:txBody>
      </p:sp>
      <p:pic>
        <p:nvPicPr>
          <p:cNvPr id="1028" name="Picture 4" descr="Electric, electricity, energy, power, sign, thunder icon - Free download">
            <a:extLst>
              <a:ext uri="{FF2B5EF4-FFF2-40B4-BE49-F238E27FC236}">
                <a16:creationId xmlns:a16="http://schemas.microsoft.com/office/drawing/2014/main" id="{3875ADE7-091F-B4CE-CAF4-5094193A18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286" y="1407786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oogle Shape;186;g2541c458d94_0_130">
            <a:extLst>
              <a:ext uri="{FF2B5EF4-FFF2-40B4-BE49-F238E27FC236}">
                <a16:creationId xmlns:a16="http://schemas.microsoft.com/office/drawing/2014/main" id="{80860649-0B49-937E-A5F5-E1B2D3241FF2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28950219" y="21643716"/>
            <a:ext cx="52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9" name="Arrow: Right 47">
            <a:extLst>
              <a:ext uri="{FF2B5EF4-FFF2-40B4-BE49-F238E27FC236}">
                <a16:creationId xmlns:a16="http://schemas.microsoft.com/office/drawing/2014/main" id="{8FE29233-8731-8D79-E32A-8DD9371B5118}"/>
              </a:ext>
            </a:extLst>
          </p:cNvPr>
          <p:cNvSpPr/>
          <p:nvPr/>
        </p:nvSpPr>
        <p:spPr>
          <a:xfrm>
            <a:off x="8930641" y="9230886"/>
            <a:ext cx="4573283" cy="646331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00FF"/>
              </a:highlight>
            </a:endParaRPr>
          </a:p>
        </p:txBody>
      </p:sp>
      <p:sp>
        <p:nvSpPr>
          <p:cNvPr id="10" name="TextBox 48">
            <a:extLst>
              <a:ext uri="{FF2B5EF4-FFF2-40B4-BE49-F238E27FC236}">
                <a16:creationId xmlns:a16="http://schemas.microsoft.com/office/drawing/2014/main" id="{9458713E-DA8D-A459-3DD6-1A2B92F14B9B}"/>
              </a:ext>
            </a:extLst>
          </p:cNvPr>
          <p:cNvSpPr txBox="1"/>
          <p:nvPr/>
        </p:nvSpPr>
        <p:spPr>
          <a:xfrm>
            <a:off x="14515770" y="8761325"/>
            <a:ext cx="129467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Guarantee that all programs execute at the same (CPU) temperature </a:t>
            </a:r>
          </a:p>
        </p:txBody>
      </p:sp>
      <p:sp>
        <p:nvSpPr>
          <p:cNvPr id="12" name="TextBox 24">
            <a:extLst>
              <a:ext uri="{FF2B5EF4-FFF2-40B4-BE49-F238E27FC236}">
                <a16:creationId xmlns:a16="http://schemas.microsoft.com/office/drawing/2014/main" id="{66BF19A8-81E6-25FC-3433-8ADC32E1CD45}"/>
              </a:ext>
            </a:extLst>
          </p:cNvPr>
          <p:cNvSpPr txBox="1"/>
          <p:nvPr/>
        </p:nvSpPr>
        <p:spPr>
          <a:xfrm>
            <a:off x="8763000" y="9963440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/>
              <a:t>Reads CPU temperature</a:t>
            </a:r>
            <a:endParaRPr lang="en-US" sz="3600" b="1" dirty="0"/>
          </a:p>
        </p:txBody>
      </p:sp>
      <p:pic>
        <p:nvPicPr>
          <p:cNvPr id="1026" name="Picture 2" descr="Cpu Temperature Icon - Download in Colored Outline Style">
            <a:extLst>
              <a:ext uri="{FF2B5EF4-FFF2-40B4-BE49-F238E27FC236}">
                <a16:creationId xmlns:a16="http://schemas.microsoft.com/office/drawing/2014/main" id="{D903F762-86D5-40A3-F1D4-3C770D7CD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286" y="841928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Right 50">
            <a:extLst>
              <a:ext uri="{FF2B5EF4-FFF2-40B4-BE49-F238E27FC236}">
                <a16:creationId xmlns:a16="http://schemas.microsoft.com/office/drawing/2014/main" id="{A1BEA4DD-88B1-AD6E-66B0-A7D4DCF0467D}"/>
              </a:ext>
            </a:extLst>
          </p:cNvPr>
          <p:cNvSpPr/>
          <p:nvPr/>
        </p:nvSpPr>
        <p:spPr>
          <a:xfrm>
            <a:off x="8930641" y="14714458"/>
            <a:ext cx="4573282" cy="646331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FF"/>
              </a:highlight>
            </a:endParaRPr>
          </a:p>
        </p:txBody>
      </p:sp>
      <p:pic>
        <p:nvPicPr>
          <p:cNvPr id="14" name="Picture 55" descr="A black and white hourglass&#10;&#10;Description automatically generated">
            <a:extLst>
              <a:ext uri="{FF2B5EF4-FFF2-40B4-BE49-F238E27FC236}">
                <a16:creationId xmlns:a16="http://schemas.microsoft.com/office/drawing/2014/main" id="{6F368703-8CB0-4790-23CE-44106B702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21696" y="12825121"/>
            <a:ext cx="3680224" cy="3680224"/>
          </a:xfrm>
          <a:prstGeom prst="rect">
            <a:avLst/>
          </a:prstGeom>
        </p:spPr>
      </p:pic>
      <p:pic>
        <p:nvPicPr>
          <p:cNvPr id="16" name="Picture 60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3829E4B1-0390-0ACB-032C-0B41C64A06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7106750" y="13650632"/>
            <a:ext cx="1971169" cy="1971169"/>
          </a:xfrm>
          <a:prstGeom prst="rect">
            <a:avLst/>
          </a:prstGeom>
        </p:spPr>
      </p:pic>
      <p:sp>
        <p:nvSpPr>
          <p:cNvPr id="18" name="TextBox 27">
            <a:extLst>
              <a:ext uri="{FF2B5EF4-FFF2-40B4-BE49-F238E27FC236}">
                <a16:creationId xmlns:a16="http://schemas.microsoft.com/office/drawing/2014/main" id="{574F7E34-2FBE-3AD5-B15A-3E5C4590085B}"/>
              </a:ext>
            </a:extLst>
          </p:cNvPr>
          <p:cNvSpPr txBox="1"/>
          <p:nvPr/>
        </p:nvSpPr>
        <p:spPr>
          <a:xfrm>
            <a:off x="8930641" y="15558699"/>
            <a:ext cx="4573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b="1" dirty="0"/>
              <a:t>Limits CPU power</a:t>
            </a:r>
            <a:endParaRPr lang="en-US" sz="3600" b="1" dirty="0"/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5041EF1B-7312-10E5-120F-06783B46D7C5}"/>
              </a:ext>
            </a:extLst>
          </p:cNvPr>
          <p:cNvSpPr txBox="1"/>
          <p:nvPr/>
        </p:nvSpPr>
        <p:spPr>
          <a:xfrm>
            <a:off x="15551283" y="15835698"/>
            <a:ext cx="495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b="1" dirty="0"/>
              <a:t>Consumes less energy</a:t>
            </a:r>
            <a:endParaRPr lang="en-US" sz="3600" b="1" dirty="0"/>
          </a:p>
        </p:txBody>
      </p:sp>
      <p:sp>
        <p:nvSpPr>
          <p:cNvPr id="21" name="TextBox 16">
            <a:extLst>
              <a:ext uri="{FF2B5EF4-FFF2-40B4-BE49-F238E27FC236}">
                <a16:creationId xmlns:a16="http://schemas.microsoft.com/office/drawing/2014/main" id="{A222FE3D-EC2E-1D4E-93A4-3AAE694F8971}"/>
              </a:ext>
            </a:extLst>
          </p:cNvPr>
          <p:cNvSpPr txBox="1"/>
          <p:nvPr/>
        </p:nvSpPr>
        <p:spPr>
          <a:xfrm>
            <a:off x="21088842" y="15837507"/>
            <a:ext cx="5096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b="1" dirty="0"/>
              <a:t>Longer execution time</a:t>
            </a:r>
            <a:endParaRPr lang="en-US" sz="3600" b="1" dirty="0"/>
          </a:p>
        </p:txBody>
      </p:sp>
      <p:pic>
        <p:nvPicPr>
          <p:cNvPr id="3" name="Imagem 2" descr="Código QR&#10;&#10;Descrição gerada automaticamente com confiança média">
            <a:extLst>
              <a:ext uri="{FF2B5EF4-FFF2-40B4-BE49-F238E27FC236}">
                <a16:creationId xmlns:a16="http://schemas.microsoft.com/office/drawing/2014/main" id="{D8CE4011-0B4E-20ED-A82D-CFEDB95766F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648" t="37841" r="76376" b="36945"/>
          <a:stretch/>
        </p:blipFill>
        <p:spPr>
          <a:xfrm>
            <a:off x="0" y="0"/>
            <a:ext cx="5446948" cy="1824967"/>
          </a:xfrm>
          <a:prstGeom prst="rect">
            <a:avLst/>
          </a:prstGeom>
        </p:spPr>
      </p:pic>
      <p:pic>
        <p:nvPicPr>
          <p:cNvPr id="4" name="Imagem 3" descr="Código QR&#10;&#10;Descrição gerada automaticamente com confiança média">
            <a:extLst>
              <a:ext uri="{FF2B5EF4-FFF2-40B4-BE49-F238E27FC236}">
                <a16:creationId xmlns:a16="http://schemas.microsoft.com/office/drawing/2014/main" id="{2B5905E5-1244-018D-70B6-0343B8D9668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2494" t="9697" r="34228" b="54034"/>
          <a:stretch/>
        </p:blipFill>
        <p:spPr>
          <a:xfrm>
            <a:off x="27492960" y="85692"/>
            <a:ext cx="2438192" cy="1590842"/>
          </a:xfrm>
          <a:prstGeom prst="rect">
            <a:avLst/>
          </a:prstGeom>
        </p:spPr>
      </p:pic>
      <p:pic>
        <p:nvPicPr>
          <p:cNvPr id="5" name="Imagem 4" descr="Código QR&#10;&#10;Descrição gerada automaticamente com confiança média">
            <a:extLst>
              <a:ext uri="{FF2B5EF4-FFF2-40B4-BE49-F238E27FC236}">
                <a16:creationId xmlns:a16="http://schemas.microsoft.com/office/drawing/2014/main" id="{AB3D3219-4DEB-C0B5-BD43-15F8317CBAC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2514" t="51797" r="36729" b="30095"/>
          <a:stretch/>
        </p:blipFill>
        <p:spPr>
          <a:xfrm>
            <a:off x="23889403" y="199645"/>
            <a:ext cx="3259496" cy="1310640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A9E07237-2485-3F70-9D92-1145B0BC599E}"/>
              </a:ext>
            </a:extLst>
          </p:cNvPr>
          <p:cNvSpPr txBox="1"/>
          <p:nvPr/>
        </p:nvSpPr>
        <p:spPr>
          <a:xfrm>
            <a:off x="26410878" y="912483"/>
            <a:ext cx="1036320" cy="720000"/>
          </a:xfrm>
          <a:prstGeom prst="rect">
            <a:avLst/>
          </a:prstGeom>
          <a:solidFill>
            <a:srgbClr val="320F45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23" name="Google Shape;176;p1">
            <a:extLst>
              <a:ext uri="{FF2B5EF4-FFF2-40B4-BE49-F238E27FC236}">
                <a16:creationId xmlns:a16="http://schemas.microsoft.com/office/drawing/2014/main" id="{E023A213-DD92-85A2-F35E-88849E5CC1C2}"/>
              </a:ext>
            </a:extLst>
          </p:cNvPr>
          <p:cNvPicPr preferRelativeResize="0"/>
          <p:nvPr/>
        </p:nvPicPr>
        <p:blipFill rotWithShape="1">
          <a:blip r:embed="rId8"/>
          <a:stretch/>
        </p:blipFill>
        <p:spPr>
          <a:xfrm>
            <a:off x="533358" y="21175441"/>
            <a:ext cx="2574995" cy="1274622"/>
          </a:xfrm>
          <a:prstGeom prst="rect">
            <a:avLst/>
          </a:prstGeom>
          <a:noFill/>
        </p:spPr>
      </p:pic>
      <p:pic>
        <p:nvPicPr>
          <p:cNvPr id="25" name="Google Shape;178;p1" descr="C:\Users\states\Desktop\big.png">
            <a:extLst>
              <a:ext uri="{FF2B5EF4-FFF2-40B4-BE49-F238E27FC236}">
                <a16:creationId xmlns:a16="http://schemas.microsoft.com/office/drawing/2014/main" id="{696FC8DE-E410-06C0-2CDB-1CC1C12476F7}"/>
              </a:ext>
            </a:extLst>
          </p:cNvPr>
          <p:cNvPicPr preferRelativeResize="0"/>
          <p:nvPr/>
        </p:nvPicPr>
        <p:blipFill rotWithShape="1">
          <a:blip r:embed="rId9"/>
          <a:stretch/>
        </p:blipFill>
        <p:spPr>
          <a:xfrm>
            <a:off x="26714587" y="20814018"/>
            <a:ext cx="1997469" cy="1997468"/>
          </a:xfrm>
          <a:prstGeom prst="rect">
            <a:avLst/>
          </a:prstGeom>
          <a:noFill/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2298F61-5EC9-700A-957F-21709C3F957F}"/>
              </a:ext>
            </a:extLst>
          </p:cNvPr>
          <p:cNvSpPr txBox="1"/>
          <p:nvPr/>
        </p:nvSpPr>
        <p:spPr>
          <a:xfrm>
            <a:off x="5084949" y="10852052"/>
            <a:ext cx="2137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/>
              <a:t>lm - sensors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D9DB437-8396-80B8-BA94-13F2F8EA91C2}"/>
              </a:ext>
            </a:extLst>
          </p:cNvPr>
          <p:cNvSpPr txBox="1"/>
          <p:nvPr/>
        </p:nvSpPr>
        <p:spPr>
          <a:xfrm>
            <a:off x="4812366" y="16482029"/>
            <a:ext cx="268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/>
              <a:t>raplcap/powercap</a:t>
            </a:r>
          </a:p>
        </p:txBody>
      </p:sp>
    </p:spTree>
    <p:extLst>
      <p:ext uri="{BB962C8B-B14F-4D97-AF65-F5344CB8AC3E}">
        <p14:creationId xmlns:p14="http://schemas.microsoft.com/office/powerpoint/2010/main" val="239583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37BBAC0-1980-E3CC-EE0B-8E885B63F90D}"/>
              </a:ext>
            </a:extLst>
          </p:cNvPr>
          <p:cNvSpPr txBox="1"/>
          <p:nvPr/>
        </p:nvSpPr>
        <p:spPr>
          <a:xfrm>
            <a:off x="0" y="0"/>
            <a:ext cx="30275213" cy="5730240"/>
          </a:xfrm>
          <a:prstGeom prst="rect">
            <a:avLst/>
          </a:prstGeom>
          <a:solidFill>
            <a:srgbClr val="320F45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EAD813-27AE-5B8A-38C3-F262586BB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Results – Energy consumption</a:t>
            </a:r>
          </a:p>
        </p:txBody>
      </p:sp>
      <p:sp>
        <p:nvSpPr>
          <p:cNvPr id="24" name="Google Shape;186;g2541c458d94_0_130">
            <a:extLst>
              <a:ext uri="{FF2B5EF4-FFF2-40B4-BE49-F238E27FC236}">
                <a16:creationId xmlns:a16="http://schemas.microsoft.com/office/drawing/2014/main" id="{80860649-0B49-937E-A5F5-E1B2D3241FF2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28950219" y="21643716"/>
            <a:ext cx="52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  <p:pic>
        <p:nvPicPr>
          <p:cNvPr id="3" name="Imagem 2" descr="Código QR&#10;&#10;Descrição gerada automaticamente com confiança média">
            <a:extLst>
              <a:ext uri="{FF2B5EF4-FFF2-40B4-BE49-F238E27FC236}">
                <a16:creationId xmlns:a16="http://schemas.microsoft.com/office/drawing/2014/main" id="{D8CE4011-0B4E-20ED-A82D-CFEDB95766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48" t="37841" r="76376" b="36945"/>
          <a:stretch/>
        </p:blipFill>
        <p:spPr>
          <a:xfrm>
            <a:off x="0" y="0"/>
            <a:ext cx="5446948" cy="1824967"/>
          </a:xfrm>
          <a:prstGeom prst="rect">
            <a:avLst/>
          </a:prstGeom>
        </p:spPr>
      </p:pic>
      <p:pic>
        <p:nvPicPr>
          <p:cNvPr id="4" name="Imagem 3" descr="Código QR&#10;&#10;Descrição gerada automaticamente com confiança média">
            <a:extLst>
              <a:ext uri="{FF2B5EF4-FFF2-40B4-BE49-F238E27FC236}">
                <a16:creationId xmlns:a16="http://schemas.microsoft.com/office/drawing/2014/main" id="{2B5905E5-1244-018D-70B6-0343B8D966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94" t="9697" r="34228" b="54034"/>
          <a:stretch/>
        </p:blipFill>
        <p:spPr>
          <a:xfrm>
            <a:off x="27492960" y="85692"/>
            <a:ext cx="2438192" cy="1590842"/>
          </a:xfrm>
          <a:prstGeom prst="rect">
            <a:avLst/>
          </a:prstGeom>
        </p:spPr>
      </p:pic>
      <p:pic>
        <p:nvPicPr>
          <p:cNvPr id="5" name="Imagem 4" descr="Código QR&#10;&#10;Descrição gerada automaticamente com confiança média">
            <a:extLst>
              <a:ext uri="{FF2B5EF4-FFF2-40B4-BE49-F238E27FC236}">
                <a16:creationId xmlns:a16="http://schemas.microsoft.com/office/drawing/2014/main" id="{AB3D3219-4DEB-C0B5-BD43-15F8317CBA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514" t="51797" r="36729" b="30095"/>
          <a:stretch/>
        </p:blipFill>
        <p:spPr>
          <a:xfrm>
            <a:off x="23889403" y="199645"/>
            <a:ext cx="3259496" cy="1310640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A9E07237-2485-3F70-9D92-1145B0BC599E}"/>
              </a:ext>
            </a:extLst>
          </p:cNvPr>
          <p:cNvSpPr txBox="1"/>
          <p:nvPr/>
        </p:nvSpPr>
        <p:spPr>
          <a:xfrm>
            <a:off x="26410878" y="912483"/>
            <a:ext cx="1036320" cy="720000"/>
          </a:xfrm>
          <a:prstGeom prst="rect">
            <a:avLst/>
          </a:prstGeom>
          <a:solidFill>
            <a:srgbClr val="320F45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23" name="Google Shape;176;p1">
            <a:extLst>
              <a:ext uri="{FF2B5EF4-FFF2-40B4-BE49-F238E27FC236}">
                <a16:creationId xmlns:a16="http://schemas.microsoft.com/office/drawing/2014/main" id="{E023A213-DD92-85A2-F35E-88849E5CC1C2}"/>
              </a:ext>
            </a:extLst>
          </p:cNvPr>
          <p:cNvPicPr preferRelativeResize="0"/>
          <p:nvPr/>
        </p:nvPicPr>
        <p:blipFill rotWithShape="1">
          <a:blip r:embed="rId4"/>
          <a:stretch/>
        </p:blipFill>
        <p:spPr>
          <a:xfrm>
            <a:off x="533358" y="21175441"/>
            <a:ext cx="2574995" cy="1274622"/>
          </a:xfrm>
          <a:prstGeom prst="rect">
            <a:avLst/>
          </a:prstGeom>
          <a:noFill/>
        </p:spPr>
      </p:pic>
      <p:pic>
        <p:nvPicPr>
          <p:cNvPr id="25" name="Google Shape;178;p1" descr="C:\Users\states\Desktop\big.png">
            <a:extLst>
              <a:ext uri="{FF2B5EF4-FFF2-40B4-BE49-F238E27FC236}">
                <a16:creationId xmlns:a16="http://schemas.microsoft.com/office/drawing/2014/main" id="{696FC8DE-E410-06C0-2CDB-1CC1C12476F7}"/>
              </a:ext>
            </a:extLst>
          </p:cNvPr>
          <p:cNvPicPr preferRelativeResize="0"/>
          <p:nvPr/>
        </p:nvPicPr>
        <p:blipFill rotWithShape="1">
          <a:blip r:embed="rId5"/>
          <a:stretch/>
        </p:blipFill>
        <p:spPr>
          <a:xfrm>
            <a:off x="26714587" y="20814018"/>
            <a:ext cx="1997469" cy="1997468"/>
          </a:xfrm>
          <a:prstGeom prst="rect">
            <a:avLst/>
          </a:prstGeom>
          <a:noFill/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094C6D6-D308-60C4-31C8-265B11D3C7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534" y="6233198"/>
            <a:ext cx="28628143" cy="1407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4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37BBAC0-1980-E3CC-EE0B-8E885B63F90D}"/>
              </a:ext>
            </a:extLst>
          </p:cNvPr>
          <p:cNvSpPr txBox="1"/>
          <p:nvPr/>
        </p:nvSpPr>
        <p:spPr>
          <a:xfrm>
            <a:off x="0" y="0"/>
            <a:ext cx="30275213" cy="5730240"/>
          </a:xfrm>
          <a:prstGeom prst="rect">
            <a:avLst/>
          </a:prstGeom>
          <a:solidFill>
            <a:srgbClr val="320F45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EAD813-27AE-5B8A-38C3-F262586BB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Results – Execution time</a:t>
            </a:r>
          </a:p>
        </p:txBody>
      </p:sp>
      <p:sp>
        <p:nvSpPr>
          <p:cNvPr id="24" name="Google Shape;186;g2541c458d94_0_130">
            <a:extLst>
              <a:ext uri="{FF2B5EF4-FFF2-40B4-BE49-F238E27FC236}">
                <a16:creationId xmlns:a16="http://schemas.microsoft.com/office/drawing/2014/main" id="{80860649-0B49-937E-A5F5-E1B2D3241FF2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28950219" y="21643716"/>
            <a:ext cx="52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  <p:pic>
        <p:nvPicPr>
          <p:cNvPr id="3" name="Imagem 2" descr="Código QR&#10;&#10;Descrição gerada automaticamente com confiança média">
            <a:extLst>
              <a:ext uri="{FF2B5EF4-FFF2-40B4-BE49-F238E27FC236}">
                <a16:creationId xmlns:a16="http://schemas.microsoft.com/office/drawing/2014/main" id="{D8CE4011-0B4E-20ED-A82D-CFEDB95766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48" t="37841" r="76376" b="36945"/>
          <a:stretch/>
        </p:blipFill>
        <p:spPr>
          <a:xfrm>
            <a:off x="0" y="0"/>
            <a:ext cx="5446948" cy="1824967"/>
          </a:xfrm>
          <a:prstGeom prst="rect">
            <a:avLst/>
          </a:prstGeom>
        </p:spPr>
      </p:pic>
      <p:pic>
        <p:nvPicPr>
          <p:cNvPr id="4" name="Imagem 3" descr="Código QR&#10;&#10;Descrição gerada automaticamente com confiança média">
            <a:extLst>
              <a:ext uri="{FF2B5EF4-FFF2-40B4-BE49-F238E27FC236}">
                <a16:creationId xmlns:a16="http://schemas.microsoft.com/office/drawing/2014/main" id="{2B5905E5-1244-018D-70B6-0343B8D966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94" t="9697" r="34228" b="54034"/>
          <a:stretch/>
        </p:blipFill>
        <p:spPr>
          <a:xfrm>
            <a:off x="27492960" y="85692"/>
            <a:ext cx="2438192" cy="1590842"/>
          </a:xfrm>
          <a:prstGeom prst="rect">
            <a:avLst/>
          </a:prstGeom>
        </p:spPr>
      </p:pic>
      <p:pic>
        <p:nvPicPr>
          <p:cNvPr id="5" name="Imagem 4" descr="Código QR&#10;&#10;Descrição gerada automaticamente com confiança média">
            <a:extLst>
              <a:ext uri="{FF2B5EF4-FFF2-40B4-BE49-F238E27FC236}">
                <a16:creationId xmlns:a16="http://schemas.microsoft.com/office/drawing/2014/main" id="{AB3D3219-4DEB-C0B5-BD43-15F8317CBA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514" t="51797" r="36729" b="30095"/>
          <a:stretch/>
        </p:blipFill>
        <p:spPr>
          <a:xfrm>
            <a:off x="23889403" y="199645"/>
            <a:ext cx="3259496" cy="1310640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A9E07237-2485-3F70-9D92-1145B0BC599E}"/>
              </a:ext>
            </a:extLst>
          </p:cNvPr>
          <p:cNvSpPr txBox="1"/>
          <p:nvPr/>
        </p:nvSpPr>
        <p:spPr>
          <a:xfrm>
            <a:off x="26410878" y="912483"/>
            <a:ext cx="1036320" cy="720000"/>
          </a:xfrm>
          <a:prstGeom prst="rect">
            <a:avLst/>
          </a:prstGeom>
          <a:solidFill>
            <a:srgbClr val="320F45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23" name="Google Shape;176;p1">
            <a:extLst>
              <a:ext uri="{FF2B5EF4-FFF2-40B4-BE49-F238E27FC236}">
                <a16:creationId xmlns:a16="http://schemas.microsoft.com/office/drawing/2014/main" id="{E023A213-DD92-85A2-F35E-88849E5CC1C2}"/>
              </a:ext>
            </a:extLst>
          </p:cNvPr>
          <p:cNvPicPr preferRelativeResize="0"/>
          <p:nvPr/>
        </p:nvPicPr>
        <p:blipFill rotWithShape="1">
          <a:blip r:embed="rId4"/>
          <a:stretch/>
        </p:blipFill>
        <p:spPr>
          <a:xfrm>
            <a:off x="533358" y="21175441"/>
            <a:ext cx="2574995" cy="1274622"/>
          </a:xfrm>
          <a:prstGeom prst="rect">
            <a:avLst/>
          </a:prstGeom>
          <a:noFill/>
        </p:spPr>
      </p:pic>
      <p:pic>
        <p:nvPicPr>
          <p:cNvPr id="25" name="Google Shape;178;p1" descr="C:\Users\states\Desktop\big.png">
            <a:extLst>
              <a:ext uri="{FF2B5EF4-FFF2-40B4-BE49-F238E27FC236}">
                <a16:creationId xmlns:a16="http://schemas.microsoft.com/office/drawing/2014/main" id="{696FC8DE-E410-06C0-2CDB-1CC1C12476F7}"/>
              </a:ext>
            </a:extLst>
          </p:cNvPr>
          <p:cNvPicPr preferRelativeResize="0"/>
          <p:nvPr/>
        </p:nvPicPr>
        <p:blipFill rotWithShape="1">
          <a:blip r:embed="rId5"/>
          <a:stretch/>
        </p:blipFill>
        <p:spPr>
          <a:xfrm>
            <a:off x="26714587" y="20814018"/>
            <a:ext cx="1997469" cy="1997468"/>
          </a:xfrm>
          <a:prstGeom prst="rect">
            <a:avLst/>
          </a:prstGeom>
          <a:noFill/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B0E975E-2D06-7A3B-0C7E-8DE6D43829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358" y="6044393"/>
            <a:ext cx="28937661" cy="143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35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37BBAC0-1980-E3CC-EE0B-8E885B63F90D}"/>
              </a:ext>
            </a:extLst>
          </p:cNvPr>
          <p:cNvSpPr txBox="1"/>
          <p:nvPr/>
        </p:nvSpPr>
        <p:spPr>
          <a:xfrm>
            <a:off x="0" y="0"/>
            <a:ext cx="30275213" cy="5730240"/>
          </a:xfrm>
          <a:prstGeom prst="rect">
            <a:avLst/>
          </a:prstGeom>
          <a:solidFill>
            <a:srgbClr val="320F45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EAD813-27AE-5B8A-38C3-F262586BB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E149AC-E52D-1C2B-226D-14DFB5B65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6133170"/>
            <a:ext cx="28908311" cy="14618280"/>
          </a:xfrm>
        </p:spPr>
        <p:txBody>
          <a:bodyPr/>
          <a:lstStyle/>
          <a:p>
            <a:r>
              <a:rPr lang="en-US" b="1" dirty="0"/>
              <a:t>C and C++ are the faster and greener programming languages.</a:t>
            </a:r>
          </a:p>
          <a:p>
            <a:endParaRPr lang="en-US" b="1" dirty="0"/>
          </a:p>
          <a:p>
            <a:r>
              <a:rPr lang="en-US" b="1" dirty="0"/>
              <a:t>Ruby and Perl are the slowest and least greener programming languages.</a:t>
            </a:r>
          </a:p>
          <a:p>
            <a:endParaRPr lang="en-US" b="1" dirty="0"/>
          </a:p>
          <a:p>
            <a:r>
              <a:rPr lang="en-US" b="1" dirty="0" err="1"/>
              <a:t>PowerCap</a:t>
            </a:r>
            <a:r>
              <a:rPr lang="en-US" b="1" dirty="0"/>
              <a:t> reduces energy consumption, while increasing  runtime in all the programming languages.</a:t>
            </a:r>
          </a:p>
          <a:p>
            <a:endParaRPr lang="en-US" b="1" dirty="0"/>
          </a:p>
          <a:p>
            <a:r>
              <a:rPr lang="en-US" b="1" dirty="0"/>
              <a:t>Python reduces 19.80% its energy consumption by limiting the power of the CPU but is one of the most energy inefficient languages.</a:t>
            </a:r>
          </a:p>
        </p:txBody>
      </p:sp>
      <p:sp>
        <p:nvSpPr>
          <p:cNvPr id="24" name="Google Shape;186;g2541c458d94_0_130">
            <a:extLst>
              <a:ext uri="{FF2B5EF4-FFF2-40B4-BE49-F238E27FC236}">
                <a16:creationId xmlns:a16="http://schemas.microsoft.com/office/drawing/2014/main" id="{80860649-0B49-937E-A5F5-E1B2D3241FF2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28950219" y="21643716"/>
            <a:ext cx="52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  <p:pic>
        <p:nvPicPr>
          <p:cNvPr id="4" name="Imagem 3" descr="Código QR&#10;&#10;Descrição gerada automaticamente com confiança média">
            <a:extLst>
              <a:ext uri="{FF2B5EF4-FFF2-40B4-BE49-F238E27FC236}">
                <a16:creationId xmlns:a16="http://schemas.microsoft.com/office/drawing/2014/main" id="{FDF04525-FB73-BE58-3FF9-FC6C056FA9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48" t="37841" r="76376" b="36945"/>
          <a:stretch/>
        </p:blipFill>
        <p:spPr>
          <a:xfrm>
            <a:off x="0" y="0"/>
            <a:ext cx="5446948" cy="1824967"/>
          </a:xfrm>
          <a:prstGeom prst="rect">
            <a:avLst/>
          </a:prstGeom>
        </p:spPr>
      </p:pic>
      <p:pic>
        <p:nvPicPr>
          <p:cNvPr id="5" name="Imagem 4" descr="Código QR&#10;&#10;Descrição gerada automaticamente com confiança média">
            <a:extLst>
              <a:ext uri="{FF2B5EF4-FFF2-40B4-BE49-F238E27FC236}">
                <a16:creationId xmlns:a16="http://schemas.microsoft.com/office/drawing/2014/main" id="{40FA49DA-893F-2B9C-9B4E-1250663C97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94" t="9697" r="34228" b="54034"/>
          <a:stretch/>
        </p:blipFill>
        <p:spPr>
          <a:xfrm>
            <a:off x="27492960" y="85692"/>
            <a:ext cx="2438192" cy="1590842"/>
          </a:xfrm>
          <a:prstGeom prst="rect">
            <a:avLst/>
          </a:prstGeom>
        </p:spPr>
      </p:pic>
      <p:pic>
        <p:nvPicPr>
          <p:cNvPr id="9" name="Imagem 8" descr="Código QR&#10;&#10;Descrição gerada automaticamente com confiança média">
            <a:extLst>
              <a:ext uri="{FF2B5EF4-FFF2-40B4-BE49-F238E27FC236}">
                <a16:creationId xmlns:a16="http://schemas.microsoft.com/office/drawing/2014/main" id="{7D6A4264-6155-EC5B-887B-570F99A35D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514" t="51797" r="36729" b="30095"/>
          <a:stretch/>
        </p:blipFill>
        <p:spPr>
          <a:xfrm>
            <a:off x="23889403" y="199645"/>
            <a:ext cx="3259496" cy="131064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4495FC3-9F93-B577-2EF6-0F7130C436F0}"/>
              </a:ext>
            </a:extLst>
          </p:cNvPr>
          <p:cNvSpPr txBox="1"/>
          <p:nvPr/>
        </p:nvSpPr>
        <p:spPr>
          <a:xfrm>
            <a:off x="26410878" y="912483"/>
            <a:ext cx="1036320" cy="720000"/>
          </a:xfrm>
          <a:prstGeom prst="rect">
            <a:avLst/>
          </a:prstGeom>
          <a:solidFill>
            <a:srgbClr val="320F45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36867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37BBAC0-1980-E3CC-EE0B-8E885B63F90D}"/>
              </a:ext>
            </a:extLst>
          </p:cNvPr>
          <p:cNvSpPr txBox="1"/>
          <p:nvPr/>
        </p:nvSpPr>
        <p:spPr>
          <a:xfrm>
            <a:off x="0" y="0"/>
            <a:ext cx="30275213" cy="5730240"/>
          </a:xfrm>
          <a:prstGeom prst="rect">
            <a:avLst/>
          </a:prstGeom>
          <a:solidFill>
            <a:srgbClr val="320F45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EAD813-27AE-5B8A-38C3-F262586BB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Next steps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E149AC-E52D-1C2B-226D-14DFB5B65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6133170"/>
            <a:ext cx="28908311" cy="14618280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24" name="Google Shape;186;g2541c458d94_0_130">
            <a:extLst>
              <a:ext uri="{FF2B5EF4-FFF2-40B4-BE49-F238E27FC236}">
                <a16:creationId xmlns:a16="http://schemas.microsoft.com/office/drawing/2014/main" id="{80860649-0B49-937E-A5F5-E1B2D3241FF2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28950219" y="21643716"/>
            <a:ext cx="52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  <p:pic>
        <p:nvPicPr>
          <p:cNvPr id="4" name="Imagem 3" descr="Código QR&#10;&#10;Descrição gerada automaticamente com confiança média">
            <a:extLst>
              <a:ext uri="{FF2B5EF4-FFF2-40B4-BE49-F238E27FC236}">
                <a16:creationId xmlns:a16="http://schemas.microsoft.com/office/drawing/2014/main" id="{FDF04525-FB73-BE58-3FF9-FC6C056FA9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48" t="37841" r="76376" b="36945"/>
          <a:stretch/>
        </p:blipFill>
        <p:spPr>
          <a:xfrm>
            <a:off x="0" y="0"/>
            <a:ext cx="5446948" cy="1824967"/>
          </a:xfrm>
          <a:prstGeom prst="rect">
            <a:avLst/>
          </a:prstGeom>
        </p:spPr>
      </p:pic>
      <p:pic>
        <p:nvPicPr>
          <p:cNvPr id="5" name="Imagem 4" descr="Código QR&#10;&#10;Descrição gerada automaticamente com confiança média">
            <a:extLst>
              <a:ext uri="{FF2B5EF4-FFF2-40B4-BE49-F238E27FC236}">
                <a16:creationId xmlns:a16="http://schemas.microsoft.com/office/drawing/2014/main" id="{40FA49DA-893F-2B9C-9B4E-1250663C97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94" t="9697" r="34228" b="54034"/>
          <a:stretch/>
        </p:blipFill>
        <p:spPr>
          <a:xfrm>
            <a:off x="27492960" y="85692"/>
            <a:ext cx="2438192" cy="1590842"/>
          </a:xfrm>
          <a:prstGeom prst="rect">
            <a:avLst/>
          </a:prstGeom>
        </p:spPr>
      </p:pic>
      <p:pic>
        <p:nvPicPr>
          <p:cNvPr id="9" name="Imagem 8" descr="Código QR&#10;&#10;Descrição gerada automaticamente com confiança média">
            <a:extLst>
              <a:ext uri="{FF2B5EF4-FFF2-40B4-BE49-F238E27FC236}">
                <a16:creationId xmlns:a16="http://schemas.microsoft.com/office/drawing/2014/main" id="{7D6A4264-6155-EC5B-887B-570F99A35D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514" t="51797" r="36729" b="30095"/>
          <a:stretch/>
        </p:blipFill>
        <p:spPr>
          <a:xfrm>
            <a:off x="23889403" y="199645"/>
            <a:ext cx="3259496" cy="131064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4495FC3-9F93-B577-2EF6-0F7130C436F0}"/>
              </a:ext>
            </a:extLst>
          </p:cNvPr>
          <p:cNvSpPr txBox="1"/>
          <p:nvPr/>
        </p:nvSpPr>
        <p:spPr>
          <a:xfrm>
            <a:off x="26410878" y="912483"/>
            <a:ext cx="1036320" cy="720000"/>
          </a:xfrm>
          <a:prstGeom prst="rect">
            <a:avLst/>
          </a:prstGeom>
          <a:solidFill>
            <a:srgbClr val="320F45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F266EB5-A8B9-1746-6E34-47686D1B1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194" y="5870340"/>
            <a:ext cx="28666825" cy="15493075"/>
          </a:xfrm>
          <a:prstGeom prst="rect">
            <a:avLst/>
          </a:prstGeom>
        </p:spPr>
      </p:pic>
      <p:pic>
        <p:nvPicPr>
          <p:cNvPr id="11" name="Google Shape;176;p1">
            <a:extLst>
              <a:ext uri="{FF2B5EF4-FFF2-40B4-BE49-F238E27FC236}">
                <a16:creationId xmlns:a16="http://schemas.microsoft.com/office/drawing/2014/main" id="{C9AD76A0-CA88-C521-A01A-D12C69A2B1B0}"/>
              </a:ext>
            </a:extLst>
          </p:cNvPr>
          <p:cNvPicPr preferRelativeResize="0"/>
          <p:nvPr/>
        </p:nvPicPr>
        <p:blipFill rotWithShape="1">
          <a:blip r:embed="rId5"/>
          <a:stretch/>
        </p:blipFill>
        <p:spPr>
          <a:xfrm>
            <a:off x="533358" y="21175441"/>
            <a:ext cx="2574995" cy="1274622"/>
          </a:xfrm>
          <a:prstGeom prst="rect">
            <a:avLst/>
          </a:prstGeom>
          <a:noFill/>
        </p:spPr>
      </p:pic>
      <p:pic>
        <p:nvPicPr>
          <p:cNvPr id="12" name="Google Shape;178;p1" descr="C:\Users\states\Desktop\big.png">
            <a:extLst>
              <a:ext uri="{FF2B5EF4-FFF2-40B4-BE49-F238E27FC236}">
                <a16:creationId xmlns:a16="http://schemas.microsoft.com/office/drawing/2014/main" id="{7FAE9F0C-7EC8-3B77-3890-67665221A805}"/>
              </a:ext>
            </a:extLst>
          </p:cNvPr>
          <p:cNvPicPr preferRelativeResize="0"/>
          <p:nvPr/>
        </p:nvPicPr>
        <p:blipFill rotWithShape="1">
          <a:blip r:embed="rId6"/>
          <a:stretch/>
        </p:blipFill>
        <p:spPr>
          <a:xfrm>
            <a:off x="26714587" y="20814018"/>
            <a:ext cx="1997469" cy="19974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28757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42a2760-b3ad-4812-bc55-6048ba2d1e4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52FA17F2190D144810EE9C521E04643" ma:contentTypeVersion="6" ma:contentTypeDescription="Criar um novo documento." ma:contentTypeScope="" ma:versionID="1122af756e670e5461a908774f9e6e49">
  <xsd:schema xmlns:xsd="http://www.w3.org/2001/XMLSchema" xmlns:xs="http://www.w3.org/2001/XMLSchema" xmlns:p="http://schemas.microsoft.com/office/2006/metadata/properties" xmlns:ns3="e42a2760-b3ad-4812-bc55-6048ba2d1e4d" xmlns:ns4="40c4f21e-b4ec-4f7a-b1f1-a645ec9109f5" targetNamespace="http://schemas.microsoft.com/office/2006/metadata/properties" ma:root="true" ma:fieldsID="0b2cabc7553eed129def89cf79fe57fb" ns3:_="" ns4:_="">
    <xsd:import namespace="e42a2760-b3ad-4812-bc55-6048ba2d1e4d"/>
    <xsd:import namespace="40c4f21e-b4ec-4f7a-b1f1-a645ec9109f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2a2760-b3ad-4812-bc55-6048ba2d1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c4f21e-b4ec-4f7a-b1f1-a645ec9109f5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de Sugestão de Partilh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37D879-AF8C-43B4-B234-B01459FA532A}">
  <ds:schemaRefs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e42a2760-b3ad-4812-bc55-6048ba2d1e4d"/>
    <ds:schemaRef ds:uri="http://schemas.openxmlformats.org/package/2006/metadata/core-properties"/>
    <ds:schemaRef ds:uri="http://purl.org/dc/dcmitype/"/>
    <ds:schemaRef ds:uri="40c4f21e-b4ec-4f7a-b1f1-a645ec9109f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DD59CF24-03E7-4F57-8552-76239C01C06D}">
  <ds:schemaRefs>
    <ds:schemaRef ds:uri="40c4f21e-b4ec-4f7a-b1f1-a645ec9109f5"/>
    <ds:schemaRef ds:uri="e42a2760-b3ad-4812-bc55-6048ba2d1e4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5F9301E-F72F-413D-BEB9-F24E4923A0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</TotalTime>
  <Words>186</Words>
  <Application>Microsoft Office PowerPoint</Application>
  <PresentationFormat>Personalizar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Tema do Office</vt:lpstr>
      <vt:lpstr>How Sustainable Is Your Programming Language? Analyzing the Impact of Power Cap on Energy Efficiency of Programming Languages</vt:lpstr>
      <vt:lpstr>Analysis of programming languages' performance when running various CLBG problems.</vt:lpstr>
      <vt:lpstr>Temperature sensors &amp; PowerCap</vt:lpstr>
      <vt:lpstr>Results – Energy consumption</vt:lpstr>
      <vt:lpstr>Results – Execution time</vt:lpstr>
      <vt:lpstr>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gcarvalho</dc:creator>
  <cp:lastModifiedBy>Simão Pedro Sá Cunha</cp:lastModifiedBy>
  <cp:revision>17</cp:revision>
  <dcterms:created xsi:type="dcterms:W3CDTF">2023-06-16T13:26:31Z</dcterms:created>
  <dcterms:modified xsi:type="dcterms:W3CDTF">2024-01-30T22:37:57Z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0x010100C52FA17F2190D144810EE9C521E04643</vt:lpwstr>
  </property>
</Properties>
</file>