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Aileron Heavy" panose="020B0604020202020204" charset="0"/>
      <p:regular r:id="rId23"/>
    </p:embeddedFont>
    <p:embeddedFont>
      <p:font typeface="Aileron Heavy Bold" panose="020B0604020202020204" charset="0"/>
      <p:regular r:id="rId24"/>
    </p:embeddedFont>
    <p:embeddedFont>
      <p:font typeface="Aileron Regular" panose="020B0604020202020204" charset="0"/>
      <p:regular r:id="rId25"/>
    </p:embeddedFont>
    <p:embeddedFont>
      <p:font typeface="Aileron Regular Bold" panose="020B0604020202020204" charset="0"/>
      <p:regular r:id="rId26"/>
    </p:embeddedFont>
    <p:embeddedFont>
      <p:font typeface="Arimo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C6D96-FE91-45DF-99FC-6E84B6C490FC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11E7A-BD13-43B4-AFC6-7A4591A0C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an</a:t>
            </a:r>
            <a:r>
              <a:rPr lang="pt-PT" dirty="0"/>
              <a:t>álise comparativa...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proposto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professor </a:t>
            </a:r>
            <a:r>
              <a:rPr lang="en-US" dirty="0" err="1"/>
              <a:t>Fábio</a:t>
            </a:r>
            <a:r>
              <a:rPr lang="en-US" dirty="0"/>
              <a:t> Silva no </a:t>
            </a:r>
            <a:r>
              <a:rPr lang="en-US" dirty="0" err="1"/>
              <a:t>âmbito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11E7A-BD13-43B4-AFC6-7A4591A0C2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1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Melhor dia (13)</a:t>
            </a:r>
          </a:p>
          <a:p>
            <a:pPr marL="171450" indent="-171450">
              <a:buFontTx/>
              <a:buChar char="-"/>
            </a:pPr>
            <a:r>
              <a:rPr lang="pt-PT" dirty="0"/>
              <a:t>Pior dia (31)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11E7A-BD13-43B4-AFC6-7A4591A0C2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Biblioteca descontinuada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Problema</a:t>
            </a:r>
            <a:r>
              <a:rPr lang="en-US" dirty="0"/>
              <a:t> com Google </a:t>
            </a:r>
            <a:r>
              <a:rPr lang="en-US" dirty="0" err="1"/>
              <a:t>Colab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API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11E7A-BD13-43B4-AFC6-7A4591A0C2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Dado que o estudo dos algoritmos é baseado em séries temporais</a:t>
            </a:r>
            <a:r>
              <a:rPr lang="en-US" dirty="0"/>
              <a:t>…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11E7A-BD13-43B4-AFC6-7A4591A0C2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7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Uma </a:t>
            </a:r>
            <a:r>
              <a:rPr lang="pt-BR" dirty="0"/>
              <a:t>série temporal é um conjunto de dados numéricos ordenados...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pt-BR" dirty="0"/>
              <a:t>Podemos ter interesse em analisar os dados ou apenas realizar previsões</a:t>
            </a:r>
          </a:p>
          <a:p>
            <a:pPr marL="171450" indent="-171450">
              <a:buFontTx/>
              <a:buChar char="-"/>
            </a:pPr>
            <a:r>
              <a:rPr lang="pt-BR" dirty="0"/>
              <a:t>Componentes</a:t>
            </a:r>
          </a:p>
          <a:p>
            <a:pPr marL="171450" indent="-171450">
              <a:buFontTx/>
              <a:buChar char="-"/>
            </a:pPr>
            <a:r>
              <a:rPr lang="pt-BR" dirty="0"/>
              <a:t>Explicar o que são séries estacionárias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11E7A-BD13-43B4-AFC6-7A4591A0C2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Univariada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observações</a:t>
            </a:r>
            <a:r>
              <a:rPr lang="en-US" dirty="0"/>
              <a:t> </a:t>
            </a:r>
            <a:r>
              <a:rPr lang="en-US" dirty="0" err="1"/>
              <a:t>únicas</a:t>
            </a:r>
            <a:endParaRPr lang="pt-PT" dirty="0"/>
          </a:p>
          <a:p>
            <a:pPr marL="171450" indent="-171450">
              <a:buFontTx/>
              <a:buChar char="-"/>
            </a:pPr>
            <a:r>
              <a:rPr lang="pt-BR" dirty="0"/>
              <a:t>Multivariada abrange várias variáveis cujos valores são registados simultaneamente ao longo do tempo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11E7A-BD13-43B4-AFC6-7A4591A0C2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17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Hospedado pela Google, com planos gratuitos</a:t>
            </a:r>
          </a:p>
          <a:p>
            <a:pPr marL="171450" indent="-171450">
              <a:buFontTx/>
              <a:buChar char="-"/>
            </a:pPr>
            <a:r>
              <a:rPr lang="en-US" dirty="0"/>
              <a:t>Lista de </a:t>
            </a:r>
            <a:r>
              <a:rPr lang="en-US" dirty="0" err="1"/>
              <a:t>células</a:t>
            </a:r>
            <a:r>
              <a:rPr lang="en-US" dirty="0"/>
              <a:t> …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Treino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maquinas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potentes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11E7A-BD13-43B4-AFC6-7A4591A0C2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55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Dois casos de estudo...</a:t>
            </a:r>
          </a:p>
          <a:p>
            <a:pPr marL="171450" indent="-171450">
              <a:buFontTx/>
              <a:buChar char="-"/>
            </a:pPr>
            <a:r>
              <a:rPr lang="pt-PT" dirty="0"/>
              <a:t>Velocidades</a:t>
            </a:r>
          </a:p>
          <a:p>
            <a:pPr marL="171450" indent="-171450">
              <a:buFontTx/>
              <a:buChar char="-"/>
            </a:pPr>
            <a:r>
              <a:rPr lang="pt-PT" dirty="0"/>
              <a:t>População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11E7A-BD13-43B4-AFC6-7A4591A0C2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Diagrama de abril de 2019</a:t>
            </a:r>
          </a:p>
          <a:p>
            <a:pPr marL="171450" indent="-171450">
              <a:buFontTx/>
              <a:buChar char="-"/>
            </a:pPr>
            <a:r>
              <a:rPr lang="pt-PT" dirty="0"/>
              <a:t>Vantagens (melhores horas e trafego diario)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11E7A-BD13-43B4-AFC6-7A4591A0C2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29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Melhor hora (12h)</a:t>
            </a:r>
          </a:p>
          <a:p>
            <a:pPr marL="171450" indent="-171450">
              <a:buFontTx/>
              <a:buChar char="-"/>
            </a:pPr>
            <a:r>
              <a:rPr lang="pt-PT" dirty="0"/>
              <a:t>Piores horas (13h e 18h)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11E7A-BD13-43B4-AFC6-7A4591A0C2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7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dirty="0"/>
              <a:t>Diagrama de 2018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Vantagens</a:t>
            </a:r>
            <a:r>
              <a:rPr lang="en-US" dirty="0"/>
              <a:t> (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pessoas</a:t>
            </a:r>
            <a:r>
              <a:rPr lang="en-US" dirty="0"/>
              <a:t> de um local e covid-19)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11E7A-BD13-43B4-AFC6-7A4591A0C2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1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547418" y="3003348"/>
            <a:ext cx="10284100" cy="4280305"/>
            <a:chOff x="0" y="0"/>
            <a:chExt cx="13712134" cy="5707073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3712134" cy="3531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847"/>
                </a:lnSpc>
              </a:pPr>
              <a:r>
                <a:rPr lang="en-US" sz="6400" spc="-64">
                  <a:solidFill>
                    <a:srgbClr val="08104D"/>
                  </a:solidFill>
                  <a:latin typeface="Aileron Heavy Bold"/>
                </a:rPr>
                <a:t>Análise de Algoritmos</a:t>
              </a:r>
            </a:p>
            <a:p>
              <a:pPr>
                <a:lnSpc>
                  <a:spcPts val="6847"/>
                </a:lnSpc>
              </a:pPr>
              <a:r>
                <a:rPr lang="en-US" sz="6400" spc="-64">
                  <a:solidFill>
                    <a:srgbClr val="08104D"/>
                  </a:solidFill>
                  <a:latin typeface="Aileron Heavy Bold"/>
                </a:rPr>
                <a:t>de Aprendizagem com</a:t>
              </a:r>
            </a:p>
            <a:p>
              <a:pPr>
                <a:lnSpc>
                  <a:spcPts val="6848"/>
                </a:lnSpc>
              </a:pPr>
              <a:r>
                <a:rPr lang="en-US" sz="6400" spc="-64">
                  <a:solidFill>
                    <a:srgbClr val="08104D"/>
                  </a:solidFill>
                  <a:latin typeface="Aileron Heavy Bold"/>
                </a:rPr>
                <a:t>Base em Séries Temporais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859020"/>
              <a:ext cx="13712134" cy="1848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49"/>
                </a:lnSpc>
              </a:pPr>
              <a:r>
                <a:rPr lang="en-US" sz="2499" spc="99">
                  <a:solidFill>
                    <a:srgbClr val="08104D"/>
                  </a:solidFill>
                  <a:latin typeface="Aileron Regular"/>
                </a:rPr>
                <a:t>Escola Superior de Tecnologia e Gestão - P.Porto</a:t>
              </a:r>
            </a:p>
            <a:p>
              <a:pPr>
                <a:lnSpc>
                  <a:spcPts val="3749"/>
                </a:lnSpc>
              </a:pPr>
              <a:r>
                <a:rPr lang="en-US" sz="2499" spc="99">
                  <a:solidFill>
                    <a:srgbClr val="08104D"/>
                  </a:solidFill>
                  <a:latin typeface="Aileron Regular"/>
                </a:rPr>
                <a:t>Licenciatura em Engenharia Informática</a:t>
              </a:r>
            </a:p>
            <a:p>
              <a:pPr marL="0" lvl="0" indent="0">
                <a:lnSpc>
                  <a:spcPts val="3749"/>
                </a:lnSpc>
              </a:pPr>
              <a:r>
                <a:rPr lang="en-US" sz="2499" spc="99">
                  <a:solidFill>
                    <a:srgbClr val="08104D"/>
                  </a:solidFill>
                  <a:latin typeface="Aileron Regular"/>
                </a:rPr>
                <a:t>Projeto Final 2019/20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82983" y="1646409"/>
            <a:ext cx="6861592" cy="7111932"/>
          </a:xfrm>
          <a:prstGeom prst="rect">
            <a:avLst/>
          </a:prstGeom>
        </p:spPr>
      </p:pic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6206102" y="7829969"/>
            <a:ext cx="456627" cy="456627"/>
            <a:chOff x="0" y="0"/>
            <a:chExt cx="1708150" cy="17081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699354" y="3579256"/>
            <a:ext cx="301783" cy="301783"/>
            <a:chOff x="1371600" y="6705600"/>
            <a:chExt cx="10972800" cy="10972800"/>
          </a:xfrm>
        </p:grpSpPr>
        <p:sp>
          <p:nvSpPr>
            <p:cNvPr id="12" name="Freeform 12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206102" y="1528659"/>
            <a:ext cx="411432" cy="41143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373470" y="2335024"/>
            <a:ext cx="5289259" cy="53057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89767" y="2241782"/>
            <a:ext cx="6402809" cy="6636410"/>
          </a:xfrm>
          <a:prstGeom prst="rect">
            <a:avLst/>
          </a:prstGeom>
        </p:spPr>
      </p:pic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589767" y="3773877"/>
            <a:ext cx="570534" cy="570534"/>
            <a:chOff x="0" y="0"/>
            <a:chExt cx="1708150" cy="17081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6809532" y="8525169"/>
            <a:ext cx="353023" cy="353023"/>
            <a:chOff x="1371600" y="6705600"/>
            <a:chExt cx="10972800" cy="10972800"/>
          </a:xfrm>
        </p:grpSpPr>
        <p:sp>
          <p:nvSpPr>
            <p:cNvPr id="9" name="Freeform 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424784" y="1408808"/>
            <a:ext cx="384748" cy="384748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8608777" y="4618372"/>
            <a:ext cx="8947694" cy="1883230"/>
            <a:chOff x="0" y="0"/>
            <a:chExt cx="11930259" cy="251097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47625"/>
              <a:ext cx="11930259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ECF2FE"/>
                  </a:solidFill>
                  <a:latin typeface="Aileron Heavy Bold"/>
                </a:rPr>
                <a:t>Casos de Estudo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928264"/>
              <a:ext cx="11930259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437849" y="1028700"/>
            <a:ext cx="1821451" cy="1821451"/>
            <a:chOff x="0" y="0"/>
            <a:chExt cx="2428601" cy="2428601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2428601" cy="2428601"/>
              <a:chOff x="1371600" y="6705600"/>
              <a:chExt cx="10972800" cy="1097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CF2FE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658966" y="529262"/>
              <a:ext cx="1110668" cy="133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064"/>
                </a:lnSpc>
                <a:spcBef>
                  <a:spcPct val="0"/>
                </a:spcBef>
              </a:pPr>
              <a:r>
                <a:rPr lang="en-US" sz="6400">
                  <a:solidFill>
                    <a:srgbClr val="EF5D50"/>
                  </a:solidFill>
                  <a:latin typeface="Aileron Heavy"/>
                </a:rPr>
                <a:t>2</a:t>
              </a: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1795140" y="3053236"/>
            <a:ext cx="5802448" cy="53962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ECF2FE"/>
                  </a:solidFill>
                  <a:latin typeface="Aileron Heavy"/>
                </a:rPr>
                <a:t>2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70550" y="2817837"/>
            <a:ext cx="7788750" cy="5589269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028700" y="1028700"/>
            <a:ext cx="9158012" cy="2095086"/>
            <a:chOff x="0" y="0"/>
            <a:chExt cx="12210683" cy="279344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1221068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Grid Search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210739"/>
              <a:ext cx="1221068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3278833"/>
            <a:ext cx="8441850" cy="411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Pode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ser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realizada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em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500" dirty="0" err="1">
                <a:solidFill>
                  <a:srgbClr val="08104D"/>
                </a:solidFill>
                <a:latin typeface="Aileron Regular Bold"/>
              </a:rPr>
              <a:t>qualquer</a:t>
            </a:r>
            <a:r>
              <a:rPr lang="en-US" sz="2500" dirty="0">
                <a:solidFill>
                  <a:srgbClr val="08104D"/>
                </a:solidFill>
                <a:latin typeface="Aileron Regular Bold"/>
              </a:rPr>
              <a:t> </a:t>
            </a:r>
            <a:r>
              <a:rPr lang="en-US" sz="2500" dirty="0" err="1">
                <a:solidFill>
                  <a:srgbClr val="08104D"/>
                </a:solidFill>
                <a:latin typeface="Aileron Regular Bold"/>
              </a:rPr>
              <a:t>tipo</a:t>
            </a:r>
            <a:r>
              <a:rPr lang="en-US" sz="2500" dirty="0">
                <a:solidFill>
                  <a:srgbClr val="08104D"/>
                </a:solidFill>
                <a:latin typeface="Aileron Regular Bold"/>
              </a:rPr>
              <a:t> de </a:t>
            </a:r>
            <a:r>
              <a:rPr lang="en-US" sz="2500" dirty="0" err="1">
                <a:solidFill>
                  <a:srgbClr val="08104D"/>
                </a:solidFill>
                <a:latin typeface="Aileron Regular Bold"/>
              </a:rPr>
              <a:t>modelo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.</a:t>
            </a:r>
          </a:p>
          <a:p>
            <a:pPr>
              <a:lnSpc>
                <a:spcPts val="3550"/>
              </a:lnSpc>
            </a:pPr>
            <a:endParaRPr lang="en-US" sz="2500" dirty="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Constrói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um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modelo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para </a:t>
            </a:r>
            <a:r>
              <a:rPr lang="en-US" sz="2500" dirty="0" err="1">
                <a:solidFill>
                  <a:srgbClr val="08104D"/>
                </a:solidFill>
                <a:latin typeface="Aileron Regular Bold"/>
              </a:rPr>
              <a:t>cada</a:t>
            </a:r>
            <a:r>
              <a:rPr lang="en-US" sz="2500" dirty="0">
                <a:solidFill>
                  <a:srgbClr val="08104D"/>
                </a:solidFill>
                <a:latin typeface="Aileron Regular Bold"/>
              </a:rPr>
              <a:t> </a:t>
            </a:r>
            <a:r>
              <a:rPr lang="en-US" sz="2500" dirty="0" err="1">
                <a:solidFill>
                  <a:srgbClr val="08104D"/>
                </a:solidFill>
                <a:latin typeface="Aileron Regular Bold"/>
              </a:rPr>
              <a:t>combinação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de</a:t>
            </a:r>
          </a:p>
          <a:p>
            <a:pPr>
              <a:lnSpc>
                <a:spcPts val="3550"/>
              </a:lnSpc>
            </a:pP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parâmetros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possível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.</a:t>
            </a:r>
          </a:p>
          <a:p>
            <a:pPr>
              <a:lnSpc>
                <a:spcPts val="3550"/>
              </a:lnSpc>
            </a:pPr>
            <a:endParaRPr lang="en-US" sz="2500" dirty="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Pode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ser </a:t>
            </a:r>
            <a:r>
              <a:rPr lang="en-US" sz="2500" dirty="0" err="1">
                <a:solidFill>
                  <a:srgbClr val="08104D"/>
                </a:solidFill>
                <a:latin typeface="Aileron Regular Bold"/>
              </a:rPr>
              <a:t>extremamente</a:t>
            </a:r>
            <a:r>
              <a:rPr lang="en-US" sz="2500" dirty="0">
                <a:solidFill>
                  <a:srgbClr val="08104D"/>
                </a:solidFill>
                <a:latin typeface="Aileron Regular Bold"/>
              </a:rPr>
              <a:t> </a:t>
            </a:r>
            <a:r>
              <a:rPr lang="en-US" sz="2500" dirty="0" err="1">
                <a:solidFill>
                  <a:srgbClr val="08104D"/>
                </a:solidFill>
                <a:latin typeface="Aileron Regular Bold"/>
              </a:rPr>
              <a:t>cara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e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levar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bastante</a:t>
            </a:r>
            <a:endParaRPr lang="en-US" sz="2500" dirty="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 dirty="0">
                <a:solidFill>
                  <a:srgbClr val="08104D"/>
                </a:solidFill>
                <a:latin typeface="Aileron Regular"/>
              </a:rPr>
              <a:t>tempo.</a:t>
            </a:r>
          </a:p>
          <a:p>
            <a:pPr>
              <a:lnSpc>
                <a:spcPts val="3550"/>
              </a:lnSpc>
            </a:pPr>
            <a:endParaRPr lang="en-US" sz="2500" dirty="0">
              <a:solidFill>
                <a:srgbClr val="08104D"/>
              </a:solidFill>
              <a:latin typeface="Aileron Regular"/>
            </a:endParaR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endParaRPr lang="en-US" sz="2500" dirty="0">
              <a:solidFill>
                <a:srgbClr val="08104D"/>
              </a:solidFill>
              <a:latin typeface="Aileron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028700"/>
            <a:ext cx="9158012" cy="2095086"/>
            <a:chOff x="0" y="0"/>
            <a:chExt cx="12210683" cy="2793448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1221068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 dirty="0">
                  <a:solidFill>
                    <a:srgbClr val="08104D"/>
                  </a:solidFill>
                  <a:latin typeface="Aileron Heavy Bold"/>
                </a:rPr>
                <a:t>Grid Search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210739"/>
              <a:ext cx="1221068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3039586"/>
            <a:ext cx="8115300" cy="272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 dirty="0">
                <a:solidFill>
                  <a:srgbClr val="08104D"/>
                </a:solidFill>
                <a:latin typeface="Aileron Regular"/>
              </a:rPr>
              <a:t>ARIMA(p, d, q) com:</a:t>
            </a:r>
          </a:p>
          <a:p>
            <a:pPr marL="463550" indent="-231775">
              <a:lnSpc>
                <a:spcPts val="355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8104D"/>
                </a:solidFill>
                <a:latin typeface="Aileron Regular"/>
              </a:rPr>
              <a:t>p entre 1 e 5;</a:t>
            </a:r>
          </a:p>
          <a:p>
            <a:pPr marL="463550" indent="-231775">
              <a:lnSpc>
                <a:spcPts val="355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8104D"/>
                </a:solidFill>
                <a:latin typeface="Aileron Regular"/>
              </a:rPr>
              <a:t>d entre 0 e 2;</a:t>
            </a:r>
          </a:p>
          <a:p>
            <a:pPr marL="463550" indent="-231775">
              <a:lnSpc>
                <a:spcPts val="355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8104D"/>
                </a:solidFill>
                <a:latin typeface="Aileron Regular"/>
              </a:rPr>
              <a:t>q entre 0 e 2.</a:t>
            </a:r>
          </a:p>
          <a:p>
            <a:pPr>
              <a:lnSpc>
                <a:spcPts val="3550"/>
              </a:lnSpc>
            </a:pPr>
            <a:endParaRPr lang="en-US" sz="2500" dirty="0">
              <a:solidFill>
                <a:srgbClr val="08104D"/>
              </a:solidFill>
              <a:latin typeface="Aileron Regular"/>
            </a:endParaRPr>
          </a:p>
          <a:p>
            <a:pPr algn="l">
              <a:lnSpc>
                <a:spcPts val="3550"/>
              </a:lnSpc>
              <a:spcBef>
                <a:spcPct val="0"/>
              </a:spcBef>
            </a:pP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Escolher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500" dirty="0">
                <a:solidFill>
                  <a:srgbClr val="08104D"/>
                </a:solidFill>
                <a:latin typeface="Aileron Regular Bold"/>
              </a:rPr>
              <a:t>4 </a:t>
            </a:r>
            <a:r>
              <a:rPr lang="en-US" sz="2500" dirty="0" err="1">
                <a:solidFill>
                  <a:srgbClr val="08104D"/>
                </a:solidFill>
                <a:latin typeface="Aileron Regular Bold"/>
              </a:rPr>
              <a:t>melhores</a:t>
            </a:r>
            <a:r>
              <a:rPr lang="en-US" sz="2500" dirty="0">
                <a:solidFill>
                  <a:srgbClr val="08104D"/>
                </a:solidFill>
                <a:latin typeface="Aileron Regular Bold"/>
              </a:rPr>
              <a:t> </a:t>
            </a:r>
            <a:r>
              <a:rPr lang="en-US" sz="2500" dirty="0" err="1">
                <a:solidFill>
                  <a:srgbClr val="08104D"/>
                </a:solidFill>
                <a:latin typeface="Aileron Regular Bold"/>
              </a:rPr>
              <a:t>configurações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do ARIMA.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248774"/>
            <a:ext cx="15900397" cy="432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0"/>
              </a:lnSpc>
              <a:spcBef>
                <a:spcPct val="0"/>
              </a:spcBef>
            </a:pP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Escolher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as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variáveis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exógenas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que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melhores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resultados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obtiveram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para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os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</a:t>
            </a:r>
            <a:r>
              <a:rPr lang="en-US" sz="2500" dirty="0" err="1">
                <a:solidFill>
                  <a:srgbClr val="08104D"/>
                </a:solidFill>
                <a:latin typeface="Aileron Regular"/>
              </a:rPr>
              <a:t>modelos</a:t>
            </a:r>
            <a:r>
              <a:rPr lang="en-US" sz="2500" dirty="0">
                <a:solidFill>
                  <a:srgbClr val="08104D"/>
                </a:solidFill>
                <a:latin typeface="Aileron Regular"/>
              </a:rPr>
              <a:t> ARIMAX e SARIMAX.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3066636"/>
            <a:ext cx="8115300" cy="318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 dirty="0">
                <a:solidFill>
                  <a:srgbClr val="08104D"/>
                </a:solidFill>
                <a:latin typeface="Aileron Regular"/>
              </a:rPr>
              <a:t>SARIMA(p, d, q)(P, D, Q, S) com:</a:t>
            </a:r>
          </a:p>
          <a:p>
            <a:pPr marL="463550" indent="-231775">
              <a:lnSpc>
                <a:spcPts val="355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8104D"/>
                </a:solidFill>
                <a:latin typeface="Aileron Regular" panose="020B0604020202020204" charset="0"/>
              </a:rPr>
              <a:t>P entre 0 e 5;</a:t>
            </a:r>
          </a:p>
          <a:p>
            <a:pPr marL="463550" indent="-231775">
              <a:lnSpc>
                <a:spcPts val="355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8104D"/>
                </a:solidFill>
                <a:latin typeface="Aileron Regular" panose="020B0604020202020204" charset="0"/>
              </a:rPr>
              <a:t>D entre 0 e 2;</a:t>
            </a:r>
          </a:p>
          <a:p>
            <a:pPr marL="463550" indent="-231775">
              <a:lnSpc>
                <a:spcPts val="355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8104D"/>
                </a:solidFill>
                <a:latin typeface="Aileron Regular" panose="020B0604020202020204" charset="0"/>
              </a:rPr>
              <a:t>Q entre 0 e 2;</a:t>
            </a:r>
          </a:p>
          <a:p>
            <a:pPr marL="463550" indent="-231775">
              <a:lnSpc>
                <a:spcPts val="355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8104D"/>
                </a:solidFill>
                <a:latin typeface="Aileron Regular" panose="020B0604020202020204" charset="0"/>
              </a:rPr>
              <a:t>S </a:t>
            </a:r>
            <a:r>
              <a:rPr lang="en-US" sz="2500" dirty="0" err="1">
                <a:solidFill>
                  <a:srgbClr val="08104D"/>
                </a:solidFill>
                <a:latin typeface="Aileron Regular" panose="020B0604020202020204" charset="0"/>
              </a:rPr>
              <a:t>sendo</a:t>
            </a:r>
            <a:r>
              <a:rPr lang="en-US" sz="2500" dirty="0">
                <a:solidFill>
                  <a:srgbClr val="08104D"/>
                </a:solidFill>
                <a:latin typeface="Aileron Regular" panose="020B0604020202020204" charset="0"/>
              </a:rPr>
              <a:t> 24.</a:t>
            </a:r>
          </a:p>
          <a:p>
            <a:pPr>
              <a:lnSpc>
                <a:spcPts val="3550"/>
              </a:lnSpc>
            </a:pPr>
            <a:endParaRPr lang="en-US" sz="1367" dirty="0">
              <a:solidFill>
                <a:srgbClr val="08104D"/>
              </a:solidFill>
              <a:latin typeface="Arimo"/>
            </a:endParaRPr>
          </a:p>
          <a:p>
            <a:pPr algn="l">
              <a:lnSpc>
                <a:spcPts val="3550"/>
              </a:lnSpc>
              <a:spcBef>
                <a:spcPct val="0"/>
              </a:spcBef>
            </a:pPr>
            <a:r>
              <a:rPr lang="en-US" sz="2500" dirty="0" err="1">
                <a:solidFill>
                  <a:srgbClr val="08104D"/>
                </a:solidFill>
                <a:latin typeface="Aileron Regular" panose="020B0604020202020204" charset="0"/>
              </a:rPr>
              <a:t>Escolher</a:t>
            </a:r>
            <a:r>
              <a:rPr lang="en-US" sz="2500" dirty="0">
                <a:solidFill>
                  <a:srgbClr val="08104D"/>
                </a:solidFill>
                <a:latin typeface="Aileron Regular" panose="020B0604020202020204" charset="0"/>
              </a:rPr>
              <a:t> </a:t>
            </a:r>
            <a:r>
              <a:rPr lang="en-US" sz="2500" b="1" dirty="0">
                <a:solidFill>
                  <a:srgbClr val="08104D"/>
                </a:solidFill>
                <a:latin typeface="Aileron Regular" panose="020B0604020202020204" charset="0"/>
              </a:rPr>
              <a:t>2 </a:t>
            </a:r>
            <a:r>
              <a:rPr lang="en-US" sz="2500" b="1" dirty="0" err="1">
                <a:solidFill>
                  <a:srgbClr val="08104D"/>
                </a:solidFill>
                <a:latin typeface="Aileron Regular" panose="020B0604020202020204" charset="0"/>
              </a:rPr>
              <a:t>melhores</a:t>
            </a:r>
            <a:r>
              <a:rPr lang="en-US" sz="2500" b="1" dirty="0">
                <a:solidFill>
                  <a:srgbClr val="08104D"/>
                </a:solidFill>
                <a:latin typeface="Aileron Regular" panose="020B0604020202020204" charset="0"/>
              </a:rPr>
              <a:t> </a:t>
            </a:r>
            <a:r>
              <a:rPr lang="en-US" sz="2500" b="1" dirty="0" err="1">
                <a:solidFill>
                  <a:srgbClr val="08104D"/>
                </a:solidFill>
                <a:latin typeface="Aileron Regular" panose="020B0604020202020204" charset="0"/>
              </a:rPr>
              <a:t>configurações</a:t>
            </a:r>
            <a:r>
              <a:rPr lang="en-US" sz="2500" b="1" dirty="0">
                <a:solidFill>
                  <a:srgbClr val="08104D"/>
                </a:solidFill>
                <a:latin typeface="Aileron Regular" panose="020B0604020202020204" charset="0"/>
              </a:rPr>
              <a:t> </a:t>
            </a:r>
            <a:r>
              <a:rPr lang="en-US" sz="2500" dirty="0">
                <a:solidFill>
                  <a:srgbClr val="08104D"/>
                </a:solidFill>
                <a:latin typeface="Aileron Regular" panose="020B0604020202020204" charset="0"/>
              </a:rPr>
              <a:t>do SARIMA.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ECF2FE"/>
                  </a:solidFill>
                  <a:latin typeface="Aileron Heavy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ECF2FE"/>
                  </a:solidFill>
                  <a:latin typeface="Aileron Heavy"/>
                </a:rPr>
                <a:t>2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3123786"/>
            <a:ext cx="7694328" cy="339512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 l="165" r="165"/>
          <a:stretch>
            <a:fillRect/>
          </a:stretch>
        </p:blipFill>
        <p:spPr>
          <a:xfrm>
            <a:off x="9363115" y="4636876"/>
            <a:ext cx="7896185" cy="4621424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028700" y="1028700"/>
            <a:ext cx="13590550" cy="2095086"/>
            <a:chOff x="0" y="0"/>
            <a:chExt cx="18120733" cy="279344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47625"/>
              <a:ext cx="1812073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Velocidades Instantâneas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210739"/>
              <a:ext cx="1812073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ECF2FE"/>
                  </a:solidFill>
                  <a:latin typeface="Aileron Heavy"/>
                </a:rPr>
                <a:t>2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3830882"/>
            <a:ext cx="7949192" cy="4968245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028700" y="1028700"/>
            <a:ext cx="13590550" cy="2095086"/>
            <a:chOff x="0" y="0"/>
            <a:chExt cx="18120733" cy="279344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1812073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Velocidades Instantâneas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210739"/>
              <a:ext cx="1812073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3066636"/>
            <a:ext cx="10080827" cy="432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Questão: Qual a melhor e a pior hora para circular na estrada de carro?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04283" y="8897874"/>
            <a:ext cx="6798026" cy="360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82"/>
              </a:lnSpc>
              <a:spcBef>
                <a:spcPct val="0"/>
              </a:spcBef>
            </a:pPr>
            <a:r>
              <a:rPr lang="en-US" sz="2100">
                <a:solidFill>
                  <a:srgbClr val="08104D"/>
                </a:solidFill>
                <a:latin typeface="Aileron Regular"/>
              </a:rPr>
              <a:t>ARIMAX(1, 2, 3), 1ª divisão do dataset, com 15 previsões</a:t>
            </a: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FBB08D56-8E48-4F2E-87E2-0AEB6968B5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114" y="3830881"/>
            <a:ext cx="4276686" cy="2672929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2804BA94-7237-4F55-9D82-E561930FC2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486" y="6809337"/>
            <a:ext cx="4276686" cy="26729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ECF2FE"/>
                  </a:solidFill>
                  <a:latin typeface="Aileron Heavy"/>
                </a:rPr>
                <a:t>2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38187" y="3123786"/>
            <a:ext cx="7821113" cy="586583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28700" y="3123786"/>
            <a:ext cx="7747484" cy="3922164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028700" y="1028700"/>
            <a:ext cx="13590550" cy="2095086"/>
            <a:chOff x="0" y="0"/>
            <a:chExt cx="18120733" cy="279344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47625"/>
              <a:ext cx="1812073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Quantidade Populacional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210739"/>
              <a:ext cx="1812073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ECF2FE"/>
                  </a:solidFill>
                  <a:latin typeface="Aileron Heavy"/>
                </a:rPr>
                <a:t>2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3830882"/>
            <a:ext cx="7949192" cy="4968245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028700" y="1028700"/>
            <a:ext cx="13590550" cy="2095086"/>
            <a:chOff x="0" y="0"/>
            <a:chExt cx="18120733" cy="279344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1812073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Quantidade Populacional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210739"/>
              <a:ext cx="1812073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3066636"/>
            <a:ext cx="10080827" cy="432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Questão: Qual o melhor e o pior dia do mês para ir ao quiosque?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74027" y="8897874"/>
            <a:ext cx="6858539" cy="360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82"/>
              </a:lnSpc>
              <a:spcBef>
                <a:spcPct val="0"/>
              </a:spcBef>
            </a:pPr>
            <a:r>
              <a:rPr lang="en-US" sz="2100">
                <a:solidFill>
                  <a:srgbClr val="08104D"/>
                </a:solidFill>
                <a:latin typeface="Aileron Regular"/>
              </a:rPr>
              <a:t>ARIMA(1, 2, 0), sem validação cruzada, com 20 previsões</a:t>
            </a: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BD4960BD-9C0C-4BE1-8488-2E3F4C27A7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6810996"/>
            <a:ext cx="4276760" cy="2672975"/>
          </a:xfrm>
          <a:prstGeom prst="rect">
            <a:avLst/>
          </a:prstGeom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AB1838D9-9A5D-48F8-B308-6E90D9496F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114" y="3830882"/>
            <a:ext cx="4276758" cy="26729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89767" y="2241782"/>
            <a:ext cx="6402809" cy="6636410"/>
          </a:xfrm>
          <a:prstGeom prst="rect">
            <a:avLst/>
          </a:prstGeom>
        </p:spPr>
      </p:pic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589767" y="3773877"/>
            <a:ext cx="570534" cy="570534"/>
            <a:chOff x="0" y="0"/>
            <a:chExt cx="1708150" cy="17081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6809532" y="8525169"/>
            <a:ext cx="353023" cy="353023"/>
            <a:chOff x="1371600" y="6705600"/>
            <a:chExt cx="10972800" cy="10972800"/>
          </a:xfrm>
        </p:grpSpPr>
        <p:sp>
          <p:nvSpPr>
            <p:cNvPr id="9" name="Freeform 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24784" y="1408808"/>
            <a:ext cx="384748" cy="384748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8608777" y="4618372"/>
            <a:ext cx="8947694" cy="1883230"/>
            <a:chOff x="0" y="0"/>
            <a:chExt cx="11930259" cy="251097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47625"/>
              <a:ext cx="11930259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ECF2FE"/>
                  </a:solidFill>
                  <a:latin typeface="Aileron Heavy Bold"/>
                </a:rPr>
                <a:t>Trabalho Futuro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928264"/>
              <a:ext cx="11930259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437849" y="1028700"/>
            <a:ext cx="1821451" cy="1821451"/>
            <a:chOff x="0" y="0"/>
            <a:chExt cx="2428601" cy="2428601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2428601" cy="2428601"/>
              <a:chOff x="1371600" y="6705600"/>
              <a:chExt cx="10972800" cy="1097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CF2FE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658966" y="529262"/>
              <a:ext cx="1110668" cy="133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063"/>
                </a:lnSpc>
                <a:spcBef>
                  <a:spcPct val="0"/>
                </a:spcBef>
              </a:pPr>
              <a:r>
                <a:rPr lang="en-US" sz="6399">
                  <a:solidFill>
                    <a:srgbClr val="EF5D50"/>
                  </a:solidFill>
                  <a:latin typeface="Aileron Heavy Bold"/>
                </a:rPr>
                <a:t>3</a:t>
              </a: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358649" y="2998935"/>
            <a:ext cx="4803906" cy="58792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3590550" cy="2095086"/>
            <a:chOff x="0" y="0"/>
            <a:chExt cx="18120733" cy="2793448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1812073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Trabalho Futuro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210739"/>
              <a:ext cx="1812073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479714" y="6216192"/>
            <a:ext cx="4453882" cy="1586848"/>
            <a:chOff x="0" y="0"/>
            <a:chExt cx="5938509" cy="2115798"/>
          </a:xfrm>
        </p:grpSpPr>
        <p:sp>
          <p:nvSpPr>
            <p:cNvPr id="9" name="TextBox 9"/>
            <p:cNvSpPr txBox="1"/>
            <p:nvPr/>
          </p:nvSpPr>
          <p:spPr>
            <a:xfrm>
              <a:off x="0" y="-38100"/>
              <a:ext cx="5938509" cy="1517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49"/>
                </a:lnSpc>
                <a:spcBef>
                  <a:spcPct val="0"/>
                </a:spcBef>
              </a:pPr>
              <a:r>
                <a:rPr lang="en-US" sz="3499" spc="-34">
                  <a:solidFill>
                    <a:srgbClr val="08104D"/>
                  </a:solidFill>
                  <a:latin typeface="Aileron Heavy"/>
                </a:rPr>
                <a:t>Servir API através de servidor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552755"/>
              <a:ext cx="5938509" cy="563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5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54404" y="5991557"/>
            <a:ext cx="4453882" cy="1586848"/>
            <a:chOff x="0" y="0"/>
            <a:chExt cx="5938509" cy="211579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38100"/>
              <a:ext cx="5938509" cy="1517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49"/>
                </a:lnSpc>
                <a:spcBef>
                  <a:spcPct val="0"/>
                </a:spcBef>
              </a:pPr>
              <a:r>
                <a:rPr lang="en-US" sz="3499" spc="-34">
                  <a:solidFill>
                    <a:srgbClr val="08104D"/>
                  </a:solidFill>
                  <a:latin typeface="Aileron Heavy"/>
                </a:rPr>
                <a:t>Migração para nova biblioteca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552755"/>
              <a:ext cx="5938509" cy="563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5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667445" y="5991557"/>
            <a:ext cx="4953110" cy="1586848"/>
            <a:chOff x="0" y="0"/>
            <a:chExt cx="6604146" cy="2115798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38100"/>
              <a:ext cx="6604146" cy="1517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49"/>
                </a:lnSpc>
                <a:spcBef>
                  <a:spcPct val="0"/>
                </a:spcBef>
              </a:pPr>
              <a:r>
                <a:rPr lang="en-US" sz="3499" spc="-34">
                  <a:solidFill>
                    <a:srgbClr val="08104D"/>
                  </a:solidFill>
                  <a:latin typeface="Aileron Heavy"/>
                </a:rPr>
                <a:t>Implementação do ambiente num servidor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552755"/>
              <a:ext cx="6604146" cy="563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5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139499" y="3403418"/>
            <a:ext cx="2009002" cy="2165283"/>
            <a:chOff x="0" y="0"/>
            <a:chExt cx="2678669" cy="2887044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208375"/>
              <a:ext cx="2678669" cy="2678669"/>
              <a:chOff x="1371600" y="6705600"/>
              <a:chExt cx="10972800" cy="1097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645202" y="0"/>
              <a:ext cx="1388264" cy="2669739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2470635" y="3559699"/>
            <a:ext cx="2221420" cy="2009002"/>
            <a:chOff x="0" y="0"/>
            <a:chExt cx="2961894" cy="2678669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0"/>
              <a:ext cx="2678669" cy="2678669"/>
              <a:chOff x="1371600" y="6705600"/>
              <a:chExt cx="10972800" cy="1097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620153"/>
              <a:ext cx="2961894" cy="2058516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ECF2FE"/>
                  </a:solidFill>
                  <a:latin typeface="Aileron Heavy"/>
                </a:rPr>
                <a:t>3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702154" y="3559699"/>
            <a:ext cx="2009002" cy="2009002"/>
            <a:chOff x="0" y="0"/>
            <a:chExt cx="2678669" cy="2678669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0"/>
              <a:ext cx="2678669" cy="2678669"/>
              <a:chOff x="1371600" y="6705600"/>
              <a:chExt cx="10972800" cy="1097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22707" y="228291"/>
              <a:ext cx="2233254" cy="2222088"/>
            </a:xfrm>
            <a:prstGeom prst="rect">
              <a:avLst/>
            </a:prstGeom>
          </p:spPr>
        </p:pic>
      </p:grpSp>
      <p:grpSp>
        <p:nvGrpSpPr>
          <p:cNvPr id="33" name="Group 2">
            <a:extLst>
              <a:ext uri="{FF2B5EF4-FFF2-40B4-BE49-F238E27FC236}">
                <a16:creationId xmlns:a16="http://schemas.microsoft.com/office/drawing/2014/main" id="{6E560241-3699-4E31-B7A4-A668BDCF5151}"/>
              </a:ext>
            </a:extLst>
          </p:cNvPr>
          <p:cNvGrpSpPr/>
          <p:nvPr/>
        </p:nvGrpSpPr>
        <p:grpSpPr>
          <a:xfrm rot="-10800000">
            <a:off x="8396131" y="9483972"/>
            <a:ext cx="1495736" cy="803028"/>
            <a:chOff x="0" y="0"/>
            <a:chExt cx="2354580" cy="1264123"/>
          </a:xfrm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231256E2-1EE1-46BA-BFA1-A4DBA43BDE0E}"/>
                </a:ext>
              </a:extLst>
            </p:cNvPr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5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105150" y="3964877"/>
            <a:ext cx="12077700" cy="2271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144"/>
              </a:lnSpc>
              <a:spcBef>
                <a:spcPct val="0"/>
              </a:spcBef>
            </a:pPr>
            <a:r>
              <a:rPr lang="en-US" sz="14400">
                <a:solidFill>
                  <a:srgbClr val="ECF2FE"/>
                </a:solidFill>
                <a:latin typeface="Aileron Heavy Bold"/>
              </a:rP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5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4818600" y="1867729"/>
            <a:ext cx="8650799" cy="1989713"/>
            <a:chOff x="0" y="0"/>
            <a:chExt cx="11534399" cy="2652951"/>
          </a:xfrm>
        </p:grpSpPr>
        <p:sp>
          <p:nvSpPr>
            <p:cNvPr id="6" name="TextBox 6"/>
            <p:cNvSpPr txBox="1"/>
            <p:nvPr/>
          </p:nvSpPr>
          <p:spPr>
            <a:xfrm>
              <a:off x="0" y="-85725"/>
              <a:ext cx="11534399" cy="1702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0400"/>
                </a:lnSpc>
                <a:spcBef>
                  <a:spcPct val="0"/>
                </a:spcBef>
              </a:pPr>
              <a:r>
                <a:rPr lang="en-US" sz="8000" spc="-80">
                  <a:solidFill>
                    <a:srgbClr val="ECF2FE"/>
                  </a:solidFill>
                  <a:latin typeface="Aileron Regular Bold"/>
                </a:rPr>
                <a:t>Estrutura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076496"/>
              <a:ext cx="11534399" cy="5764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2857500" y="5633928"/>
            <a:ext cx="12573000" cy="345615"/>
            <a:chOff x="0" y="0"/>
            <a:chExt cx="18480363" cy="508000"/>
          </a:xfrm>
        </p:grpSpPr>
        <p:sp>
          <p:nvSpPr>
            <p:cNvPr id="9" name="Freeform 9"/>
            <p:cNvSpPr/>
            <p:nvPr/>
          </p:nvSpPr>
          <p:spPr>
            <a:xfrm>
              <a:off x="0" y="49530"/>
              <a:ext cx="18480363" cy="408940"/>
            </a:xfrm>
            <a:custGeom>
              <a:avLst/>
              <a:gdLst/>
              <a:ahLst/>
              <a:cxnLst/>
              <a:rect l="l" t="t" r="r" b="b"/>
              <a:pathLst>
                <a:path w="18480363" h="408940">
                  <a:moveTo>
                    <a:pt x="18274624" y="0"/>
                  </a:moveTo>
                  <a:cubicBezTo>
                    <a:pt x="18174294" y="0"/>
                    <a:pt x="18091744" y="72390"/>
                    <a:pt x="18072694" y="166370"/>
                  </a:cubicBezTo>
                  <a:lnTo>
                    <a:pt x="406400" y="166370"/>
                  </a:lnTo>
                  <a:cubicBezTo>
                    <a:pt x="388620" y="71120"/>
                    <a:pt x="304800" y="0"/>
                    <a:pt x="204470" y="0"/>
                  </a:cubicBezTo>
                  <a:cubicBezTo>
                    <a:pt x="91440" y="0"/>
                    <a:pt x="0" y="91440"/>
                    <a:pt x="0" y="204470"/>
                  </a:cubicBezTo>
                  <a:cubicBezTo>
                    <a:pt x="0" y="317500"/>
                    <a:pt x="91440" y="408940"/>
                    <a:pt x="204470" y="408940"/>
                  </a:cubicBezTo>
                  <a:cubicBezTo>
                    <a:pt x="304800" y="408940"/>
                    <a:pt x="388620" y="337820"/>
                    <a:pt x="406400" y="242570"/>
                  </a:cubicBezTo>
                  <a:lnTo>
                    <a:pt x="18073963" y="242570"/>
                  </a:lnTo>
                  <a:cubicBezTo>
                    <a:pt x="18091744" y="337820"/>
                    <a:pt x="18175563" y="408940"/>
                    <a:pt x="18275894" y="408940"/>
                  </a:cubicBezTo>
                  <a:cubicBezTo>
                    <a:pt x="18388924" y="408940"/>
                    <a:pt x="18480363" y="317500"/>
                    <a:pt x="18480363" y="204470"/>
                  </a:cubicBezTo>
                  <a:cubicBezTo>
                    <a:pt x="18480363" y="91440"/>
                    <a:pt x="18387653" y="0"/>
                    <a:pt x="18274624" y="0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940698" y="5350163"/>
            <a:ext cx="936456" cy="936456"/>
            <a:chOff x="0" y="0"/>
            <a:chExt cx="1248608" cy="1248608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1248608" cy="1248608"/>
              <a:chOff x="1371600" y="6705600"/>
              <a:chExt cx="10972800" cy="1097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CF2FE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338792" y="351575"/>
              <a:ext cx="571024" cy="5264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0"/>
                </a:lnSpc>
                <a:spcBef>
                  <a:spcPct val="0"/>
                </a:spcBef>
              </a:pPr>
              <a:r>
                <a:rPr lang="en-US" sz="2500" u="none">
                  <a:solidFill>
                    <a:srgbClr val="EF5D50"/>
                  </a:solidFill>
                  <a:latin typeface="Aileron Heavy Bold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675772" y="5350163"/>
            <a:ext cx="936456" cy="936456"/>
            <a:chOff x="0" y="0"/>
            <a:chExt cx="1248608" cy="1248608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1248608" cy="1248608"/>
              <a:chOff x="1371600" y="6705600"/>
              <a:chExt cx="10972800" cy="1097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CF2FE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38792" y="351575"/>
              <a:ext cx="571024" cy="5264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0"/>
                </a:lnSpc>
                <a:spcBef>
                  <a:spcPct val="0"/>
                </a:spcBef>
              </a:pPr>
              <a:r>
                <a:rPr lang="en-US" sz="2500" u="none">
                  <a:solidFill>
                    <a:srgbClr val="EF5D50"/>
                  </a:solidFill>
                  <a:latin typeface="Aileron Heavy Bold"/>
                </a:rPr>
                <a:t>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249746" y="5355991"/>
            <a:ext cx="936456" cy="936456"/>
            <a:chOff x="0" y="0"/>
            <a:chExt cx="1248608" cy="1248608"/>
          </a:xfrm>
        </p:grpSpPr>
        <p:grpSp>
          <p:nvGrpSpPr>
            <p:cNvPr id="19" name="Group 19"/>
            <p:cNvGrpSpPr>
              <a:grpSpLocks noChangeAspect="1"/>
            </p:cNvGrpSpPr>
            <p:nvPr/>
          </p:nvGrpSpPr>
          <p:grpSpPr>
            <a:xfrm>
              <a:off x="0" y="0"/>
              <a:ext cx="1248608" cy="1248608"/>
              <a:chOff x="1371600" y="6705600"/>
              <a:chExt cx="10972800" cy="1097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CF2FE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338792" y="351575"/>
              <a:ext cx="571024" cy="5264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50"/>
                </a:lnSpc>
                <a:spcBef>
                  <a:spcPct val="0"/>
                </a:spcBef>
              </a:pPr>
              <a:r>
                <a:rPr lang="en-US" sz="2500" u="none">
                  <a:solidFill>
                    <a:srgbClr val="EF5D50"/>
                  </a:solidFill>
                  <a:latin typeface="Aileron Heavy Bold"/>
                </a:rPr>
                <a:t>3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4006711" y="6705895"/>
            <a:ext cx="2804429" cy="435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50"/>
              </a:lnSpc>
            </a:pPr>
            <a:r>
              <a:rPr lang="en-US" sz="2500">
                <a:solidFill>
                  <a:srgbClr val="ECF2FE"/>
                </a:solidFill>
                <a:latin typeface="Aileron Regular"/>
              </a:rPr>
              <a:t>Contextualização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794734" y="6705895"/>
            <a:ext cx="2698532" cy="435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50"/>
              </a:lnSpc>
            </a:pPr>
            <a:r>
              <a:rPr lang="en-US" sz="2500">
                <a:solidFill>
                  <a:srgbClr val="ECF2FE"/>
                </a:solidFill>
                <a:latin typeface="Aileron Regular"/>
              </a:rPr>
              <a:t>Casos de Estudo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451912" y="6705895"/>
            <a:ext cx="2532123" cy="435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50"/>
              </a:lnSpc>
            </a:pPr>
            <a:r>
              <a:rPr lang="en-US" sz="2500">
                <a:solidFill>
                  <a:srgbClr val="ECF2FE"/>
                </a:solidFill>
                <a:latin typeface="Aileron Regular"/>
              </a:rPr>
              <a:t>Trabalho Futuro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9158012" cy="2095086"/>
            <a:chOff x="0" y="0"/>
            <a:chExt cx="12210683" cy="2793448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1221068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 dirty="0">
                  <a:solidFill>
                    <a:srgbClr val="08104D"/>
                  </a:solidFill>
                  <a:latin typeface="Aileron Heavy Bold"/>
                </a:rPr>
                <a:t>Reposit</a:t>
              </a:r>
              <a:r>
                <a:rPr lang="pt-PT" sz="8000" dirty="0">
                  <a:solidFill>
                    <a:srgbClr val="08104D"/>
                  </a:solidFill>
                  <a:latin typeface="Aileron Heavy Bold"/>
                </a:rPr>
                <a:t>ório</a:t>
              </a:r>
              <a:endParaRPr lang="en-US" sz="8000" dirty="0">
                <a:solidFill>
                  <a:srgbClr val="08104D"/>
                </a:solidFill>
                <a:latin typeface="Aileron Heavy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210739"/>
              <a:ext cx="1221068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520995" y="4933506"/>
            <a:ext cx="7246007" cy="419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 dirty="0">
                <a:solidFill>
                  <a:srgbClr val="08104D"/>
                </a:solidFill>
                <a:latin typeface="Aileron Regular Bold"/>
              </a:rPr>
              <a:t>https://github.com/LuisMarques99/ProjetoFinal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B04D5A06-03F7-4B1A-B515-89250F9E176A}"/>
              </a:ext>
            </a:extLst>
          </p:cNvPr>
          <p:cNvGrpSpPr/>
          <p:nvPr/>
        </p:nvGrpSpPr>
        <p:grpSpPr>
          <a:xfrm rot="-10800000">
            <a:off x="8396938" y="9483972"/>
            <a:ext cx="1495736" cy="803028"/>
            <a:chOff x="0" y="0"/>
            <a:chExt cx="2354580" cy="1264123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CCD225DC-7D7E-4536-AA8C-3DB3F340CC3B}"/>
                </a:ext>
              </a:extLst>
            </p:cNvPr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8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ECF2FE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89767" y="2241782"/>
            <a:ext cx="6402809" cy="66364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23278" y="1793556"/>
            <a:ext cx="6735786" cy="6432676"/>
          </a:xfrm>
          <a:prstGeom prst="rect">
            <a:avLst/>
          </a:prstGeom>
        </p:spPr>
      </p:pic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589767" y="3773877"/>
            <a:ext cx="570534" cy="570534"/>
            <a:chOff x="0" y="0"/>
            <a:chExt cx="1708150" cy="17081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6809532" y="8525169"/>
            <a:ext cx="353023" cy="353023"/>
            <a:chOff x="1371600" y="6705600"/>
            <a:chExt cx="10972800" cy="10972800"/>
          </a:xfrm>
        </p:grpSpPr>
        <p:sp>
          <p:nvSpPr>
            <p:cNvPr id="10" name="Freeform 10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EF5D50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424784" y="1408808"/>
            <a:ext cx="384748" cy="384748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8608777" y="4618372"/>
            <a:ext cx="8947694" cy="1883230"/>
            <a:chOff x="0" y="0"/>
            <a:chExt cx="11930259" cy="251097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47625"/>
              <a:ext cx="11930259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ECF2FE"/>
                  </a:solidFill>
                  <a:latin typeface="Aileron Heavy Bold"/>
                </a:rPr>
                <a:t>Contextualização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928264"/>
              <a:ext cx="11930259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437849" y="1028700"/>
            <a:ext cx="1821451" cy="1821451"/>
            <a:chOff x="0" y="0"/>
            <a:chExt cx="2428601" cy="2428601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0" y="0"/>
              <a:ext cx="2428601" cy="2428601"/>
              <a:chOff x="1371600" y="6705600"/>
              <a:chExt cx="10972800" cy="1097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CF2FE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658966" y="529262"/>
              <a:ext cx="1110668" cy="1331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064"/>
                </a:lnSpc>
                <a:spcBef>
                  <a:spcPct val="0"/>
                </a:spcBef>
              </a:pPr>
              <a:r>
                <a:rPr lang="en-US" sz="6400" u="none">
                  <a:solidFill>
                    <a:srgbClr val="EF5D50"/>
                  </a:solidFill>
                  <a:latin typeface="Aileron Heavy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028700"/>
            <a:ext cx="9158012" cy="2095086"/>
            <a:chOff x="0" y="0"/>
            <a:chExt cx="12210683" cy="2793448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1221068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Objetivos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210739"/>
              <a:ext cx="1221068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3278833"/>
            <a:ext cx="9158012" cy="3993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Estudar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séries temporais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 Bold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Estudar alguns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algoritmos de aprendizagem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 Bold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Desenvolver uma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plataforma de testes</a:t>
            </a:r>
            <a:r>
              <a:rPr lang="en-US" sz="2500">
                <a:solidFill>
                  <a:srgbClr val="08104D"/>
                </a:solidFill>
                <a:latin typeface="Aileron Regular"/>
              </a:rPr>
              <a:t> de modelos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Realizar alguns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casos de estudo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 Bold"/>
            </a:endParaR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Adaptar para o ambiente do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Google Colab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6190748" y="1538237"/>
            <a:ext cx="435236" cy="435236"/>
            <a:chOff x="0" y="0"/>
            <a:chExt cx="1708150" cy="17081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2885531" y="8500593"/>
            <a:ext cx="361310" cy="361310"/>
            <a:chOff x="1371600" y="6705600"/>
            <a:chExt cx="10972800" cy="10972800"/>
          </a:xfrm>
        </p:grpSpPr>
        <p:sp>
          <p:nvSpPr>
            <p:cNvPr id="12" name="Freeform 12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58513" y="1755855"/>
            <a:ext cx="6063666" cy="628489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515628" y="1425097"/>
            <a:ext cx="393780" cy="39378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354568" y="2974265"/>
            <a:ext cx="4904732" cy="4659495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ECF2FE"/>
                  </a:solidFill>
                  <a:latin typeface="Aileron Heavy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ECF2FE"/>
                  </a:solidFill>
                  <a:latin typeface="Aileron Heavy"/>
                </a:rPr>
                <a:t>1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2884506"/>
            <a:ext cx="4556324" cy="289947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724515" y="2884506"/>
            <a:ext cx="4534785" cy="289947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28700" y="6195672"/>
            <a:ext cx="4556324" cy="291001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862538" y="6195672"/>
            <a:ext cx="4562925" cy="294494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2724515" y="6195672"/>
            <a:ext cx="4534785" cy="289626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6862538" y="2884506"/>
            <a:ext cx="4562925" cy="2899479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1028700" y="1028700"/>
            <a:ext cx="9158012" cy="2095086"/>
            <a:chOff x="0" y="0"/>
            <a:chExt cx="12210683" cy="2793448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47625"/>
              <a:ext cx="1221068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Séries Temporais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210739"/>
              <a:ext cx="1221068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ECF2FE"/>
                  </a:solidFill>
                  <a:latin typeface="Aileron Heavy"/>
                </a:rPr>
                <a:t>1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3311608"/>
            <a:ext cx="4041006" cy="538319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625823" y="3311608"/>
            <a:ext cx="10633477" cy="5383198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028700" y="1028700"/>
            <a:ext cx="9158012" cy="2095086"/>
            <a:chOff x="0" y="0"/>
            <a:chExt cx="12210683" cy="279344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47625"/>
              <a:ext cx="1221068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Séries Temporais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210739"/>
              <a:ext cx="1221068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028700"/>
            <a:ext cx="13923369" cy="2095086"/>
            <a:chOff x="0" y="0"/>
            <a:chExt cx="18564491" cy="2793448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18564491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Modelos de Aprendizagem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210739"/>
              <a:ext cx="18564491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08104D"/>
                  </a:solidFill>
                  <a:latin typeface="Aileron Regular"/>
                </a:rPr>
                <a:t>(ARIMA, ARIMAX, SARIMA e SARIMAX)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345539" y="4122193"/>
            <a:ext cx="3270988" cy="3631067"/>
            <a:chOff x="0" y="0"/>
            <a:chExt cx="1649351" cy="18309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9351" cy="1830916"/>
            </a:xfrm>
            <a:custGeom>
              <a:avLst/>
              <a:gdLst/>
              <a:ahLst/>
              <a:cxnLst/>
              <a:rect l="l" t="t" r="r" b="b"/>
              <a:pathLst>
                <a:path w="1649351" h="1830916">
                  <a:moveTo>
                    <a:pt x="1524891" y="59690"/>
                  </a:moveTo>
                  <a:cubicBezTo>
                    <a:pt x="1560451" y="59690"/>
                    <a:pt x="1589661" y="88900"/>
                    <a:pt x="1589661" y="124460"/>
                  </a:cubicBezTo>
                  <a:lnTo>
                    <a:pt x="1589661" y="1706456"/>
                  </a:lnTo>
                  <a:cubicBezTo>
                    <a:pt x="1589661" y="1742016"/>
                    <a:pt x="1560451" y="1771226"/>
                    <a:pt x="1524891" y="1771226"/>
                  </a:cubicBezTo>
                  <a:lnTo>
                    <a:pt x="124460" y="1771226"/>
                  </a:lnTo>
                  <a:cubicBezTo>
                    <a:pt x="88900" y="1771226"/>
                    <a:pt x="59690" y="1742016"/>
                    <a:pt x="59690" y="170645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24891" y="59690"/>
                  </a:lnTo>
                  <a:moveTo>
                    <a:pt x="15248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06456"/>
                  </a:lnTo>
                  <a:cubicBezTo>
                    <a:pt x="0" y="1775035"/>
                    <a:pt x="55880" y="1830916"/>
                    <a:pt x="124460" y="1830916"/>
                  </a:cubicBezTo>
                  <a:lnTo>
                    <a:pt x="1524891" y="1830916"/>
                  </a:lnTo>
                  <a:cubicBezTo>
                    <a:pt x="1593471" y="1830916"/>
                    <a:pt x="1649351" y="1775035"/>
                    <a:pt x="1649351" y="1706456"/>
                  </a:cubicBezTo>
                  <a:lnTo>
                    <a:pt x="1649351" y="124460"/>
                  </a:lnTo>
                  <a:cubicBezTo>
                    <a:pt x="1649351" y="55880"/>
                    <a:pt x="1593471" y="0"/>
                    <a:pt x="1524891" y="0"/>
                  </a:cubicBezTo>
                  <a:close/>
                </a:path>
              </a:pathLst>
            </a:custGeom>
            <a:solidFill>
              <a:srgbClr val="08104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617845" y="4341341"/>
            <a:ext cx="2740940" cy="3103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ARIMA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AR: Autoregressão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I: Integrado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MA: Média Móvel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647944" y="4122193"/>
            <a:ext cx="4294517" cy="3631067"/>
            <a:chOff x="0" y="0"/>
            <a:chExt cx="2165451" cy="18309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65451" cy="1830916"/>
            </a:xfrm>
            <a:custGeom>
              <a:avLst/>
              <a:gdLst/>
              <a:ahLst/>
              <a:cxnLst/>
              <a:rect l="l" t="t" r="r" b="b"/>
              <a:pathLst>
                <a:path w="2165451" h="1830916">
                  <a:moveTo>
                    <a:pt x="2040991" y="59690"/>
                  </a:moveTo>
                  <a:cubicBezTo>
                    <a:pt x="2076551" y="59690"/>
                    <a:pt x="2105761" y="88900"/>
                    <a:pt x="2105761" y="124460"/>
                  </a:cubicBezTo>
                  <a:lnTo>
                    <a:pt x="2105761" y="1706456"/>
                  </a:lnTo>
                  <a:cubicBezTo>
                    <a:pt x="2105761" y="1742016"/>
                    <a:pt x="2076551" y="1771226"/>
                    <a:pt x="2040991" y="1771226"/>
                  </a:cubicBezTo>
                  <a:lnTo>
                    <a:pt x="124460" y="1771226"/>
                  </a:lnTo>
                  <a:cubicBezTo>
                    <a:pt x="88900" y="1771226"/>
                    <a:pt x="59690" y="1742016"/>
                    <a:pt x="59690" y="170645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40991" y="59690"/>
                  </a:lnTo>
                  <a:moveTo>
                    <a:pt x="20409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06456"/>
                  </a:lnTo>
                  <a:cubicBezTo>
                    <a:pt x="0" y="1775035"/>
                    <a:pt x="55880" y="1830916"/>
                    <a:pt x="124460" y="1830916"/>
                  </a:cubicBezTo>
                  <a:lnTo>
                    <a:pt x="2040991" y="1830916"/>
                  </a:lnTo>
                  <a:cubicBezTo>
                    <a:pt x="2109571" y="1830916"/>
                    <a:pt x="2165451" y="1775035"/>
                    <a:pt x="2165451" y="1706456"/>
                  </a:cubicBezTo>
                  <a:lnTo>
                    <a:pt x="2165451" y="124460"/>
                  </a:lnTo>
                  <a:cubicBezTo>
                    <a:pt x="2165451" y="55880"/>
                    <a:pt x="2109571" y="0"/>
                    <a:pt x="2040991" y="0"/>
                  </a:cubicBezTo>
                  <a:close/>
                </a:path>
              </a:pathLst>
            </a:custGeom>
            <a:solidFill>
              <a:srgbClr val="08104D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9911752" y="4341341"/>
            <a:ext cx="3758403" cy="3103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ARIMA(p, d, q)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p: Ordem de Atraso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d: Grau de Diferenciação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q: Ordem da Média Móvel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ECF2FE"/>
                  </a:solidFill>
                  <a:latin typeface="Aileron Heavy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1028700"/>
            <a:ext cx="13923369" cy="2095086"/>
            <a:chOff x="0" y="0"/>
            <a:chExt cx="18564491" cy="2793448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18564491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Modelos de Aprendizagem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210739"/>
              <a:ext cx="18564491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08104D"/>
                  </a:solidFill>
                  <a:latin typeface="Aileron Regular"/>
                </a:rPr>
                <a:t>(ARIMA, ARIMAX, SARIMA e SARIMAX)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122193"/>
            <a:ext cx="3644845" cy="1799227"/>
            <a:chOff x="0" y="0"/>
            <a:chExt cx="1837863" cy="9072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37863" cy="907236"/>
            </a:xfrm>
            <a:custGeom>
              <a:avLst/>
              <a:gdLst/>
              <a:ahLst/>
              <a:cxnLst/>
              <a:rect l="l" t="t" r="r" b="b"/>
              <a:pathLst>
                <a:path w="1837863" h="907236">
                  <a:moveTo>
                    <a:pt x="1713403" y="59690"/>
                  </a:moveTo>
                  <a:cubicBezTo>
                    <a:pt x="1748963" y="59690"/>
                    <a:pt x="1778173" y="88900"/>
                    <a:pt x="1778173" y="124460"/>
                  </a:cubicBezTo>
                  <a:lnTo>
                    <a:pt x="1778173" y="782775"/>
                  </a:lnTo>
                  <a:cubicBezTo>
                    <a:pt x="1778173" y="818335"/>
                    <a:pt x="1748963" y="847545"/>
                    <a:pt x="1713403" y="847545"/>
                  </a:cubicBezTo>
                  <a:lnTo>
                    <a:pt x="124460" y="847545"/>
                  </a:lnTo>
                  <a:cubicBezTo>
                    <a:pt x="88900" y="847545"/>
                    <a:pt x="59690" y="818335"/>
                    <a:pt x="59690" y="78277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13403" y="59690"/>
                  </a:lnTo>
                  <a:moveTo>
                    <a:pt x="171340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82775"/>
                  </a:lnTo>
                  <a:cubicBezTo>
                    <a:pt x="0" y="851355"/>
                    <a:pt x="55880" y="907236"/>
                    <a:pt x="124460" y="907236"/>
                  </a:cubicBezTo>
                  <a:lnTo>
                    <a:pt x="1713403" y="907236"/>
                  </a:lnTo>
                  <a:cubicBezTo>
                    <a:pt x="1781983" y="907236"/>
                    <a:pt x="1837863" y="851355"/>
                    <a:pt x="1837863" y="782775"/>
                  </a:cubicBezTo>
                  <a:lnTo>
                    <a:pt x="1837863" y="124460"/>
                  </a:lnTo>
                  <a:cubicBezTo>
                    <a:pt x="1837863" y="55880"/>
                    <a:pt x="1781983" y="0"/>
                    <a:pt x="1713403" y="0"/>
                  </a:cubicBezTo>
                  <a:close/>
                </a:path>
              </a:pathLst>
            </a:custGeom>
            <a:solidFill>
              <a:srgbClr val="08104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301006" y="4341341"/>
            <a:ext cx="3164527" cy="1322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ARIMAX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X: Variáveis Exógenas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830174" y="4131604"/>
            <a:ext cx="5429126" cy="4517096"/>
            <a:chOff x="0" y="0"/>
            <a:chExt cx="2737562" cy="22504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37562" cy="2250463"/>
            </a:xfrm>
            <a:custGeom>
              <a:avLst/>
              <a:gdLst/>
              <a:ahLst/>
              <a:cxnLst/>
              <a:rect l="l" t="t" r="r" b="b"/>
              <a:pathLst>
                <a:path w="2737562" h="2250463">
                  <a:moveTo>
                    <a:pt x="2613102" y="59690"/>
                  </a:moveTo>
                  <a:cubicBezTo>
                    <a:pt x="2648662" y="59690"/>
                    <a:pt x="2677872" y="88900"/>
                    <a:pt x="2677872" y="124460"/>
                  </a:cubicBezTo>
                  <a:lnTo>
                    <a:pt x="2677872" y="2126003"/>
                  </a:lnTo>
                  <a:cubicBezTo>
                    <a:pt x="2677872" y="2161563"/>
                    <a:pt x="2648662" y="2190773"/>
                    <a:pt x="2613102" y="2190773"/>
                  </a:cubicBezTo>
                  <a:lnTo>
                    <a:pt x="124460" y="2190773"/>
                  </a:lnTo>
                  <a:cubicBezTo>
                    <a:pt x="88900" y="2190773"/>
                    <a:pt x="59690" y="2161563"/>
                    <a:pt x="59690" y="212600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613102" y="59690"/>
                  </a:lnTo>
                  <a:moveTo>
                    <a:pt x="261310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26003"/>
                  </a:lnTo>
                  <a:cubicBezTo>
                    <a:pt x="0" y="2194583"/>
                    <a:pt x="55880" y="2250463"/>
                    <a:pt x="124460" y="2250463"/>
                  </a:cubicBezTo>
                  <a:lnTo>
                    <a:pt x="2613102" y="2250463"/>
                  </a:lnTo>
                  <a:cubicBezTo>
                    <a:pt x="2681682" y="2250463"/>
                    <a:pt x="2737562" y="2194583"/>
                    <a:pt x="2737562" y="2126003"/>
                  </a:cubicBezTo>
                  <a:lnTo>
                    <a:pt x="2737562" y="124460"/>
                  </a:lnTo>
                  <a:cubicBezTo>
                    <a:pt x="2737562" y="55880"/>
                    <a:pt x="2681682" y="0"/>
                    <a:pt x="2613102" y="0"/>
                  </a:cubicBezTo>
                  <a:close/>
                </a:path>
              </a:pathLst>
            </a:custGeom>
            <a:solidFill>
              <a:srgbClr val="08104D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2093982" y="4350753"/>
            <a:ext cx="5074549" cy="3993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SARIMA(p, d, q)(P, D, Q, S)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P: Ordem de Atraso Sazonal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D: Grau de Diferenciação Sazonal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Q: Ordem da Média Móvel Sazonal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S: Temporada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ECF2FE"/>
                  </a:solidFill>
                  <a:latin typeface="Aileron Heavy"/>
                </a:rPr>
                <a:t>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375500" y="4131604"/>
            <a:ext cx="2041265" cy="1799227"/>
            <a:chOff x="0" y="0"/>
            <a:chExt cx="1029280" cy="90723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29280" cy="907236"/>
            </a:xfrm>
            <a:custGeom>
              <a:avLst/>
              <a:gdLst/>
              <a:ahLst/>
              <a:cxnLst/>
              <a:rect l="l" t="t" r="r" b="b"/>
              <a:pathLst>
                <a:path w="1029280" h="907236">
                  <a:moveTo>
                    <a:pt x="904820" y="59690"/>
                  </a:moveTo>
                  <a:cubicBezTo>
                    <a:pt x="940380" y="59690"/>
                    <a:pt x="969590" y="88900"/>
                    <a:pt x="969590" y="124460"/>
                  </a:cubicBezTo>
                  <a:lnTo>
                    <a:pt x="969590" y="782775"/>
                  </a:lnTo>
                  <a:cubicBezTo>
                    <a:pt x="969590" y="818335"/>
                    <a:pt x="940380" y="847545"/>
                    <a:pt x="904820" y="847545"/>
                  </a:cubicBezTo>
                  <a:lnTo>
                    <a:pt x="124460" y="847545"/>
                  </a:lnTo>
                  <a:cubicBezTo>
                    <a:pt x="88900" y="847545"/>
                    <a:pt x="59690" y="818335"/>
                    <a:pt x="59690" y="78277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04820" y="59690"/>
                  </a:lnTo>
                  <a:moveTo>
                    <a:pt x="9048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82775"/>
                  </a:lnTo>
                  <a:cubicBezTo>
                    <a:pt x="0" y="851355"/>
                    <a:pt x="55880" y="907236"/>
                    <a:pt x="124460" y="907236"/>
                  </a:cubicBezTo>
                  <a:lnTo>
                    <a:pt x="904820" y="907236"/>
                  </a:lnTo>
                  <a:cubicBezTo>
                    <a:pt x="973400" y="907236"/>
                    <a:pt x="1029280" y="851355"/>
                    <a:pt x="1029280" y="782775"/>
                  </a:cubicBezTo>
                  <a:lnTo>
                    <a:pt x="1029280" y="124460"/>
                  </a:lnTo>
                  <a:cubicBezTo>
                    <a:pt x="1029280" y="55880"/>
                    <a:pt x="973400" y="0"/>
                    <a:pt x="904820" y="0"/>
                  </a:cubicBezTo>
                  <a:close/>
                </a:path>
              </a:pathLst>
            </a:custGeom>
            <a:solidFill>
              <a:srgbClr val="08104D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7647806" y="4350753"/>
            <a:ext cx="1550116" cy="1322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SARIMA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"/>
            </a:endParaR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S: Sazonal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396132" y="9483972"/>
            <a:ext cx="1495736" cy="803028"/>
            <a:chOff x="0" y="0"/>
            <a:chExt cx="2354580" cy="1264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64123"/>
            </a:xfrm>
            <a:custGeom>
              <a:avLst/>
              <a:gdLst/>
              <a:ahLst/>
              <a:cxnLst/>
              <a:rect l="l" t="t" r="r" b="b"/>
              <a:pathLst>
                <a:path w="2353310" h="1264123">
                  <a:moveTo>
                    <a:pt x="784860" y="1196813"/>
                  </a:moveTo>
                  <a:cubicBezTo>
                    <a:pt x="905510" y="1237453"/>
                    <a:pt x="1042670" y="1264123"/>
                    <a:pt x="1177290" y="1264123"/>
                  </a:cubicBezTo>
                  <a:cubicBezTo>
                    <a:pt x="1311910" y="1264123"/>
                    <a:pt x="1441450" y="1241263"/>
                    <a:pt x="1560830" y="1200623"/>
                  </a:cubicBezTo>
                  <a:cubicBezTo>
                    <a:pt x="1563370" y="1199353"/>
                    <a:pt x="1565910" y="1199353"/>
                    <a:pt x="1568450" y="1198083"/>
                  </a:cubicBezTo>
                  <a:cubicBezTo>
                    <a:pt x="2016760" y="1035523"/>
                    <a:pt x="2346960" y="606263"/>
                    <a:pt x="2353310" y="1095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9516"/>
                  </a:lnTo>
                  <a:cubicBezTo>
                    <a:pt x="6350" y="608803"/>
                    <a:pt x="331470" y="1038063"/>
                    <a:pt x="784860" y="1196813"/>
                  </a:cubicBezTo>
                  <a:close/>
                </a:path>
              </a:pathLst>
            </a:custGeom>
            <a:solidFill>
              <a:srgbClr val="3241E4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5400000">
            <a:off x="9004563" y="9805808"/>
            <a:ext cx="278873" cy="43822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3278833"/>
            <a:ext cx="9158012" cy="3993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Promover e incentivar o estudo de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Machine Learning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 Bold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Plataforma com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planos gratuitos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 Bold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Correr os algoritmos em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máquinas potentes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 Bold"/>
            </a:endParaRPr>
          </a:p>
          <a:p>
            <a:pPr>
              <a:lnSpc>
                <a:spcPts val="3550"/>
              </a:lnSpc>
            </a:pPr>
            <a:r>
              <a:rPr lang="en-US" sz="2500">
                <a:solidFill>
                  <a:srgbClr val="08104D"/>
                </a:solidFill>
                <a:latin typeface="Aileron Regular"/>
              </a:rPr>
              <a:t>Integração com o </a:t>
            </a:r>
            <a:r>
              <a:rPr lang="en-US" sz="2500">
                <a:solidFill>
                  <a:srgbClr val="08104D"/>
                </a:solidFill>
                <a:latin typeface="Aileron Regular Bold"/>
              </a:rPr>
              <a:t>Google Drive</a:t>
            </a:r>
          </a:p>
          <a:p>
            <a:pPr>
              <a:lnSpc>
                <a:spcPts val="3550"/>
              </a:lnSpc>
            </a:pPr>
            <a:endParaRPr lang="en-US" sz="2500">
              <a:solidFill>
                <a:srgbClr val="08104D"/>
              </a:solidFill>
              <a:latin typeface="Aileron Regular Bold"/>
            </a:endParaR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endParaRPr lang="en-US" sz="2500">
              <a:solidFill>
                <a:srgbClr val="08104D"/>
              </a:solidFill>
              <a:latin typeface="Aileron Regular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6929097" y="282473"/>
            <a:ext cx="1076430" cy="1076430"/>
            <a:chOff x="0" y="0"/>
            <a:chExt cx="1435240" cy="1435240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435240" cy="1435240"/>
              <a:chOff x="1371600" y="6705600"/>
              <a:chExt cx="10972800" cy="1097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EF5D5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389432" y="326333"/>
              <a:ext cx="656376" cy="753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ECF2FE"/>
                  </a:solidFill>
                  <a:latin typeface="Aileron Heavy"/>
                </a:rPr>
                <a:t>1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363115" y="4711741"/>
            <a:ext cx="5120602" cy="512060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752055" y="1951527"/>
            <a:ext cx="3677018" cy="3677018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028700" y="1028700"/>
            <a:ext cx="9158012" cy="2095086"/>
            <a:chOff x="0" y="0"/>
            <a:chExt cx="12210683" cy="279344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47625"/>
              <a:ext cx="12210683" cy="165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8104D"/>
                  </a:solidFill>
                  <a:latin typeface="Aileron Heavy Bold"/>
                </a:rPr>
                <a:t>Google Colab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210739"/>
              <a:ext cx="12210683" cy="582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91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620</Words>
  <Application>Microsoft Office PowerPoint</Application>
  <PresentationFormat>Custom</PresentationFormat>
  <Paragraphs>160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Aileron Heavy Bold</vt:lpstr>
      <vt:lpstr>Arial</vt:lpstr>
      <vt:lpstr>Calibri</vt:lpstr>
      <vt:lpstr>Aileron Regular</vt:lpstr>
      <vt:lpstr>Arimo</vt:lpstr>
      <vt:lpstr>Aileron Heavy</vt:lpstr>
      <vt:lpstr>Aileron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Algoritmos de Aprendizagem com Base em Séries Temporais</dc:title>
  <cp:lastModifiedBy>Luis Serafim Brandao Marques</cp:lastModifiedBy>
  <cp:revision>7</cp:revision>
  <dcterms:created xsi:type="dcterms:W3CDTF">2006-08-16T00:00:00Z</dcterms:created>
  <dcterms:modified xsi:type="dcterms:W3CDTF">2020-10-30T14:52:47Z</dcterms:modified>
  <dc:identifier>DAEL-yGeBDs</dc:identifier>
</cp:coreProperties>
</file>