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8288000" cy="10287000"/>
  <p:notesSz cx="6858000" cy="9144000"/>
  <p:embeddedFontLst>
    <p:embeddedFont>
      <p:font typeface="Aileron Heavy" panose="020B0604020202020204" charset="0"/>
      <p:regular r:id="rId21"/>
    </p:embeddedFont>
    <p:embeddedFont>
      <p:font typeface="Aileron Heavy Bold" panose="020B0604020202020204" charset="0"/>
      <p:regular r:id="rId22"/>
    </p:embeddedFont>
    <p:embeddedFont>
      <p:font typeface="Aileron Regular" panose="020B0604020202020204" charset="0"/>
      <p:regular r:id="rId23"/>
    </p:embeddedFont>
    <p:embeddedFont>
      <p:font typeface="Aileron Regular Bold" panose="020B0604020202020204" charset="0"/>
      <p:regular r:id="rId24"/>
    </p:embeddedFont>
    <p:embeddedFont>
      <p:font typeface="Arimo" panose="020B0604020202020204" charset="0"/>
      <p:regular r:id="rId25"/>
    </p:embeddedFont>
    <p:embeddedFont>
      <p:font typeface="Calibri" panose="020F0502020204030204" pitchFamily="34" charset="0"/>
      <p:regular r:id="rId26"/>
      <p:bold r:id="rId27"/>
      <p:italic r:id="rId28"/>
      <p:boldItalic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0" d="100"/>
          <a:sy n="70" d="100"/>
        </p:scale>
        <p:origin x="69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2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0800000">
            <a:off x="8396132" y="9483972"/>
            <a:ext cx="1495736" cy="803028"/>
            <a:chOff x="0" y="0"/>
            <a:chExt cx="2354580" cy="126412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353310" cy="1264123"/>
            </a:xfrm>
            <a:custGeom>
              <a:avLst/>
              <a:gdLst/>
              <a:ahLst/>
              <a:cxnLst/>
              <a:rect l="l" t="t" r="r" b="b"/>
              <a:pathLst>
                <a:path w="2353310" h="1264123">
                  <a:moveTo>
                    <a:pt x="784860" y="1196813"/>
                  </a:moveTo>
                  <a:cubicBezTo>
                    <a:pt x="905510" y="1237453"/>
                    <a:pt x="1042670" y="1264123"/>
                    <a:pt x="1177290" y="1264123"/>
                  </a:cubicBezTo>
                  <a:cubicBezTo>
                    <a:pt x="1311910" y="1264123"/>
                    <a:pt x="1441450" y="1241263"/>
                    <a:pt x="1560830" y="1200623"/>
                  </a:cubicBezTo>
                  <a:cubicBezTo>
                    <a:pt x="1563370" y="1199353"/>
                    <a:pt x="1565910" y="1199353"/>
                    <a:pt x="1568450" y="1198083"/>
                  </a:cubicBezTo>
                  <a:cubicBezTo>
                    <a:pt x="2016760" y="1035523"/>
                    <a:pt x="2346960" y="606263"/>
                    <a:pt x="2353310" y="109551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109516"/>
                  </a:lnTo>
                  <a:cubicBezTo>
                    <a:pt x="6350" y="608803"/>
                    <a:pt x="331470" y="1038063"/>
                    <a:pt x="784860" y="1196813"/>
                  </a:cubicBezTo>
                  <a:close/>
                </a:path>
              </a:pathLst>
            </a:custGeom>
            <a:solidFill>
              <a:srgbClr val="EF5D50"/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-5400000">
            <a:off x="9004563" y="9805808"/>
            <a:ext cx="278873" cy="438229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7547418" y="3003348"/>
            <a:ext cx="10284100" cy="4280305"/>
            <a:chOff x="0" y="0"/>
            <a:chExt cx="13712134" cy="5707073"/>
          </a:xfrm>
        </p:grpSpPr>
        <p:sp>
          <p:nvSpPr>
            <p:cNvPr id="6" name="TextBox 6"/>
            <p:cNvSpPr txBox="1"/>
            <p:nvPr/>
          </p:nvSpPr>
          <p:spPr>
            <a:xfrm>
              <a:off x="0" y="76200"/>
              <a:ext cx="13712134" cy="353178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847"/>
                </a:lnSpc>
              </a:pPr>
              <a:r>
                <a:rPr lang="en-US" sz="6400" spc="-64">
                  <a:solidFill>
                    <a:srgbClr val="08104D"/>
                  </a:solidFill>
                  <a:latin typeface="Aileron Heavy Bold"/>
                </a:rPr>
                <a:t>Análise de Algoritmos</a:t>
              </a:r>
            </a:p>
            <a:p>
              <a:pPr>
                <a:lnSpc>
                  <a:spcPts val="6847"/>
                </a:lnSpc>
              </a:pPr>
              <a:r>
                <a:rPr lang="en-US" sz="6400" spc="-64">
                  <a:solidFill>
                    <a:srgbClr val="08104D"/>
                  </a:solidFill>
                  <a:latin typeface="Aileron Heavy Bold"/>
                </a:rPr>
                <a:t>de Aprendizagem com</a:t>
              </a:r>
            </a:p>
            <a:p>
              <a:pPr>
                <a:lnSpc>
                  <a:spcPts val="6848"/>
                </a:lnSpc>
              </a:pPr>
              <a:r>
                <a:rPr lang="en-US" sz="6400" spc="-64">
                  <a:solidFill>
                    <a:srgbClr val="08104D"/>
                  </a:solidFill>
                  <a:latin typeface="Aileron Heavy Bold"/>
                </a:rPr>
                <a:t>Base em Séries Temporais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3859020"/>
              <a:ext cx="13712134" cy="184805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749"/>
                </a:lnSpc>
              </a:pPr>
              <a:r>
                <a:rPr lang="en-US" sz="2499" spc="99">
                  <a:solidFill>
                    <a:srgbClr val="08104D"/>
                  </a:solidFill>
                  <a:latin typeface="Aileron Regular"/>
                </a:rPr>
                <a:t>Escola Superior de Tecnologia e Gestão - P.Porto</a:t>
              </a:r>
            </a:p>
            <a:p>
              <a:pPr>
                <a:lnSpc>
                  <a:spcPts val="3749"/>
                </a:lnSpc>
              </a:pPr>
              <a:r>
                <a:rPr lang="en-US" sz="2499" spc="99">
                  <a:solidFill>
                    <a:srgbClr val="08104D"/>
                  </a:solidFill>
                  <a:latin typeface="Aileron Regular"/>
                </a:rPr>
                <a:t>Licenciatura em Engenharia Informática</a:t>
              </a:r>
            </a:p>
            <a:p>
              <a:pPr marL="0" lvl="0" indent="0">
                <a:lnSpc>
                  <a:spcPts val="3749"/>
                </a:lnSpc>
              </a:pPr>
              <a:r>
                <a:rPr lang="en-US" sz="2499" spc="99">
                  <a:solidFill>
                    <a:srgbClr val="08104D"/>
                  </a:solidFill>
                  <a:latin typeface="Aileron Regular"/>
                </a:rPr>
                <a:t>Projeto Final 2019/20</a:t>
              </a:r>
            </a:p>
          </p:txBody>
        </p:sp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82983" y="1646409"/>
            <a:ext cx="6861592" cy="7111932"/>
          </a:xfrm>
          <a:prstGeom prst="rect">
            <a:avLst/>
          </a:prstGeom>
        </p:spPr>
      </p:pic>
      <p:grpSp>
        <p:nvGrpSpPr>
          <p:cNvPr id="9" name="Group 9"/>
          <p:cNvGrpSpPr>
            <a:grpSpLocks noChangeAspect="1"/>
          </p:cNvGrpSpPr>
          <p:nvPr/>
        </p:nvGrpSpPr>
        <p:grpSpPr>
          <a:xfrm>
            <a:off x="6206102" y="7829969"/>
            <a:ext cx="456627" cy="456627"/>
            <a:chOff x="0" y="0"/>
            <a:chExt cx="1708150" cy="170815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3241E4"/>
            </a:solidFill>
          </p:spPr>
        </p:sp>
      </p:grpSp>
      <p:grpSp>
        <p:nvGrpSpPr>
          <p:cNvPr id="11" name="Group 11"/>
          <p:cNvGrpSpPr>
            <a:grpSpLocks noChangeAspect="1"/>
          </p:cNvGrpSpPr>
          <p:nvPr/>
        </p:nvGrpSpPr>
        <p:grpSpPr>
          <a:xfrm>
            <a:off x="699354" y="3579256"/>
            <a:ext cx="301783" cy="301783"/>
            <a:chOff x="1371600" y="6705600"/>
            <a:chExt cx="10972800" cy="10972800"/>
          </a:xfrm>
        </p:grpSpPr>
        <p:sp>
          <p:nvSpPr>
            <p:cNvPr id="12" name="Freeform 12"/>
            <p:cNvSpPr/>
            <p:nvPr/>
          </p:nvSpPr>
          <p:spPr>
            <a:xfrm>
              <a:off x="1362808" y="6434629"/>
              <a:ext cx="10990384" cy="11514742"/>
            </a:xfrm>
            <a:custGeom>
              <a:avLst/>
              <a:gdLst/>
              <a:ahLst/>
              <a:cxnLst/>
              <a:rect l="l" t="t" r="r" b="b"/>
              <a:pathLst>
                <a:path w="10990384" h="11514742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3241E4"/>
            </a:solidFill>
          </p:spPr>
        </p:sp>
      </p:grpSp>
      <p:pic>
        <p:nvPicPr>
          <p:cNvPr id="13" name="Picture 13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6206102" y="1528659"/>
            <a:ext cx="411432" cy="411432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373470" y="2335024"/>
            <a:ext cx="5289259" cy="530573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41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0800000">
            <a:off x="8396132" y="9483972"/>
            <a:ext cx="1495736" cy="803028"/>
            <a:chOff x="0" y="0"/>
            <a:chExt cx="2354580" cy="126412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353310" cy="1264123"/>
            </a:xfrm>
            <a:custGeom>
              <a:avLst/>
              <a:gdLst/>
              <a:ahLst/>
              <a:cxnLst/>
              <a:rect l="l" t="t" r="r" b="b"/>
              <a:pathLst>
                <a:path w="2353310" h="1264123">
                  <a:moveTo>
                    <a:pt x="784860" y="1196813"/>
                  </a:moveTo>
                  <a:cubicBezTo>
                    <a:pt x="905510" y="1237453"/>
                    <a:pt x="1042670" y="1264123"/>
                    <a:pt x="1177290" y="1264123"/>
                  </a:cubicBezTo>
                  <a:cubicBezTo>
                    <a:pt x="1311910" y="1264123"/>
                    <a:pt x="1441450" y="1241263"/>
                    <a:pt x="1560830" y="1200623"/>
                  </a:cubicBezTo>
                  <a:cubicBezTo>
                    <a:pt x="1563370" y="1199353"/>
                    <a:pt x="1565910" y="1199353"/>
                    <a:pt x="1568450" y="1198083"/>
                  </a:cubicBezTo>
                  <a:cubicBezTo>
                    <a:pt x="2016760" y="1035523"/>
                    <a:pt x="2346960" y="606263"/>
                    <a:pt x="2353310" y="109551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109516"/>
                  </a:lnTo>
                  <a:cubicBezTo>
                    <a:pt x="6350" y="608803"/>
                    <a:pt x="331470" y="1038063"/>
                    <a:pt x="784860" y="1196813"/>
                  </a:cubicBezTo>
                  <a:close/>
                </a:path>
              </a:pathLst>
            </a:custGeom>
            <a:solidFill>
              <a:srgbClr val="ECF2FE"/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-5400000">
            <a:off x="9004563" y="9805808"/>
            <a:ext cx="278873" cy="438229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589767" y="2241782"/>
            <a:ext cx="6402809" cy="6636410"/>
          </a:xfrm>
          <a:prstGeom prst="rect">
            <a:avLst/>
          </a:prstGeom>
        </p:spPr>
      </p:pic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1589767" y="3773877"/>
            <a:ext cx="570534" cy="570534"/>
            <a:chOff x="0" y="0"/>
            <a:chExt cx="1708150" cy="170815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EF5D50"/>
            </a:solidFill>
          </p:spPr>
        </p:sp>
      </p:grpSp>
      <p:grpSp>
        <p:nvGrpSpPr>
          <p:cNvPr id="8" name="Group 8"/>
          <p:cNvGrpSpPr>
            <a:grpSpLocks noChangeAspect="1"/>
          </p:cNvGrpSpPr>
          <p:nvPr/>
        </p:nvGrpSpPr>
        <p:grpSpPr>
          <a:xfrm>
            <a:off x="6809532" y="8525169"/>
            <a:ext cx="353023" cy="353023"/>
            <a:chOff x="1371600" y="6705600"/>
            <a:chExt cx="10972800" cy="10972800"/>
          </a:xfrm>
        </p:grpSpPr>
        <p:sp>
          <p:nvSpPr>
            <p:cNvPr id="9" name="Freeform 9"/>
            <p:cNvSpPr/>
            <p:nvPr/>
          </p:nvSpPr>
          <p:spPr>
            <a:xfrm>
              <a:off x="1362808" y="6434629"/>
              <a:ext cx="10990384" cy="11514742"/>
            </a:xfrm>
            <a:custGeom>
              <a:avLst/>
              <a:gdLst/>
              <a:ahLst/>
              <a:cxnLst/>
              <a:rect l="l" t="t" r="r" b="b"/>
              <a:pathLst>
                <a:path w="10990384" h="11514742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EF5D50"/>
            </a:solidFill>
          </p:spPr>
        </p:sp>
      </p:grpSp>
      <p:pic>
        <p:nvPicPr>
          <p:cNvPr id="10" name="Picture 10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6424784" y="1408808"/>
            <a:ext cx="384748" cy="384748"/>
          </a:xfrm>
          <a:prstGeom prst="rect">
            <a:avLst/>
          </a:prstGeom>
        </p:spPr>
      </p:pic>
      <p:grpSp>
        <p:nvGrpSpPr>
          <p:cNvPr id="11" name="Group 11"/>
          <p:cNvGrpSpPr/>
          <p:nvPr/>
        </p:nvGrpSpPr>
        <p:grpSpPr>
          <a:xfrm>
            <a:off x="8608777" y="4618372"/>
            <a:ext cx="8947694" cy="1883230"/>
            <a:chOff x="0" y="0"/>
            <a:chExt cx="11930259" cy="2510973"/>
          </a:xfrm>
        </p:grpSpPr>
        <p:sp>
          <p:nvSpPr>
            <p:cNvPr id="12" name="TextBox 12"/>
            <p:cNvSpPr txBox="1"/>
            <p:nvPr/>
          </p:nvSpPr>
          <p:spPr>
            <a:xfrm>
              <a:off x="0" y="-47625"/>
              <a:ext cx="11930259" cy="16599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10080"/>
                </a:lnSpc>
                <a:spcBef>
                  <a:spcPct val="0"/>
                </a:spcBef>
              </a:pPr>
              <a:r>
                <a:rPr lang="en-US" sz="8000">
                  <a:solidFill>
                    <a:srgbClr val="ECF2FE"/>
                  </a:solidFill>
                  <a:latin typeface="Aileron Heavy Bold"/>
                </a:rPr>
                <a:t>Casos de Estudo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1928264"/>
              <a:ext cx="11930259" cy="58270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3691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5437849" y="1028700"/>
            <a:ext cx="1821451" cy="1821451"/>
            <a:chOff x="0" y="0"/>
            <a:chExt cx="2428601" cy="2428601"/>
          </a:xfrm>
        </p:grpSpPr>
        <p:grpSp>
          <p:nvGrpSpPr>
            <p:cNvPr id="15" name="Group 15"/>
            <p:cNvGrpSpPr>
              <a:grpSpLocks noChangeAspect="1"/>
            </p:cNvGrpSpPr>
            <p:nvPr/>
          </p:nvGrpSpPr>
          <p:grpSpPr>
            <a:xfrm>
              <a:off x="0" y="0"/>
              <a:ext cx="2428601" cy="2428601"/>
              <a:chOff x="1371600" y="6705600"/>
              <a:chExt cx="10972800" cy="10972800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1362808" y="6434629"/>
                <a:ext cx="10990384" cy="11514742"/>
              </a:xfrm>
              <a:custGeom>
                <a:avLst/>
                <a:gdLst/>
                <a:ahLst/>
                <a:cxnLst/>
                <a:rect l="l" t="t" r="r" b="b"/>
                <a:pathLst>
                  <a:path w="10990384" h="11514742">
                    <a:moveTo>
                      <a:pt x="8792" y="5757371"/>
                    </a:moveTo>
                    <a:cubicBezTo>
                      <a:pt x="0" y="7723318"/>
                      <a:pt x="1043775" y="9543701"/>
                      <a:pt x="2744885" y="10529222"/>
                    </a:cubicBezTo>
                    <a:cubicBezTo>
                      <a:pt x="4445994" y="11514742"/>
                      <a:pt x="6544389" y="11514742"/>
                      <a:pt x="8245499" y="10529222"/>
                    </a:cubicBezTo>
                    <a:cubicBezTo>
                      <a:pt x="9946609" y="9543701"/>
                      <a:pt x="10990384" y="7723318"/>
                      <a:pt x="10981592" y="5757371"/>
                    </a:cubicBezTo>
                    <a:cubicBezTo>
                      <a:pt x="10990384" y="3791424"/>
                      <a:pt x="9946609" y="1971041"/>
                      <a:pt x="8245499" y="985520"/>
                    </a:cubicBezTo>
                    <a:cubicBezTo>
                      <a:pt x="6544389" y="0"/>
                      <a:pt x="4445994" y="0"/>
                      <a:pt x="2744885" y="985520"/>
                    </a:cubicBezTo>
                    <a:cubicBezTo>
                      <a:pt x="1043775" y="1971041"/>
                      <a:pt x="0" y="3791424"/>
                      <a:pt x="8792" y="5757371"/>
                    </a:cubicBezTo>
                    <a:close/>
                  </a:path>
                </a:pathLst>
              </a:custGeom>
              <a:solidFill>
                <a:srgbClr val="ECF2FE"/>
              </a:solidFill>
            </p:spPr>
          </p:sp>
        </p:grpSp>
        <p:sp>
          <p:nvSpPr>
            <p:cNvPr id="17" name="TextBox 17"/>
            <p:cNvSpPr txBox="1"/>
            <p:nvPr/>
          </p:nvSpPr>
          <p:spPr>
            <a:xfrm>
              <a:off x="658966" y="529262"/>
              <a:ext cx="1110668" cy="133197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8064"/>
                </a:lnSpc>
                <a:spcBef>
                  <a:spcPct val="0"/>
                </a:spcBef>
              </a:pPr>
              <a:r>
                <a:rPr lang="en-US" sz="6400">
                  <a:solidFill>
                    <a:srgbClr val="EF5D50"/>
                  </a:solidFill>
                  <a:latin typeface="Aileron Heavy"/>
                </a:rPr>
                <a:t>2</a:t>
              </a:r>
            </a:p>
          </p:txBody>
        </p:sp>
      </p:grpSp>
      <p:pic>
        <p:nvPicPr>
          <p:cNvPr id="18" name="Picture 18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 rot="5400000">
            <a:off x="1795140" y="3053236"/>
            <a:ext cx="5802448" cy="539627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2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0800000">
            <a:off x="8396132" y="9483972"/>
            <a:ext cx="1495736" cy="803028"/>
            <a:chOff x="0" y="0"/>
            <a:chExt cx="2354580" cy="126412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353310" cy="1264123"/>
            </a:xfrm>
            <a:custGeom>
              <a:avLst/>
              <a:gdLst/>
              <a:ahLst/>
              <a:cxnLst/>
              <a:rect l="l" t="t" r="r" b="b"/>
              <a:pathLst>
                <a:path w="2353310" h="1264123">
                  <a:moveTo>
                    <a:pt x="784860" y="1196813"/>
                  </a:moveTo>
                  <a:cubicBezTo>
                    <a:pt x="905510" y="1237453"/>
                    <a:pt x="1042670" y="1264123"/>
                    <a:pt x="1177290" y="1264123"/>
                  </a:cubicBezTo>
                  <a:cubicBezTo>
                    <a:pt x="1311910" y="1264123"/>
                    <a:pt x="1441450" y="1241263"/>
                    <a:pt x="1560830" y="1200623"/>
                  </a:cubicBezTo>
                  <a:cubicBezTo>
                    <a:pt x="1563370" y="1199353"/>
                    <a:pt x="1565910" y="1199353"/>
                    <a:pt x="1568450" y="1198083"/>
                  </a:cubicBezTo>
                  <a:cubicBezTo>
                    <a:pt x="2016760" y="1035523"/>
                    <a:pt x="2346960" y="606263"/>
                    <a:pt x="2353310" y="109551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109516"/>
                  </a:lnTo>
                  <a:cubicBezTo>
                    <a:pt x="6350" y="608803"/>
                    <a:pt x="331470" y="1038063"/>
                    <a:pt x="784860" y="1196813"/>
                  </a:cubicBezTo>
                  <a:close/>
                </a:path>
              </a:pathLst>
            </a:custGeom>
            <a:solidFill>
              <a:srgbClr val="3241E4"/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-5400000">
            <a:off x="9004563" y="9805808"/>
            <a:ext cx="278873" cy="438229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16929097" y="282473"/>
            <a:ext cx="1076430" cy="1076430"/>
            <a:chOff x="0" y="0"/>
            <a:chExt cx="1435240" cy="1435240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0" y="0"/>
              <a:ext cx="1435240" cy="1435240"/>
              <a:chOff x="1371600" y="6705600"/>
              <a:chExt cx="10972800" cy="109728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1362808" y="6434629"/>
                <a:ext cx="10990384" cy="11514742"/>
              </a:xfrm>
              <a:custGeom>
                <a:avLst/>
                <a:gdLst/>
                <a:ahLst/>
                <a:cxnLst/>
                <a:rect l="l" t="t" r="r" b="b"/>
                <a:pathLst>
                  <a:path w="10990384" h="11514742">
                    <a:moveTo>
                      <a:pt x="8792" y="5757371"/>
                    </a:moveTo>
                    <a:cubicBezTo>
                      <a:pt x="0" y="7723318"/>
                      <a:pt x="1043775" y="9543701"/>
                      <a:pt x="2744885" y="10529222"/>
                    </a:cubicBezTo>
                    <a:cubicBezTo>
                      <a:pt x="4445994" y="11514742"/>
                      <a:pt x="6544389" y="11514742"/>
                      <a:pt x="8245499" y="10529222"/>
                    </a:cubicBezTo>
                    <a:cubicBezTo>
                      <a:pt x="9946609" y="9543701"/>
                      <a:pt x="10990384" y="7723318"/>
                      <a:pt x="10981592" y="5757371"/>
                    </a:cubicBezTo>
                    <a:cubicBezTo>
                      <a:pt x="10990384" y="3791424"/>
                      <a:pt x="9946609" y="1971041"/>
                      <a:pt x="8245499" y="985520"/>
                    </a:cubicBezTo>
                    <a:cubicBezTo>
                      <a:pt x="6544389" y="0"/>
                      <a:pt x="4445994" y="0"/>
                      <a:pt x="2744885" y="985520"/>
                    </a:cubicBezTo>
                    <a:cubicBezTo>
                      <a:pt x="1043775" y="1971041"/>
                      <a:pt x="0" y="3791424"/>
                      <a:pt x="8792" y="5757371"/>
                    </a:cubicBezTo>
                    <a:close/>
                  </a:path>
                </a:pathLst>
              </a:custGeom>
              <a:solidFill>
                <a:srgbClr val="EF5D50"/>
              </a:solidFill>
            </p:spPr>
          </p:sp>
        </p:grpSp>
        <p:sp>
          <p:nvSpPr>
            <p:cNvPr id="8" name="TextBox 8"/>
            <p:cNvSpPr txBox="1"/>
            <p:nvPr/>
          </p:nvSpPr>
          <p:spPr>
            <a:xfrm>
              <a:off x="389432" y="326333"/>
              <a:ext cx="656376" cy="75399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536"/>
                </a:lnSpc>
                <a:spcBef>
                  <a:spcPct val="0"/>
                </a:spcBef>
              </a:pPr>
              <a:r>
                <a:rPr lang="en-US" sz="3600">
                  <a:solidFill>
                    <a:srgbClr val="ECF2FE"/>
                  </a:solidFill>
                  <a:latin typeface="Aileron Heavy"/>
                </a:rPr>
                <a:t>2</a:t>
              </a:r>
            </a:p>
          </p:txBody>
        </p:sp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9470550" y="2817837"/>
            <a:ext cx="7788750" cy="5589269"/>
          </a:xfrm>
          <a:prstGeom prst="rect">
            <a:avLst/>
          </a:prstGeom>
        </p:spPr>
      </p:pic>
      <p:grpSp>
        <p:nvGrpSpPr>
          <p:cNvPr id="10" name="Group 10"/>
          <p:cNvGrpSpPr/>
          <p:nvPr/>
        </p:nvGrpSpPr>
        <p:grpSpPr>
          <a:xfrm>
            <a:off x="1028700" y="1028700"/>
            <a:ext cx="9158012" cy="2095086"/>
            <a:chOff x="0" y="0"/>
            <a:chExt cx="12210683" cy="2793448"/>
          </a:xfrm>
        </p:grpSpPr>
        <p:sp>
          <p:nvSpPr>
            <p:cNvPr id="11" name="TextBox 11"/>
            <p:cNvSpPr txBox="1"/>
            <p:nvPr/>
          </p:nvSpPr>
          <p:spPr>
            <a:xfrm>
              <a:off x="0" y="-47625"/>
              <a:ext cx="12210683" cy="16599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10080"/>
                </a:lnSpc>
                <a:spcBef>
                  <a:spcPct val="0"/>
                </a:spcBef>
              </a:pPr>
              <a:r>
                <a:rPr lang="en-US" sz="8000">
                  <a:solidFill>
                    <a:srgbClr val="08104D"/>
                  </a:solidFill>
                  <a:latin typeface="Aileron Heavy Bold"/>
                </a:rPr>
                <a:t>Grid Search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2210739"/>
              <a:ext cx="12210683" cy="58270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691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1028700" y="3278833"/>
            <a:ext cx="8441850" cy="39932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50"/>
              </a:lnSpc>
            </a:pPr>
            <a:r>
              <a:rPr lang="en-US" sz="2500">
                <a:solidFill>
                  <a:srgbClr val="08104D"/>
                </a:solidFill>
                <a:latin typeface="Aileron Regular"/>
              </a:rPr>
              <a:t>Pode ser realizada em </a:t>
            </a:r>
            <a:r>
              <a:rPr lang="en-US" sz="2500">
                <a:solidFill>
                  <a:srgbClr val="08104D"/>
                </a:solidFill>
                <a:latin typeface="Aileron Regular Bold"/>
              </a:rPr>
              <a:t>qualquer tipo de modelo</a:t>
            </a:r>
            <a:r>
              <a:rPr lang="en-US" sz="2500">
                <a:solidFill>
                  <a:srgbClr val="08104D"/>
                </a:solidFill>
                <a:latin typeface="Aileron Regular"/>
              </a:rPr>
              <a:t>.</a:t>
            </a:r>
          </a:p>
          <a:p>
            <a:pPr>
              <a:lnSpc>
                <a:spcPts val="3550"/>
              </a:lnSpc>
            </a:pPr>
            <a:endParaRPr lang="en-US" sz="2500">
              <a:solidFill>
                <a:srgbClr val="08104D"/>
              </a:solidFill>
              <a:latin typeface="Aileron Regular"/>
            </a:endParaRPr>
          </a:p>
          <a:p>
            <a:pPr>
              <a:lnSpc>
                <a:spcPts val="3550"/>
              </a:lnSpc>
            </a:pPr>
            <a:r>
              <a:rPr lang="en-US" sz="2500">
                <a:solidFill>
                  <a:srgbClr val="08104D"/>
                </a:solidFill>
                <a:latin typeface="Aileron Regular"/>
              </a:rPr>
              <a:t>Constrói um modelo para </a:t>
            </a:r>
            <a:r>
              <a:rPr lang="en-US" sz="2500">
                <a:solidFill>
                  <a:srgbClr val="08104D"/>
                </a:solidFill>
                <a:latin typeface="Aileron Regular Bold"/>
              </a:rPr>
              <a:t>cada combinação</a:t>
            </a:r>
            <a:r>
              <a:rPr lang="en-US" sz="2500">
                <a:solidFill>
                  <a:srgbClr val="08104D"/>
                </a:solidFill>
                <a:latin typeface="Aileron Regular"/>
              </a:rPr>
              <a:t> de</a:t>
            </a:r>
          </a:p>
          <a:p>
            <a:pPr>
              <a:lnSpc>
                <a:spcPts val="3550"/>
              </a:lnSpc>
            </a:pPr>
            <a:r>
              <a:rPr lang="en-US" sz="2500">
                <a:solidFill>
                  <a:srgbClr val="08104D"/>
                </a:solidFill>
                <a:latin typeface="Aileron Regular"/>
              </a:rPr>
              <a:t>parâmetros possível.</a:t>
            </a:r>
          </a:p>
          <a:p>
            <a:pPr>
              <a:lnSpc>
                <a:spcPts val="3550"/>
              </a:lnSpc>
            </a:pPr>
            <a:endParaRPr lang="en-US" sz="2500">
              <a:solidFill>
                <a:srgbClr val="08104D"/>
              </a:solidFill>
              <a:latin typeface="Aileron Regular"/>
            </a:endParaRPr>
          </a:p>
          <a:p>
            <a:pPr>
              <a:lnSpc>
                <a:spcPts val="3550"/>
              </a:lnSpc>
            </a:pPr>
            <a:r>
              <a:rPr lang="en-US" sz="2500">
                <a:solidFill>
                  <a:srgbClr val="08104D"/>
                </a:solidFill>
                <a:latin typeface="Aileron Regular"/>
              </a:rPr>
              <a:t>Pode ser </a:t>
            </a:r>
            <a:r>
              <a:rPr lang="en-US" sz="2500">
                <a:solidFill>
                  <a:srgbClr val="08104D"/>
                </a:solidFill>
                <a:latin typeface="Aileron Regular Bold"/>
              </a:rPr>
              <a:t>extremamente cara</a:t>
            </a:r>
            <a:r>
              <a:rPr lang="en-US" sz="2500">
                <a:solidFill>
                  <a:srgbClr val="08104D"/>
                </a:solidFill>
                <a:latin typeface="Aileron Regular"/>
              </a:rPr>
              <a:t> e e levar bastante</a:t>
            </a:r>
          </a:p>
          <a:p>
            <a:pPr>
              <a:lnSpc>
                <a:spcPts val="3550"/>
              </a:lnSpc>
            </a:pPr>
            <a:r>
              <a:rPr lang="en-US" sz="2500">
                <a:solidFill>
                  <a:srgbClr val="08104D"/>
                </a:solidFill>
                <a:latin typeface="Aileron Regular"/>
              </a:rPr>
              <a:t>tempo.</a:t>
            </a:r>
          </a:p>
          <a:p>
            <a:pPr>
              <a:lnSpc>
                <a:spcPts val="3550"/>
              </a:lnSpc>
            </a:pPr>
            <a:endParaRPr lang="en-US" sz="2500">
              <a:solidFill>
                <a:srgbClr val="08104D"/>
              </a:solidFill>
              <a:latin typeface="Aileron Regular"/>
            </a:endParaRPr>
          </a:p>
          <a:p>
            <a:pPr marL="0" lvl="0" indent="0" algn="l">
              <a:lnSpc>
                <a:spcPts val="3550"/>
              </a:lnSpc>
              <a:spcBef>
                <a:spcPct val="0"/>
              </a:spcBef>
            </a:pPr>
            <a:endParaRPr lang="en-US" sz="2500">
              <a:solidFill>
                <a:srgbClr val="08104D"/>
              </a:solidFill>
              <a:latin typeface="Aileron Regular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2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0800000">
            <a:off x="8396132" y="9483972"/>
            <a:ext cx="1495736" cy="803028"/>
            <a:chOff x="0" y="0"/>
            <a:chExt cx="2354580" cy="126412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353310" cy="1264123"/>
            </a:xfrm>
            <a:custGeom>
              <a:avLst/>
              <a:gdLst/>
              <a:ahLst/>
              <a:cxnLst/>
              <a:rect l="l" t="t" r="r" b="b"/>
              <a:pathLst>
                <a:path w="2353310" h="1264123">
                  <a:moveTo>
                    <a:pt x="784860" y="1196813"/>
                  </a:moveTo>
                  <a:cubicBezTo>
                    <a:pt x="905510" y="1237453"/>
                    <a:pt x="1042670" y="1264123"/>
                    <a:pt x="1177290" y="1264123"/>
                  </a:cubicBezTo>
                  <a:cubicBezTo>
                    <a:pt x="1311910" y="1264123"/>
                    <a:pt x="1441450" y="1241263"/>
                    <a:pt x="1560830" y="1200623"/>
                  </a:cubicBezTo>
                  <a:cubicBezTo>
                    <a:pt x="1563370" y="1199353"/>
                    <a:pt x="1565910" y="1199353"/>
                    <a:pt x="1568450" y="1198083"/>
                  </a:cubicBezTo>
                  <a:cubicBezTo>
                    <a:pt x="2016760" y="1035523"/>
                    <a:pt x="2346960" y="606263"/>
                    <a:pt x="2353310" y="109551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109516"/>
                  </a:lnTo>
                  <a:cubicBezTo>
                    <a:pt x="6350" y="608803"/>
                    <a:pt x="331470" y="1038063"/>
                    <a:pt x="784860" y="1196813"/>
                  </a:cubicBezTo>
                  <a:close/>
                </a:path>
              </a:pathLst>
            </a:custGeom>
            <a:solidFill>
              <a:srgbClr val="3241E4"/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-5400000">
            <a:off x="9004563" y="9805808"/>
            <a:ext cx="278873" cy="438229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1028700" y="1028700"/>
            <a:ext cx="9158012" cy="2095086"/>
            <a:chOff x="0" y="0"/>
            <a:chExt cx="12210683" cy="2793448"/>
          </a:xfrm>
        </p:grpSpPr>
        <p:sp>
          <p:nvSpPr>
            <p:cNvPr id="6" name="TextBox 6"/>
            <p:cNvSpPr txBox="1"/>
            <p:nvPr/>
          </p:nvSpPr>
          <p:spPr>
            <a:xfrm>
              <a:off x="0" y="-47625"/>
              <a:ext cx="12210683" cy="16599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10080"/>
                </a:lnSpc>
                <a:spcBef>
                  <a:spcPct val="0"/>
                </a:spcBef>
              </a:pPr>
              <a:r>
                <a:rPr lang="en-US" sz="8000" dirty="0">
                  <a:solidFill>
                    <a:srgbClr val="08104D"/>
                  </a:solidFill>
                  <a:latin typeface="Aileron Heavy Bold"/>
                </a:rPr>
                <a:t>Grid Search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2210739"/>
              <a:ext cx="12210683" cy="58270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691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028700" y="3039586"/>
            <a:ext cx="8115300" cy="27283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50"/>
              </a:lnSpc>
            </a:pPr>
            <a:r>
              <a:rPr lang="en-US" sz="2500" dirty="0">
                <a:solidFill>
                  <a:srgbClr val="08104D"/>
                </a:solidFill>
                <a:latin typeface="Aileron Regular"/>
              </a:rPr>
              <a:t>ARIMA(p, d, q) com:</a:t>
            </a:r>
          </a:p>
          <a:p>
            <a:pPr marL="463550" indent="-231775">
              <a:lnSpc>
                <a:spcPts val="355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rgbClr val="08104D"/>
                </a:solidFill>
                <a:latin typeface="Aileron Regular"/>
              </a:rPr>
              <a:t>p entre 1 e 5;</a:t>
            </a:r>
          </a:p>
          <a:p>
            <a:pPr marL="463550" indent="-231775">
              <a:lnSpc>
                <a:spcPts val="355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rgbClr val="08104D"/>
                </a:solidFill>
                <a:latin typeface="Aileron Regular"/>
              </a:rPr>
              <a:t>d entre 0 e 2;</a:t>
            </a:r>
          </a:p>
          <a:p>
            <a:pPr marL="463550" indent="-231775">
              <a:lnSpc>
                <a:spcPts val="355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rgbClr val="08104D"/>
                </a:solidFill>
                <a:latin typeface="Aileron Regular"/>
              </a:rPr>
              <a:t>q entre 0 e 2.</a:t>
            </a:r>
          </a:p>
          <a:p>
            <a:pPr>
              <a:lnSpc>
                <a:spcPts val="3550"/>
              </a:lnSpc>
            </a:pPr>
            <a:endParaRPr lang="en-US" sz="2500" dirty="0">
              <a:solidFill>
                <a:srgbClr val="08104D"/>
              </a:solidFill>
              <a:latin typeface="Aileron Regular"/>
            </a:endParaRPr>
          </a:p>
          <a:p>
            <a:pPr algn="l">
              <a:lnSpc>
                <a:spcPts val="3550"/>
              </a:lnSpc>
              <a:spcBef>
                <a:spcPct val="0"/>
              </a:spcBef>
            </a:pPr>
            <a:r>
              <a:rPr lang="en-US" sz="2500" dirty="0" err="1">
                <a:solidFill>
                  <a:srgbClr val="08104D"/>
                </a:solidFill>
                <a:latin typeface="Aileron Regular"/>
              </a:rPr>
              <a:t>Escolher</a:t>
            </a:r>
            <a:r>
              <a:rPr lang="en-US" sz="2500" dirty="0">
                <a:solidFill>
                  <a:srgbClr val="08104D"/>
                </a:solidFill>
                <a:latin typeface="Aileron Regular"/>
              </a:rPr>
              <a:t> </a:t>
            </a:r>
            <a:r>
              <a:rPr lang="en-US" sz="2500" dirty="0">
                <a:solidFill>
                  <a:srgbClr val="08104D"/>
                </a:solidFill>
                <a:latin typeface="Aileron Regular Bold"/>
              </a:rPr>
              <a:t>4 </a:t>
            </a:r>
            <a:r>
              <a:rPr lang="en-US" sz="2500" dirty="0" err="1">
                <a:solidFill>
                  <a:srgbClr val="08104D"/>
                </a:solidFill>
                <a:latin typeface="Aileron Regular Bold"/>
              </a:rPr>
              <a:t>melhores</a:t>
            </a:r>
            <a:r>
              <a:rPr lang="en-US" sz="2500" dirty="0">
                <a:solidFill>
                  <a:srgbClr val="08104D"/>
                </a:solidFill>
                <a:latin typeface="Aileron Regular Bold"/>
              </a:rPr>
              <a:t> </a:t>
            </a:r>
            <a:r>
              <a:rPr lang="en-US" sz="2500" dirty="0" err="1">
                <a:solidFill>
                  <a:srgbClr val="08104D"/>
                </a:solidFill>
                <a:latin typeface="Aileron Regular Bold"/>
              </a:rPr>
              <a:t>configurações</a:t>
            </a:r>
            <a:r>
              <a:rPr lang="en-US" sz="2500" dirty="0">
                <a:solidFill>
                  <a:srgbClr val="08104D"/>
                </a:solidFill>
                <a:latin typeface="Aileron Regular"/>
              </a:rPr>
              <a:t> do ARIMA.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700" y="7248774"/>
            <a:ext cx="15900397" cy="4324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50"/>
              </a:lnSpc>
              <a:spcBef>
                <a:spcPct val="0"/>
              </a:spcBef>
            </a:pPr>
            <a:r>
              <a:rPr lang="en-US" sz="2500" dirty="0" err="1">
                <a:solidFill>
                  <a:srgbClr val="08104D"/>
                </a:solidFill>
                <a:latin typeface="Aileron Regular"/>
              </a:rPr>
              <a:t>Escolher</a:t>
            </a:r>
            <a:r>
              <a:rPr lang="en-US" sz="2500" dirty="0">
                <a:solidFill>
                  <a:srgbClr val="08104D"/>
                </a:solidFill>
                <a:latin typeface="Aileron Regular"/>
              </a:rPr>
              <a:t> as </a:t>
            </a:r>
            <a:r>
              <a:rPr lang="en-US" sz="2500" dirty="0" err="1">
                <a:solidFill>
                  <a:srgbClr val="08104D"/>
                </a:solidFill>
                <a:latin typeface="Aileron Regular"/>
              </a:rPr>
              <a:t>variáveis</a:t>
            </a:r>
            <a:r>
              <a:rPr lang="en-US" sz="2500" dirty="0">
                <a:solidFill>
                  <a:srgbClr val="08104D"/>
                </a:solidFill>
                <a:latin typeface="Aileron Regular"/>
              </a:rPr>
              <a:t> </a:t>
            </a:r>
            <a:r>
              <a:rPr lang="en-US" sz="2500" dirty="0" err="1">
                <a:solidFill>
                  <a:srgbClr val="08104D"/>
                </a:solidFill>
                <a:latin typeface="Aileron Regular"/>
              </a:rPr>
              <a:t>exógenas</a:t>
            </a:r>
            <a:r>
              <a:rPr lang="en-US" sz="2500" dirty="0">
                <a:solidFill>
                  <a:srgbClr val="08104D"/>
                </a:solidFill>
                <a:latin typeface="Aileron Regular"/>
              </a:rPr>
              <a:t> que </a:t>
            </a:r>
            <a:r>
              <a:rPr lang="en-US" sz="2500" dirty="0" err="1">
                <a:solidFill>
                  <a:srgbClr val="08104D"/>
                </a:solidFill>
                <a:latin typeface="Aileron Regular"/>
              </a:rPr>
              <a:t>melhores</a:t>
            </a:r>
            <a:r>
              <a:rPr lang="en-US" sz="2500" dirty="0">
                <a:solidFill>
                  <a:srgbClr val="08104D"/>
                </a:solidFill>
                <a:latin typeface="Aileron Regular"/>
              </a:rPr>
              <a:t> </a:t>
            </a:r>
            <a:r>
              <a:rPr lang="en-US" sz="2500" dirty="0" err="1">
                <a:solidFill>
                  <a:srgbClr val="08104D"/>
                </a:solidFill>
                <a:latin typeface="Aileron Regular"/>
              </a:rPr>
              <a:t>resultados</a:t>
            </a:r>
            <a:r>
              <a:rPr lang="en-US" sz="2500" dirty="0">
                <a:solidFill>
                  <a:srgbClr val="08104D"/>
                </a:solidFill>
                <a:latin typeface="Aileron Regular"/>
              </a:rPr>
              <a:t> </a:t>
            </a:r>
            <a:r>
              <a:rPr lang="en-US" sz="2500" dirty="0" err="1">
                <a:solidFill>
                  <a:srgbClr val="08104D"/>
                </a:solidFill>
                <a:latin typeface="Aileron Regular"/>
              </a:rPr>
              <a:t>obtiveram</a:t>
            </a:r>
            <a:r>
              <a:rPr lang="en-US" sz="2500" dirty="0">
                <a:solidFill>
                  <a:srgbClr val="08104D"/>
                </a:solidFill>
                <a:latin typeface="Aileron Regular"/>
              </a:rPr>
              <a:t> para </a:t>
            </a:r>
            <a:r>
              <a:rPr lang="en-US" sz="2500" dirty="0" err="1">
                <a:solidFill>
                  <a:srgbClr val="08104D"/>
                </a:solidFill>
                <a:latin typeface="Aileron Regular"/>
              </a:rPr>
              <a:t>os</a:t>
            </a:r>
            <a:r>
              <a:rPr lang="en-US" sz="2500" dirty="0">
                <a:solidFill>
                  <a:srgbClr val="08104D"/>
                </a:solidFill>
                <a:latin typeface="Aileron Regular"/>
              </a:rPr>
              <a:t> </a:t>
            </a:r>
            <a:r>
              <a:rPr lang="en-US" sz="2500" dirty="0" err="1">
                <a:solidFill>
                  <a:srgbClr val="08104D"/>
                </a:solidFill>
                <a:latin typeface="Aileron Regular"/>
              </a:rPr>
              <a:t>modelos</a:t>
            </a:r>
            <a:r>
              <a:rPr lang="en-US" sz="2500" dirty="0">
                <a:solidFill>
                  <a:srgbClr val="08104D"/>
                </a:solidFill>
                <a:latin typeface="Aileron Regular"/>
              </a:rPr>
              <a:t> ARIMAX e SARIMAX.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9144000" y="3066636"/>
            <a:ext cx="8115300" cy="31892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50"/>
              </a:lnSpc>
            </a:pPr>
            <a:r>
              <a:rPr lang="en-US" sz="2500" dirty="0">
                <a:solidFill>
                  <a:srgbClr val="08104D"/>
                </a:solidFill>
                <a:latin typeface="Aileron Regular"/>
              </a:rPr>
              <a:t>SARIMA(p, d, q)(P, D, Q, S) com:</a:t>
            </a:r>
          </a:p>
          <a:p>
            <a:pPr marL="463550" indent="-231775">
              <a:lnSpc>
                <a:spcPts val="355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rgbClr val="08104D"/>
                </a:solidFill>
                <a:latin typeface="Aileron Regular" panose="020B0604020202020204" charset="0"/>
              </a:rPr>
              <a:t>P entre 0 e 5;</a:t>
            </a:r>
          </a:p>
          <a:p>
            <a:pPr marL="463550" indent="-231775">
              <a:lnSpc>
                <a:spcPts val="355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rgbClr val="08104D"/>
                </a:solidFill>
                <a:latin typeface="Aileron Regular" panose="020B0604020202020204" charset="0"/>
              </a:rPr>
              <a:t>D entre 0 e 2;</a:t>
            </a:r>
          </a:p>
          <a:p>
            <a:pPr marL="463550" indent="-231775">
              <a:lnSpc>
                <a:spcPts val="355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rgbClr val="08104D"/>
                </a:solidFill>
                <a:latin typeface="Aileron Regular" panose="020B0604020202020204" charset="0"/>
              </a:rPr>
              <a:t>Q entre 0 e 2;</a:t>
            </a:r>
          </a:p>
          <a:p>
            <a:pPr marL="463550" indent="-231775">
              <a:lnSpc>
                <a:spcPts val="355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rgbClr val="08104D"/>
                </a:solidFill>
                <a:latin typeface="Aileron Regular" panose="020B0604020202020204" charset="0"/>
              </a:rPr>
              <a:t>S </a:t>
            </a:r>
            <a:r>
              <a:rPr lang="en-US" sz="2500" dirty="0" err="1">
                <a:solidFill>
                  <a:srgbClr val="08104D"/>
                </a:solidFill>
                <a:latin typeface="Aileron Regular" panose="020B0604020202020204" charset="0"/>
              </a:rPr>
              <a:t>sendo</a:t>
            </a:r>
            <a:r>
              <a:rPr lang="en-US" sz="2500" dirty="0">
                <a:solidFill>
                  <a:srgbClr val="08104D"/>
                </a:solidFill>
                <a:latin typeface="Aileron Regular" panose="020B0604020202020204" charset="0"/>
              </a:rPr>
              <a:t> 24.</a:t>
            </a:r>
          </a:p>
          <a:p>
            <a:pPr>
              <a:lnSpc>
                <a:spcPts val="3550"/>
              </a:lnSpc>
            </a:pPr>
            <a:endParaRPr lang="en-US" sz="1367" dirty="0">
              <a:solidFill>
                <a:srgbClr val="08104D"/>
              </a:solidFill>
              <a:latin typeface="Arimo"/>
            </a:endParaRPr>
          </a:p>
          <a:p>
            <a:pPr algn="l">
              <a:lnSpc>
                <a:spcPts val="3550"/>
              </a:lnSpc>
              <a:spcBef>
                <a:spcPct val="0"/>
              </a:spcBef>
            </a:pPr>
            <a:r>
              <a:rPr lang="en-US" sz="2500" dirty="0" err="1">
                <a:solidFill>
                  <a:srgbClr val="08104D"/>
                </a:solidFill>
                <a:latin typeface="Aileron Regular" panose="020B0604020202020204" charset="0"/>
              </a:rPr>
              <a:t>Escolher</a:t>
            </a:r>
            <a:r>
              <a:rPr lang="en-US" sz="2500" dirty="0">
                <a:solidFill>
                  <a:srgbClr val="08104D"/>
                </a:solidFill>
                <a:latin typeface="Aileron Regular" panose="020B0604020202020204" charset="0"/>
              </a:rPr>
              <a:t> </a:t>
            </a:r>
            <a:r>
              <a:rPr lang="en-US" sz="2500" b="1" dirty="0">
                <a:solidFill>
                  <a:srgbClr val="08104D"/>
                </a:solidFill>
                <a:latin typeface="Aileron Regular" panose="020B0604020202020204" charset="0"/>
              </a:rPr>
              <a:t>2 </a:t>
            </a:r>
            <a:r>
              <a:rPr lang="en-US" sz="2500" b="1" dirty="0" err="1">
                <a:solidFill>
                  <a:srgbClr val="08104D"/>
                </a:solidFill>
                <a:latin typeface="Aileron Regular" panose="020B0604020202020204" charset="0"/>
              </a:rPr>
              <a:t>melhores</a:t>
            </a:r>
            <a:r>
              <a:rPr lang="en-US" sz="2500" b="1" dirty="0">
                <a:solidFill>
                  <a:srgbClr val="08104D"/>
                </a:solidFill>
                <a:latin typeface="Aileron Regular" panose="020B0604020202020204" charset="0"/>
              </a:rPr>
              <a:t> </a:t>
            </a:r>
            <a:r>
              <a:rPr lang="en-US" sz="2500" b="1" dirty="0" err="1">
                <a:solidFill>
                  <a:srgbClr val="08104D"/>
                </a:solidFill>
                <a:latin typeface="Aileron Regular" panose="020B0604020202020204" charset="0"/>
              </a:rPr>
              <a:t>configurações</a:t>
            </a:r>
            <a:r>
              <a:rPr lang="en-US" sz="2500" b="1" dirty="0">
                <a:solidFill>
                  <a:srgbClr val="08104D"/>
                </a:solidFill>
                <a:latin typeface="Aileron Regular" panose="020B0604020202020204" charset="0"/>
              </a:rPr>
              <a:t> </a:t>
            </a:r>
            <a:r>
              <a:rPr lang="en-US" sz="2500" dirty="0">
                <a:solidFill>
                  <a:srgbClr val="08104D"/>
                </a:solidFill>
                <a:latin typeface="Aileron Regular" panose="020B0604020202020204" charset="0"/>
              </a:rPr>
              <a:t>do SARIMA.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16929097" y="282473"/>
            <a:ext cx="1076430" cy="1076430"/>
            <a:chOff x="0" y="0"/>
            <a:chExt cx="1435240" cy="1435240"/>
          </a:xfrm>
        </p:grpSpPr>
        <p:grpSp>
          <p:nvGrpSpPr>
            <p:cNvPr id="12" name="Group 12"/>
            <p:cNvGrpSpPr>
              <a:grpSpLocks noChangeAspect="1"/>
            </p:cNvGrpSpPr>
            <p:nvPr/>
          </p:nvGrpSpPr>
          <p:grpSpPr>
            <a:xfrm>
              <a:off x="0" y="0"/>
              <a:ext cx="1435240" cy="1435240"/>
              <a:chOff x="1371600" y="6705600"/>
              <a:chExt cx="10972800" cy="1097280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1362808" y="6434629"/>
                <a:ext cx="10990384" cy="11514742"/>
              </a:xfrm>
              <a:custGeom>
                <a:avLst/>
                <a:gdLst/>
                <a:ahLst/>
                <a:cxnLst/>
                <a:rect l="l" t="t" r="r" b="b"/>
                <a:pathLst>
                  <a:path w="10990384" h="11514742">
                    <a:moveTo>
                      <a:pt x="8792" y="5757371"/>
                    </a:moveTo>
                    <a:cubicBezTo>
                      <a:pt x="0" y="7723318"/>
                      <a:pt x="1043775" y="9543701"/>
                      <a:pt x="2744885" y="10529222"/>
                    </a:cubicBezTo>
                    <a:cubicBezTo>
                      <a:pt x="4445994" y="11514742"/>
                      <a:pt x="6544389" y="11514742"/>
                      <a:pt x="8245499" y="10529222"/>
                    </a:cubicBezTo>
                    <a:cubicBezTo>
                      <a:pt x="9946609" y="9543701"/>
                      <a:pt x="10990384" y="7723318"/>
                      <a:pt x="10981592" y="5757371"/>
                    </a:cubicBezTo>
                    <a:cubicBezTo>
                      <a:pt x="10990384" y="3791424"/>
                      <a:pt x="9946609" y="1971041"/>
                      <a:pt x="8245499" y="985520"/>
                    </a:cubicBezTo>
                    <a:cubicBezTo>
                      <a:pt x="6544389" y="0"/>
                      <a:pt x="4445994" y="0"/>
                      <a:pt x="2744885" y="985520"/>
                    </a:cubicBezTo>
                    <a:cubicBezTo>
                      <a:pt x="1043775" y="1971041"/>
                      <a:pt x="0" y="3791424"/>
                      <a:pt x="8792" y="5757371"/>
                    </a:cubicBezTo>
                    <a:close/>
                  </a:path>
                </a:pathLst>
              </a:custGeom>
              <a:solidFill>
                <a:srgbClr val="EF5D50"/>
              </a:solidFill>
            </p:spPr>
          </p:sp>
        </p:grpSp>
        <p:sp>
          <p:nvSpPr>
            <p:cNvPr id="14" name="TextBox 14"/>
            <p:cNvSpPr txBox="1"/>
            <p:nvPr/>
          </p:nvSpPr>
          <p:spPr>
            <a:xfrm>
              <a:off x="389432" y="326333"/>
              <a:ext cx="656376" cy="75399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536"/>
                </a:lnSpc>
                <a:spcBef>
                  <a:spcPct val="0"/>
                </a:spcBef>
              </a:pPr>
              <a:r>
                <a:rPr lang="en-US" sz="3600">
                  <a:solidFill>
                    <a:srgbClr val="ECF2FE"/>
                  </a:solidFill>
                  <a:latin typeface="Aileron Heavy"/>
                </a:rPr>
                <a:t>2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2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0800000">
            <a:off x="8396132" y="9483972"/>
            <a:ext cx="1495736" cy="803028"/>
            <a:chOff x="0" y="0"/>
            <a:chExt cx="2354580" cy="126412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353310" cy="1264123"/>
            </a:xfrm>
            <a:custGeom>
              <a:avLst/>
              <a:gdLst/>
              <a:ahLst/>
              <a:cxnLst/>
              <a:rect l="l" t="t" r="r" b="b"/>
              <a:pathLst>
                <a:path w="2353310" h="1264123">
                  <a:moveTo>
                    <a:pt x="784860" y="1196813"/>
                  </a:moveTo>
                  <a:cubicBezTo>
                    <a:pt x="905510" y="1237453"/>
                    <a:pt x="1042670" y="1264123"/>
                    <a:pt x="1177290" y="1264123"/>
                  </a:cubicBezTo>
                  <a:cubicBezTo>
                    <a:pt x="1311910" y="1264123"/>
                    <a:pt x="1441450" y="1241263"/>
                    <a:pt x="1560830" y="1200623"/>
                  </a:cubicBezTo>
                  <a:cubicBezTo>
                    <a:pt x="1563370" y="1199353"/>
                    <a:pt x="1565910" y="1199353"/>
                    <a:pt x="1568450" y="1198083"/>
                  </a:cubicBezTo>
                  <a:cubicBezTo>
                    <a:pt x="2016760" y="1035523"/>
                    <a:pt x="2346960" y="606263"/>
                    <a:pt x="2353310" y="109551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109516"/>
                  </a:lnTo>
                  <a:cubicBezTo>
                    <a:pt x="6350" y="608803"/>
                    <a:pt x="331470" y="1038063"/>
                    <a:pt x="784860" y="1196813"/>
                  </a:cubicBezTo>
                  <a:close/>
                </a:path>
              </a:pathLst>
            </a:custGeom>
            <a:solidFill>
              <a:srgbClr val="3241E4"/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-5400000">
            <a:off x="9004563" y="9805808"/>
            <a:ext cx="278873" cy="438229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16929097" y="282473"/>
            <a:ext cx="1076430" cy="1076430"/>
            <a:chOff x="0" y="0"/>
            <a:chExt cx="1435240" cy="1435240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0" y="0"/>
              <a:ext cx="1435240" cy="1435240"/>
              <a:chOff x="1371600" y="6705600"/>
              <a:chExt cx="10972800" cy="109728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1362808" y="6434629"/>
                <a:ext cx="10990384" cy="11514742"/>
              </a:xfrm>
              <a:custGeom>
                <a:avLst/>
                <a:gdLst/>
                <a:ahLst/>
                <a:cxnLst/>
                <a:rect l="l" t="t" r="r" b="b"/>
                <a:pathLst>
                  <a:path w="10990384" h="11514742">
                    <a:moveTo>
                      <a:pt x="8792" y="5757371"/>
                    </a:moveTo>
                    <a:cubicBezTo>
                      <a:pt x="0" y="7723318"/>
                      <a:pt x="1043775" y="9543701"/>
                      <a:pt x="2744885" y="10529222"/>
                    </a:cubicBezTo>
                    <a:cubicBezTo>
                      <a:pt x="4445994" y="11514742"/>
                      <a:pt x="6544389" y="11514742"/>
                      <a:pt x="8245499" y="10529222"/>
                    </a:cubicBezTo>
                    <a:cubicBezTo>
                      <a:pt x="9946609" y="9543701"/>
                      <a:pt x="10990384" y="7723318"/>
                      <a:pt x="10981592" y="5757371"/>
                    </a:cubicBezTo>
                    <a:cubicBezTo>
                      <a:pt x="10990384" y="3791424"/>
                      <a:pt x="9946609" y="1971041"/>
                      <a:pt x="8245499" y="985520"/>
                    </a:cubicBezTo>
                    <a:cubicBezTo>
                      <a:pt x="6544389" y="0"/>
                      <a:pt x="4445994" y="0"/>
                      <a:pt x="2744885" y="985520"/>
                    </a:cubicBezTo>
                    <a:cubicBezTo>
                      <a:pt x="1043775" y="1971041"/>
                      <a:pt x="0" y="3791424"/>
                      <a:pt x="8792" y="5757371"/>
                    </a:cubicBezTo>
                    <a:close/>
                  </a:path>
                </a:pathLst>
              </a:custGeom>
              <a:solidFill>
                <a:srgbClr val="EF5D50"/>
              </a:solidFill>
            </p:spPr>
          </p:sp>
        </p:grpSp>
        <p:sp>
          <p:nvSpPr>
            <p:cNvPr id="8" name="TextBox 8"/>
            <p:cNvSpPr txBox="1"/>
            <p:nvPr/>
          </p:nvSpPr>
          <p:spPr>
            <a:xfrm>
              <a:off x="389432" y="326333"/>
              <a:ext cx="656376" cy="75399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536"/>
                </a:lnSpc>
                <a:spcBef>
                  <a:spcPct val="0"/>
                </a:spcBef>
              </a:pPr>
              <a:r>
                <a:rPr lang="en-US" sz="3600">
                  <a:solidFill>
                    <a:srgbClr val="ECF2FE"/>
                  </a:solidFill>
                  <a:latin typeface="Aileron Heavy"/>
                </a:rPr>
                <a:t>2</a:t>
              </a:r>
            </a:p>
          </p:txBody>
        </p:sp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28700" y="3123786"/>
            <a:ext cx="7694328" cy="3395122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4"/>
          <a:srcRect l="165" r="165"/>
          <a:stretch>
            <a:fillRect/>
          </a:stretch>
        </p:blipFill>
        <p:spPr>
          <a:xfrm>
            <a:off x="9363115" y="4636876"/>
            <a:ext cx="7896185" cy="4621424"/>
          </a:xfrm>
          <a:prstGeom prst="rect">
            <a:avLst/>
          </a:prstGeom>
        </p:spPr>
      </p:pic>
      <p:grpSp>
        <p:nvGrpSpPr>
          <p:cNvPr id="11" name="Group 11"/>
          <p:cNvGrpSpPr/>
          <p:nvPr/>
        </p:nvGrpSpPr>
        <p:grpSpPr>
          <a:xfrm>
            <a:off x="1028700" y="1028700"/>
            <a:ext cx="13590550" cy="2095086"/>
            <a:chOff x="0" y="0"/>
            <a:chExt cx="18120733" cy="2793448"/>
          </a:xfrm>
        </p:grpSpPr>
        <p:sp>
          <p:nvSpPr>
            <p:cNvPr id="12" name="TextBox 12"/>
            <p:cNvSpPr txBox="1"/>
            <p:nvPr/>
          </p:nvSpPr>
          <p:spPr>
            <a:xfrm>
              <a:off x="0" y="-47625"/>
              <a:ext cx="18120733" cy="16599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10080"/>
                </a:lnSpc>
                <a:spcBef>
                  <a:spcPct val="0"/>
                </a:spcBef>
              </a:pPr>
              <a:r>
                <a:rPr lang="en-US" sz="8000">
                  <a:solidFill>
                    <a:srgbClr val="08104D"/>
                  </a:solidFill>
                  <a:latin typeface="Aileron Heavy Bold"/>
                </a:rPr>
                <a:t>Velocidades Instantâneas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2210739"/>
              <a:ext cx="18120733" cy="58270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691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2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0800000">
            <a:off x="8396132" y="9483972"/>
            <a:ext cx="1495736" cy="803028"/>
            <a:chOff x="0" y="0"/>
            <a:chExt cx="2354580" cy="126412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353310" cy="1264123"/>
            </a:xfrm>
            <a:custGeom>
              <a:avLst/>
              <a:gdLst/>
              <a:ahLst/>
              <a:cxnLst/>
              <a:rect l="l" t="t" r="r" b="b"/>
              <a:pathLst>
                <a:path w="2353310" h="1264123">
                  <a:moveTo>
                    <a:pt x="784860" y="1196813"/>
                  </a:moveTo>
                  <a:cubicBezTo>
                    <a:pt x="905510" y="1237453"/>
                    <a:pt x="1042670" y="1264123"/>
                    <a:pt x="1177290" y="1264123"/>
                  </a:cubicBezTo>
                  <a:cubicBezTo>
                    <a:pt x="1311910" y="1264123"/>
                    <a:pt x="1441450" y="1241263"/>
                    <a:pt x="1560830" y="1200623"/>
                  </a:cubicBezTo>
                  <a:cubicBezTo>
                    <a:pt x="1563370" y="1199353"/>
                    <a:pt x="1565910" y="1199353"/>
                    <a:pt x="1568450" y="1198083"/>
                  </a:cubicBezTo>
                  <a:cubicBezTo>
                    <a:pt x="2016760" y="1035523"/>
                    <a:pt x="2346960" y="606263"/>
                    <a:pt x="2353310" y="109551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109516"/>
                  </a:lnTo>
                  <a:cubicBezTo>
                    <a:pt x="6350" y="608803"/>
                    <a:pt x="331470" y="1038063"/>
                    <a:pt x="784860" y="1196813"/>
                  </a:cubicBezTo>
                  <a:close/>
                </a:path>
              </a:pathLst>
            </a:custGeom>
            <a:solidFill>
              <a:srgbClr val="3241E4"/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-5400000">
            <a:off x="9004563" y="9805808"/>
            <a:ext cx="278873" cy="438229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16929097" y="282473"/>
            <a:ext cx="1076430" cy="1076430"/>
            <a:chOff x="0" y="0"/>
            <a:chExt cx="1435240" cy="1435240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0" y="0"/>
              <a:ext cx="1435240" cy="1435240"/>
              <a:chOff x="1371600" y="6705600"/>
              <a:chExt cx="10972800" cy="109728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1362808" y="6434629"/>
                <a:ext cx="10990384" cy="11514742"/>
              </a:xfrm>
              <a:custGeom>
                <a:avLst/>
                <a:gdLst/>
                <a:ahLst/>
                <a:cxnLst/>
                <a:rect l="l" t="t" r="r" b="b"/>
                <a:pathLst>
                  <a:path w="10990384" h="11514742">
                    <a:moveTo>
                      <a:pt x="8792" y="5757371"/>
                    </a:moveTo>
                    <a:cubicBezTo>
                      <a:pt x="0" y="7723318"/>
                      <a:pt x="1043775" y="9543701"/>
                      <a:pt x="2744885" y="10529222"/>
                    </a:cubicBezTo>
                    <a:cubicBezTo>
                      <a:pt x="4445994" y="11514742"/>
                      <a:pt x="6544389" y="11514742"/>
                      <a:pt x="8245499" y="10529222"/>
                    </a:cubicBezTo>
                    <a:cubicBezTo>
                      <a:pt x="9946609" y="9543701"/>
                      <a:pt x="10990384" y="7723318"/>
                      <a:pt x="10981592" y="5757371"/>
                    </a:cubicBezTo>
                    <a:cubicBezTo>
                      <a:pt x="10990384" y="3791424"/>
                      <a:pt x="9946609" y="1971041"/>
                      <a:pt x="8245499" y="985520"/>
                    </a:cubicBezTo>
                    <a:cubicBezTo>
                      <a:pt x="6544389" y="0"/>
                      <a:pt x="4445994" y="0"/>
                      <a:pt x="2744885" y="985520"/>
                    </a:cubicBezTo>
                    <a:cubicBezTo>
                      <a:pt x="1043775" y="1971041"/>
                      <a:pt x="0" y="3791424"/>
                      <a:pt x="8792" y="5757371"/>
                    </a:cubicBezTo>
                    <a:close/>
                  </a:path>
                </a:pathLst>
              </a:custGeom>
              <a:solidFill>
                <a:srgbClr val="EF5D50"/>
              </a:solidFill>
            </p:spPr>
          </p:sp>
        </p:grpSp>
        <p:sp>
          <p:nvSpPr>
            <p:cNvPr id="8" name="TextBox 8"/>
            <p:cNvSpPr txBox="1"/>
            <p:nvPr/>
          </p:nvSpPr>
          <p:spPr>
            <a:xfrm>
              <a:off x="389432" y="326333"/>
              <a:ext cx="656376" cy="75399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536"/>
                </a:lnSpc>
                <a:spcBef>
                  <a:spcPct val="0"/>
                </a:spcBef>
              </a:pPr>
              <a:r>
                <a:rPr lang="en-US" sz="3600">
                  <a:solidFill>
                    <a:srgbClr val="ECF2FE"/>
                  </a:solidFill>
                  <a:latin typeface="Aileron Heavy"/>
                </a:rPr>
                <a:t>2</a:t>
              </a:r>
            </a:p>
          </p:txBody>
        </p:sp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169404" y="3830882"/>
            <a:ext cx="7949192" cy="4968245"/>
          </a:xfrm>
          <a:prstGeom prst="rect">
            <a:avLst/>
          </a:prstGeom>
        </p:spPr>
      </p:pic>
      <p:grpSp>
        <p:nvGrpSpPr>
          <p:cNvPr id="10" name="Group 10"/>
          <p:cNvGrpSpPr/>
          <p:nvPr/>
        </p:nvGrpSpPr>
        <p:grpSpPr>
          <a:xfrm>
            <a:off x="1028700" y="1028700"/>
            <a:ext cx="13590550" cy="2095086"/>
            <a:chOff x="0" y="0"/>
            <a:chExt cx="18120733" cy="2793448"/>
          </a:xfrm>
        </p:grpSpPr>
        <p:sp>
          <p:nvSpPr>
            <p:cNvPr id="11" name="TextBox 11"/>
            <p:cNvSpPr txBox="1"/>
            <p:nvPr/>
          </p:nvSpPr>
          <p:spPr>
            <a:xfrm>
              <a:off x="0" y="-47625"/>
              <a:ext cx="18120733" cy="16599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10080"/>
                </a:lnSpc>
                <a:spcBef>
                  <a:spcPct val="0"/>
                </a:spcBef>
              </a:pPr>
              <a:r>
                <a:rPr lang="en-US" sz="8000">
                  <a:solidFill>
                    <a:srgbClr val="08104D"/>
                  </a:solidFill>
                  <a:latin typeface="Aileron Heavy Bold"/>
                </a:rPr>
                <a:t>Velocidades Instantâneas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2210739"/>
              <a:ext cx="18120733" cy="58270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691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1028700" y="3066636"/>
            <a:ext cx="10080827" cy="4324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50"/>
              </a:lnSpc>
              <a:spcBef>
                <a:spcPct val="0"/>
              </a:spcBef>
            </a:pPr>
            <a:r>
              <a:rPr lang="en-US" sz="2500">
                <a:solidFill>
                  <a:srgbClr val="08104D"/>
                </a:solidFill>
                <a:latin typeface="Aileron Regular"/>
              </a:rPr>
              <a:t>Questão: Qual a melhor e a pior hora para circular na estrada de carro?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5744987" y="8897874"/>
            <a:ext cx="6798026" cy="3604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982"/>
              </a:lnSpc>
              <a:spcBef>
                <a:spcPct val="0"/>
              </a:spcBef>
            </a:pPr>
            <a:r>
              <a:rPr lang="en-US" sz="2100">
                <a:solidFill>
                  <a:srgbClr val="08104D"/>
                </a:solidFill>
                <a:latin typeface="Aileron Regular"/>
              </a:rPr>
              <a:t>ARIMAX(1, 2, 3), 1ª divisão do dataset, com 15 previsões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2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0800000">
            <a:off x="8396132" y="9483972"/>
            <a:ext cx="1495736" cy="803028"/>
            <a:chOff x="0" y="0"/>
            <a:chExt cx="2354580" cy="126412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353310" cy="1264123"/>
            </a:xfrm>
            <a:custGeom>
              <a:avLst/>
              <a:gdLst/>
              <a:ahLst/>
              <a:cxnLst/>
              <a:rect l="l" t="t" r="r" b="b"/>
              <a:pathLst>
                <a:path w="2353310" h="1264123">
                  <a:moveTo>
                    <a:pt x="784860" y="1196813"/>
                  </a:moveTo>
                  <a:cubicBezTo>
                    <a:pt x="905510" y="1237453"/>
                    <a:pt x="1042670" y="1264123"/>
                    <a:pt x="1177290" y="1264123"/>
                  </a:cubicBezTo>
                  <a:cubicBezTo>
                    <a:pt x="1311910" y="1264123"/>
                    <a:pt x="1441450" y="1241263"/>
                    <a:pt x="1560830" y="1200623"/>
                  </a:cubicBezTo>
                  <a:cubicBezTo>
                    <a:pt x="1563370" y="1199353"/>
                    <a:pt x="1565910" y="1199353"/>
                    <a:pt x="1568450" y="1198083"/>
                  </a:cubicBezTo>
                  <a:cubicBezTo>
                    <a:pt x="2016760" y="1035523"/>
                    <a:pt x="2346960" y="606263"/>
                    <a:pt x="2353310" y="109551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109516"/>
                  </a:lnTo>
                  <a:cubicBezTo>
                    <a:pt x="6350" y="608803"/>
                    <a:pt x="331470" y="1038063"/>
                    <a:pt x="784860" y="1196813"/>
                  </a:cubicBezTo>
                  <a:close/>
                </a:path>
              </a:pathLst>
            </a:custGeom>
            <a:solidFill>
              <a:srgbClr val="3241E4"/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-5400000">
            <a:off x="9004563" y="9805808"/>
            <a:ext cx="278873" cy="438229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16929097" y="282473"/>
            <a:ext cx="1076430" cy="1076430"/>
            <a:chOff x="0" y="0"/>
            <a:chExt cx="1435240" cy="1435240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0" y="0"/>
              <a:ext cx="1435240" cy="1435240"/>
              <a:chOff x="1371600" y="6705600"/>
              <a:chExt cx="10972800" cy="109728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1362808" y="6434629"/>
                <a:ext cx="10990384" cy="11514742"/>
              </a:xfrm>
              <a:custGeom>
                <a:avLst/>
                <a:gdLst/>
                <a:ahLst/>
                <a:cxnLst/>
                <a:rect l="l" t="t" r="r" b="b"/>
                <a:pathLst>
                  <a:path w="10990384" h="11514742">
                    <a:moveTo>
                      <a:pt x="8792" y="5757371"/>
                    </a:moveTo>
                    <a:cubicBezTo>
                      <a:pt x="0" y="7723318"/>
                      <a:pt x="1043775" y="9543701"/>
                      <a:pt x="2744885" y="10529222"/>
                    </a:cubicBezTo>
                    <a:cubicBezTo>
                      <a:pt x="4445994" y="11514742"/>
                      <a:pt x="6544389" y="11514742"/>
                      <a:pt x="8245499" y="10529222"/>
                    </a:cubicBezTo>
                    <a:cubicBezTo>
                      <a:pt x="9946609" y="9543701"/>
                      <a:pt x="10990384" y="7723318"/>
                      <a:pt x="10981592" y="5757371"/>
                    </a:cubicBezTo>
                    <a:cubicBezTo>
                      <a:pt x="10990384" y="3791424"/>
                      <a:pt x="9946609" y="1971041"/>
                      <a:pt x="8245499" y="985520"/>
                    </a:cubicBezTo>
                    <a:cubicBezTo>
                      <a:pt x="6544389" y="0"/>
                      <a:pt x="4445994" y="0"/>
                      <a:pt x="2744885" y="985520"/>
                    </a:cubicBezTo>
                    <a:cubicBezTo>
                      <a:pt x="1043775" y="1971041"/>
                      <a:pt x="0" y="3791424"/>
                      <a:pt x="8792" y="5757371"/>
                    </a:cubicBezTo>
                    <a:close/>
                  </a:path>
                </a:pathLst>
              </a:custGeom>
              <a:solidFill>
                <a:srgbClr val="EF5D50"/>
              </a:solidFill>
            </p:spPr>
          </p:sp>
        </p:grpSp>
        <p:sp>
          <p:nvSpPr>
            <p:cNvPr id="8" name="TextBox 8"/>
            <p:cNvSpPr txBox="1"/>
            <p:nvPr/>
          </p:nvSpPr>
          <p:spPr>
            <a:xfrm>
              <a:off x="389432" y="326333"/>
              <a:ext cx="656376" cy="75399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536"/>
                </a:lnSpc>
                <a:spcBef>
                  <a:spcPct val="0"/>
                </a:spcBef>
              </a:pPr>
              <a:r>
                <a:rPr lang="en-US" sz="3600">
                  <a:solidFill>
                    <a:srgbClr val="ECF2FE"/>
                  </a:solidFill>
                  <a:latin typeface="Aileron Heavy"/>
                </a:rPr>
                <a:t>2</a:t>
              </a:r>
            </a:p>
          </p:txBody>
        </p:sp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9438187" y="3123786"/>
            <a:ext cx="7821113" cy="5865835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028700" y="3123786"/>
            <a:ext cx="7747484" cy="3922164"/>
          </a:xfrm>
          <a:prstGeom prst="rect">
            <a:avLst/>
          </a:prstGeom>
        </p:spPr>
      </p:pic>
      <p:grpSp>
        <p:nvGrpSpPr>
          <p:cNvPr id="11" name="Group 11"/>
          <p:cNvGrpSpPr/>
          <p:nvPr/>
        </p:nvGrpSpPr>
        <p:grpSpPr>
          <a:xfrm>
            <a:off x="1028700" y="1028700"/>
            <a:ext cx="13590550" cy="2095086"/>
            <a:chOff x="0" y="0"/>
            <a:chExt cx="18120733" cy="2793448"/>
          </a:xfrm>
        </p:grpSpPr>
        <p:sp>
          <p:nvSpPr>
            <p:cNvPr id="12" name="TextBox 12"/>
            <p:cNvSpPr txBox="1"/>
            <p:nvPr/>
          </p:nvSpPr>
          <p:spPr>
            <a:xfrm>
              <a:off x="0" y="-47625"/>
              <a:ext cx="18120733" cy="16599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10080"/>
                </a:lnSpc>
                <a:spcBef>
                  <a:spcPct val="0"/>
                </a:spcBef>
              </a:pPr>
              <a:r>
                <a:rPr lang="en-US" sz="8000">
                  <a:solidFill>
                    <a:srgbClr val="08104D"/>
                  </a:solidFill>
                  <a:latin typeface="Aileron Heavy Bold"/>
                </a:rPr>
                <a:t>Quantidade Populacional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2210739"/>
              <a:ext cx="18120733" cy="58270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691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2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0800000">
            <a:off x="8396132" y="9483972"/>
            <a:ext cx="1495736" cy="803028"/>
            <a:chOff x="0" y="0"/>
            <a:chExt cx="2354580" cy="126412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353310" cy="1264123"/>
            </a:xfrm>
            <a:custGeom>
              <a:avLst/>
              <a:gdLst/>
              <a:ahLst/>
              <a:cxnLst/>
              <a:rect l="l" t="t" r="r" b="b"/>
              <a:pathLst>
                <a:path w="2353310" h="1264123">
                  <a:moveTo>
                    <a:pt x="784860" y="1196813"/>
                  </a:moveTo>
                  <a:cubicBezTo>
                    <a:pt x="905510" y="1237453"/>
                    <a:pt x="1042670" y="1264123"/>
                    <a:pt x="1177290" y="1264123"/>
                  </a:cubicBezTo>
                  <a:cubicBezTo>
                    <a:pt x="1311910" y="1264123"/>
                    <a:pt x="1441450" y="1241263"/>
                    <a:pt x="1560830" y="1200623"/>
                  </a:cubicBezTo>
                  <a:cubicBezTo>
                    <a:pt x="1563370" y="1199353"/>
                    <a:pt x="1565910" y="1199353"/>
                    <a:pt x="1568450" y="1198083"/>
                  </a:cubicBezTo>
                  <a:cubicBezTo>
                    <a:pt x="2016760" y="1035523"/>
                    <a:pt x="2346960" y="606263"/>
                    <a:pt x="2353310" y="109551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109516"/>
                  </a:lnTo>
                  <a:cubicBezTo>
                    <a:pt x="6350" y="608803"/>
                    <a:pt x="331470" y="1038063"/>
                    <a:pt x="784860" y="1196813"/>
                  </a:cubicBezTo>
                  <a:close/>
                </a:path>
              </a:pathLst>
            </a:custGeom>
            <a:solidFill>
              <a:srgbClr val="3241E4"/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-5400000">
            <a:off x="9004563" y="9805808"/>
            <a:ext cx="278873" cy="438229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16929097" y="282473"/>
            <a:ext cx="1076430" cy="1076430"/>
            <a:chOff x="0" y="0"/>
            <a:chExt cx="1435240" cy="1435240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0" y="0"/>
              <a:ext cx="1435240" cy="1435240"/>
              <a:chOff x="1371600" y="6705600"/>
              <a:chExt cx="10972800" cy="109728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1362808" y="6434629"/>
                <a:ext cx="10990384" cy="11514742"/>
              </a:xfrm>
              <a:custGeom>
                <a:avLst/>
                <a:gdLst/>
                <a:ahLst/>
                <a:cxnLst/>
                <a:rect l="l" t="t" r="r" b="b"/>
                <a:pathLst>
                  <a:path w="10990384" h="11514742">
                    <a:moveTo>
                      <a:pt x="8792" y="5757371"/>
                    </a:moveTo>
                    <a:cubicBezTo>
                      <a:pt x="0" y="7723318"/>
                      <a:pt x="1043775" y="9543701"/>
                      <a:pt x="2744885" y="10529222"/>
                    </a:cubicBezTo>
                    <a:cubicBezTo>
                      <a:pt x="4445994" y="11514742"/>
                      <a:pt x="6544389" y="11514742"/>
                      <a:pt x="8245499" y="10529222"/>
                    </a:cubicBezTo>
                    <a:cubicBezTo>
                      <a:pt x="9946609" y="9543701"/>
                      <a:pt x="10990384" y="7723318"/>
                      <a:pt x="10981592" y="5757371"/>
                    </a:cubicBezTo>
                    <a:cubicBezTo>
                      <a:pt x="10990384" y="3791424"/>
                      <a:pt x="9946609" y="1971041"/>
                      <a:pt x="8245499" y="985520"/>
                    </a:cubicBezTo>
                    <a:cubicBezTo>
                      <a:pt x="6544389" y="0"/>
                      <a:pt x="4445994" y="0"/>
                      <a:pt x="2744885" y="985520"/>
                    </a:cubicBezTo>
                    <a:cubicBezTo>
                      <a:pt x="1043775" y="1971041"/>
                      <a:pt x="0" y="3791424"/>
                      <a:pt x="8792" y="5757371"/>
                    </a:cubicBezTo>
                    <a:close/>
                  </a:path>
                </a:pathLst>
              </a:custGeom>
              <a:solidFill>
                <a:srgbClr val="EF5D50"/>
              </a:solidFill>
            </p:spPr>
          </p:sp>
        </p:grpSp>
        <p:sp>
          <p:nvSpPr>
            <p:cNvPr id="8" name="TextBox 8"/>
            <p:cNvSpPr txBox="1"/>
            <p:nvPr/>
          </p:nvSpPr>
          <p:spPr>
            <a:xfrm>
              <a:off x="389432" y="326333"/>
              <a:ext cx="656376" cy="75399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536"/>
                </a:lnSpc>
                <a:spcBef>
                  <a:spcPct val="0"/>
                </a:spcBef>
              </a:pPr>
              <a:r>
                <a:rPr lang="en-US" sz="3600">
                  <a:solidFill>
                    <a:srgbClr val="ECF2FE"/>
                  </a:solidFill>
                  <a:latin typeface="Aileron Heavy"/>
                </a:rPr>
                <a:t>2</a:t>
              </a:r>
            </a:p>
          </p:txBody>
        </p:sp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169404" y="3830882"/>
            <a:ext cx="7949192" cy="4968245"/>
          </a:xfrm>
          <a:prstGeom prst="rect">
            <a:avLst/>
          </a:prstGeom>
        </p:spPr>
      </p:pic>
      <p:grpSp>
        <p:nvGrpSpPr>
          <p:cNvPr id="10" name="Group 10"/>
          <p:cNvGrpSpPr/>
          <p:nvPr/>
        </p:nvGrpSpPr>
        <p:grpSpPr>
          <a:xfrm>
            <a:off x="1028700" y="1028700"/>
            <a:ext cx="13590550" cy="2095086"/>
            <a:chOff x="0" y="0"/>
            <a:chExt cx="18120733" cy="2793448"/>
          </a:xfrm>
        </p:grpSpPr>
        <p:sp>
          <p:nvSpPr>
            <p:cNvPr id="11" name="TextBox 11"/>
            <p:cNvSpPr txBox="1"/>
            <p:nvPr/>
          </p:nvSpPr>
          <p:spPr>
            <a:xfrm>
              <a:off x="0" y="-47625"/>
              <a:ext cx="18120733" cy="16599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10080"/>
                </a:lnSpc>
                <a:spcBef>
                  <a:spcPct val="0"/>
                </a:spcBef>
              </a:pPr>
              <a:r>
                <a:rPr lang="en-US" sz="8000">
                  <a:solidFill>
                    <a:srgbClr val="08104D"/>
                  </a:solidFill>
                  <a:latin typeface="Aileron Heavy Bold"/>
                </a:rPr>
                <a:t>Quantidade Populacional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2210739"/>
              <a:ext cx="18120733" cy="58270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691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1028700" y="3066636"/>
            <a:ext cx="10080827" cy="4324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50"/>
              </a:lnSpc>
              <a:spcBef>
                <a:spcPct val="0"/>
              </a:spcBef>
            </a:pPr>
            <a:r>
              <a:rPr lang="en-US" sz="2500">
                <a:solidFill>
                  <a:srgbClr val="08104D"/>
                </a:solidFill>
                <a:latin typeface="Aileron Regular"/>
              </a:rPr>
              <a:t>Questão: Qual o melhor e o pior dia do mês para ir ao quiosque?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5714731" y="8897874"/>
            <a:ext cx="6858539" cy="3604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982"/>
              </a:lnSpc>
              <a:spcBef>
                <a:spcPct val="0"/>
              </a:spcBef>
            </a:pPr>
            <a:r>
              <a:rPr lang="en-US" sz="2100">
                <a:solidFill>
                  <a:srgbClr val="08104D"/>
                </a:solidFill>
                <a:latin typeface="Aileron Regular"/>
              </a:rPr>
              <a:t>ARIMA(1, 2, 0), sem validação cruzada, com 20 previsões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41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0800000">
            <a:off x="8396132" y="9483972"/>
            <a:ext cx="1495736" cy="803028"/>
            <a:chOff x="0" y="0"/>
            <a:chExt cx="2354580" cy="126412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353310" cy="1264123"/>
            </a:xfrm>
            <a:custGeom>
              <a:avLst/>
              <a:gdLst/>
              <a:ahLst/>
              <a:cxnLst/>
              <a:rect l="l" t="t" r="r" b="b"/>
              <a:pathLst>
                <a:path w="2353310" h="1264123">
                  <a:moveTo>
                    <a:pt x="784860" y="1196813"/>
                  </a:moveTo>
                  <a:cubicBezTo>
                    <a:pt x="905510" y="1237453"/>
                    <a:pt x="1042670" y="1264123"/>
                    <a:pt x="1177290" y="1264123"/>
                  </a:cubicBezTo>
                  <a:cubicBezTo>
                    <a:pt x="1311910" y="1264123"/>
                    <a:pt x="1441450" y="1241263"/>
                    <a:pt x="1560830" y="1200623"/>
                  </a:cubicBezTo>
                  <a:cubicBezTo>
                    <a:pt x="1563370" y="1199353"/>
                    <a:pt x="1565910" y="1199353"/>
                    <a:pt x="1568450" y="1198083"/>
                  </a:cubicBezTo>
                  <a:cubicBezTo>
                    <a:pt x="2016760" y="1035523"/>
                    <a:pt x="2346960" y="606263"/>
                    <a:pt x="2353310" y="109551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109516"/>
                  </a:lnTo>
                  <a:cubicBezTo>
                    <a:pt x="6350" y="608803"/>
                    <a:pt x="331470" y="1038063"/>
                    <a:pt x="784860" y="1196813"/>
                  </a:cubicBezTo>
                  <a:close/>
                </a:path>
              </a:pathLst>
            </a:custGeom>
            <a:solidFill>
              <a:srgbClr val="ECF2FE"/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-5400000">
            <a:off x="9004563" y="9805808"/>
            <a:ext cx="278873" cy="438229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589767" y="2241782"/>
            <a:ext cx="6402809" cy="6636410"/>
          </a:xfrm>
          <a:prstGeom prst="rect">
            <a:avLst/>
          </a:prstGeom>
        </p:spPr>
      </p:pic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1589767" y="3773877"/>
            <a:ext cx="570534" cy="570534"/>
            <a:chOff x="0" y="0"/>
            <a:chExt cx="1708150" cy="170815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EF5D50"/>
            </a:solidFill>
          </p:spPr>
        </p:sp>
      </p:grpSp>
      <p:grpSp>
        <p:nvGrpSpPr>
          <p:cNvPr id="8" name="Group 8"/>
          <p:cNvGrpSpPr>
            <a:grpSpLocks noChangeAspect="1"/>
          </p:cNvGrpSpPr>
          <p:nvPr/>
        </p:nvGrpSpPr>
        <p:grpSpPr>
          <a:xfrm>
            <a:off x="6809532" y="8525169"/>
            <a:ext cx="353023" cy="353023"/>
            <a:chOff x="1371600" y="6705600"/>
            <a:chExt cx="10972800" cy="10972800"/>
          </a:xfrm>
        </p:grpSpPr>
        <p:sp>
          <p:nvSpPr>
            <p:cNvPr id="9" name="Freeform 9"/>
            <p:cNvSpPr/>
            <p:nvPr/>
          </p:nvSpPr>
          <p:spPr>
            <a:xfrm>
              <a:off x="1362808" y="6434629"/>
              <a:ext cx="10990384" cy="11514742"/>
            </a:xfrm>
            <a:custGeom>
              <a:avLst/>
              <a:gdLst/>
              <a:ahLst/>
              <a:cxnLst/>
              <a:rect l="l" t="t" r="r" b="b"/>
              <a:pathLst>
                <a:path w="10990384" h="11514742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EF5D50"/>
            </a:solidFill>
          </p:spPr>
        </p:sp>
      </p:grpSp>
      <p:pic>
        <p:nvPicPr>
          <p:cNvPr id="10" name="Picture 10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6424784" y="1408808"/>
            <a:ext cx="384748" cy="384748"/>
          </a:xfrm>
          <a:prstGeom prst="rect">
            <a:avLst/>
          </a:prstGeom>
        </p:spPr>
      </p:pic>
      <p:grpSp>
        <p:nvGrpSpPr>
          <p:cNvPr id="11" name="Group 11"/>
          <p:cNvGrpSpPr/>
          <p:nvPr/>
        </p:nvGrpSpPr>
        <p:grpSpPr>
          <a:xfrm>
            <a:off x="8608777" y="4618372"/>
            <a:ext cx="8947694" cy="1883230"/>
            <a:chOff x="0" y="0"/>
            <a:chExt cx="11930259" cy="2510973"/>
          </a:xfrm>
        </p:grpSpPr>
        <p:sp>
          <p:nvSpPr>
            <p:cNvPr id="12" name="TextBox 12"/>
            <p:cNvSpPr txBox="1"/>
            <p:nvPr/>
          </p:nvSpPr>
          <p:spPr>
            <a:xfrm>
              <a:off x="0" y="-47625"/>
              <a:ext cx="11930259" cy="16599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10080"/>
                </a:lnSpc>
                <a:spcBef>
                  <a:spcPct val="0"/>
                </a:spcBef>
              </a:pPr>
              <a:r>
                <a:rPr lang="en-US" sz="8000">
                  <a:solidFill>
                    <a:srgbClr val="ECF2FE"/>
                  </a:solidFill>
                  <a:latin typeface="Aileron Heavy Bold"/>
                </a:rPr>
                <a:t>Trabalho Futuro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1928264"/>
              <a:ext cx="11930259" cy="58270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3691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5437849" y="1028700"/>
            <a:ext cx="1821451" cy="1821451"/>
            <a:chOff x="0" y="0"/>
            <a:chExt cx="2428601" cy="2428601"/>
          </a:xfrm>
        </p:grpSpPr>
        <p:grpSp>
          <p:nvGrpSpPr>
            <p:cNvPr id="15" name="Group 15"/>
            <p:cNvGrpSpPr>
              <a:grpSpLocks noChangeAspect="1"/>
            </p:cNvGrpSpPr>
            <p:nvPr/>
          </p:nvGrpSpPr>
          <p:grpSpPr>
            <a:xfrm>
              <a:off x="0" y="0"/>
              <a:ext cx="2428601" cy="2428601"/>
              <a:chOff x="1371600" y="6705600"/>
              <a:chExt cx="10972800" cy="10972800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1362808" y="6434629"/>
                <a:ext cx="10990384" cy="11514742"/>
              </a:xfrm>
              <a:custGeom>
                <a:avLst/>
                <a:gdLst/>
                <a:ahLst/>
                <a:cxnLst/>
                <a:rect l="l" t="t" r="r" b="b"/>
                <a:pathLst>
                  <a:path w="10990384" h="11514742">
                    <a:moveTo>
                      <a:pt x="8792" y="5757371"/>
                    </a:moveTo>
                    <a:cubicBezTo>
                      <a:pt x="0" y="7723318"/>
                      <a:pt x="1043775" y="9543701"/>
                      <a:pt x="2744885" y="10529222"/>
                    </a:cubicBezTo>
                    <a:cubicBezTo>
                      <a:pt x="4445994" y="11514742"/>
                      <a:pt x="6544389" y="11514742"/>
                      <a:pt x="8245499" y="10529222"/>
                    </a:cubicBezTo>
                    <a:cubicBezTo>
                      <a:pt x="9946609" y="9543701"/>
                      <a:pt x="10990384" y="7723318"/>
                      <a:pt x="10981592" y="5757371"/>
                    </a:cubicBezTo>
                    <a:cubicBezTo>
                      <a:pt x="10990384" y="3791424"/>
                      <a:pt x="9946609" y="1971041"/>
                      <a:pt x="8245499" y="985520"/>
                    </a:cubicBezTo>
                    <a:cubicBezTo>
                      <a:pt x="6544389" y="0"/>
                      <a:pt x="4445994" y="0"/>
                      <a:pt x="2744885" y="985520"/>
                    </a:cubicBezTo>
                    <a:cubicBezTo>
                      <a:pt x="1043775" y="1971041"/>
                      <a:pt x="0" y="3791424"/>
                      <a:pt x="8792" y="5757371"/>
                    </a:cubicBezTo>
                    <a:close/>
                  </a:path>
                </a:pathLst>
              </a:custGeom>
              <a:solidFill>
                <a:srgbClr val="ECF2FE"/>
              </a:solidFill>
            </p:spPr>
          </p:sp>
        </p:grpSp>
        <p:sp>
          <p:nvSpPr>
            <p:cNvPr id="17" name="TextBox 17"/>
            <p:cNvSpPr txBox="1"/>
            <p:nvPr/>
          </p:nvSpPr>
          <p:spPr>
            <a:xfrm>
              <a:off x="658966" y="529262"/>
              <a:ext cx="1110668" cy="133197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8063"/>
                </a:lnSpc>
                <a:spcBef>
                  <a:spcPct val="0"/>
                </a:spcBef>
              </a:pPr>
              <a:r>
                <a:rPr lang="en-US" sz="6399">
                  <a:solidFill>
                    <a:srgbClr val="EF5D50"/>
                  </a:solidFill>
                  <a:latin typeface="Aileron Heavy Bold"/>
                </a:rPr>
                <a:t>3</a:t>
              </a:r>
            </a:p>
          </p:txBody>
        </p:sp>
      </p:grpSp>
      <p:pic>
        <p:nvPicPr>
          <p:cNvPr id="18" name="Picture 18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2358649" y="2998935"/>
            <a:ext cx="4803906" cy="5879257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2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0800000">
            <a:off x="8396132" y="9483972"/>
            <a:ext cx="1495736" cy="803028"/>
            <a:chOff x="0" y="0"/>
            <a:chExt cx="2354580" cy="126412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353310" cy="1264123"/>
            </a:xfrm>
            <a:custGeom>
              <a:avLst/>
              <a:gdLst/>
              <a:ahLst/>
              <a:cxnLst/>
              <a:rect l="l" t="t" r="r" b="b"/>
              <a:pathLst>
                <a:path w="2353310" h="1264123">
                  <a:moveTo>
                    <a:pt x="784860" y="1196813"/>
                  </a:moveTo>
                  <a:cubicBezTo>
                    <a:pt x="905510" y="1237453"/>
                    <a:pt x="1042670" y="1264123"/>
                    <a:pt x="1177290" y="1264123"/>
                  </a:cubicBezTo>
                  <a:cubicBezTo>
                    <a:pt x="1311910" y="1264123"/>
                    <a:pt x="1441450" y="1241263"/>
                    <a:pt x="1560830" y="1200623"/>
                  </a:cubicBezTo>
                  <a:cubicBezTo>
                    <a:pt x="1563370" y="1199353"/>
                    <a:pt x="1565910" y="1199353"/>
                    <a:pt x="1568450" y="1198083"/>
                  </a:cubicBezTo>
                  <a:cubicBezTo>
                    <a:pt x="2016760" y="1035523"/>
                    <a:pt x="2346960" y="606263"/>
                    <a:pt x="2353310" y="109551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109516"/>
                  </a:lnTo>
                  <a:cubicBezTo>
                    <a:pt x="6350" y="608803"/>
                    <a:pt x="331470" y="1038063"/>
                    <a:pt x="784860" y="1196813"/>
                  </a:cubicBezTo>
                  <a:close/>
                </a:path>
              </a:pathLst>
            </a:custGeom>
            <a:solidFill>
              <a:srgbClr val="EF5D50"/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-5400000">
            <a:off x="9004563" y="9805808"/>
            <a:ext cx="278873" cy="438229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1028700" y="1028700"/>
            <a:ext cx="13590550" cy="2095086"/>
            <a:chOff x="0" y="0"/>
            <a:chExt cx="18120733" cy="2793448"/>
          </a:xfrm>
        </p:grpSpPr>
        <p:sp>
          <p:nvSpPr>
            <p:cNvPr id="6" name="TextBox 6"/>
            <p:cNvSpPr txBox="1"/>
            <p:nvPr/>
          </p:nvSpPr>
          <p:spPr>
            <a:xfrm>
              <a:off x="0" y="-47625"/>
              <a:ext cx="18120733" cy="16599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10080"/>
                </a:lnSpc>
                <a:spcBef>
                  <a:spcPct val="0"/>
                </a:spcBef>
              </a:pPr>
              <a:r>
                <a:rPr lang="en-US" sz="8000">
                  <a:solidFill>
                    <a:srgbClr val="08104D"/>
                  </a:solidFill>
                  <a:latin typeface="Aileron Heavy Bold"/>
                </a:rPr>
                <a:t>Trabalho Futuro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2210739"/>
              <a:ext cx="18120733" cy="58270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691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2479714" y="6216192"/>
            <a:ext cx="4453882" cy="1586848"/>
            <a:chOff x="0" y="0"/>
            <a:chExt cx="5938509" cy="2115798"/>
          </a:xfrm>
        </p:grpSpPr>
        <p:sp>
          <p:nvSpPr>
            <p:cNvPr id="9" name="TextBox 9"/>
            <p:cNvSpPr txBox="1"/>
            <p:nvPr/>
          </p:nvSpPr>
          <p:spPr>
            <a:xfrm>
              <a:off x="0" y="-38100"/>
              <a:ext cx="5938509" cy="15177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549"/>
                </a:lnSpc>
                <a:spcBef>
                  <a:spcPct val="0"/>
                </a:spcBef>
              </a:pPr>
              <a:r>
                <a:rPr lang="en-US" sz="3499" spc="-34">
                  <a:solidFill>
                    <a:srgbClr val="08104D"/>
                  </a:solidFill>
                  <a:latin typeface="Aileron Heavy"/>
                </a:rPr>
                <a:t>Servir API através de servidor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1552755"/>
              <a:ext cx="5938509" cy="56304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550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354404" y="5991557"/>
            <a:ext cx="4453882" cy="1586848"/>
            <a:chOff x="0" y="0"/>
            <a:chExt cx="5938509" cy="2115798"/>
          </a:xfrm>
        </p:grpSpPr>
        <p:sp>
          <p:nvSpPr>
            <p:cNvPr id="12" name="TextBox 12"/>
            <p:cNvSpPr txBox="1"/>
            <p:nvPr/>
          </p:nvSpPr>
          <p:spPr>
            <a:xfrm>
              <a:off x="0" y="-38100"/>
              <a:ext cx="5938509" cy="15177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549"/>
                </a:lnSpc>
                <a:spcBef>
                  <a:spcPct val="0"/>
                </a:spcBef>
              </a:pPr>
              <a:r>
                <a:rPr lang="en-US" sz="3499" spc="-34">
                  <a:solidFill>
                    <a:srgbClr val="08104D"/>
                  </a:solidFill>
                  <a:latin typeface="Aileron Heavy"/>
                </a:rPr>
                <a:t>Migração para nova biblioteca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1552755"/>
              <a:ext cx="5938509" cy="56304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550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6667445" y="5991557"/>
            <a:ext cx="4953110" cy="1586848"/>
            <a:chOff x="0" y="0"/>
            <a:chExt cx="6604146" cy="2115798"/>
          </a:xfrm>
        </p:grpSpPr>
        <p:sp>
          <p:nvSpPr>
            <p:cNvPr id="15" name="TextBox 15"/>
            <p:cNvSpPr txBox="1"/>
            <p:nvPr/>
          </p:nvSpPr>
          <p:spPr>
            <a:xfrm>
              <a:off x="0" y="-38100"/>
              <a:ext cx="6604146" cy="15177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549"/>
                </a:lnSpc>
                <a:spcBef>
                  <a:spcPct val="0"/>
                </a:spcBef>
              </a:pPr>
              <a:r>
                <a:rPr lang="en-US" sz="3499" spc="-34">
                  <a:solidFill>
                    <a:srgbClr val="08104D"/>
                  </a:solidFill>
                  <a:latin typeface="Aileron Heavy"/>
                </a:rPr>
                <a:t>Implementação do ambiente num servidor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1552755"/>
              <a:ext cx="6604146" cy="56304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550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8139499" y="3403418"/>
            <a:ext cx="2009002" cy="2165283"/>
            <a:chOff x="0" y="0"/>
            <a:chExt cx="2678669" cy="2887044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208375"/>
              <a:ext cx="2678669" cy="2678669"/>
              <a:chOff x="1371600" y="6705600"/>
              <a:chExt cx="10972800" cy="109728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1362808" y="6434629"/>
                <a:ext cx="10990384" cy="11514742"/>
              </a:xfrm>
              <a:custGeom>
                <a:avLst/>
                <a:gdLst/>
                <a:ahLst/>
                <a:cxnLst/>
                <a:rect l="l" t="t" r="r" b="b"/>
                <a:pathLst>
                  <a:path w="10990384" h="11514742">
                    <a:moveTo>
                      <a:pt x="8792" y="5757371"/>
                    </a:moveTo>
                    <a:cubicBezTo>
                      <a:pt x="0" y="7723318"/>
                      <a:pt x="1043775" y="9543701"/>
                      <a:pt x="2744885" y="10529222"/>
                    </a:cubicBezTo>
                    <a:cubicBezTo>
                      <a:pt x="4445994" y="11514742"/>
                      <a:pt x="6544389" y="11514742"/>
                      <a:pt x="8245499" y="10529222"/>
                    </a:cubicBezTo>
                    <a:cubicBezTo>
                      <a:pt x="9946609" y="9543701"/>
                      <a:pt x="10990384" y="7723318"/>
                      <a:pt x="10981592" y="5757371"/>
                    </a:cubicBezTo>
                    <a:cubicBezTo>
                      <a:pt x="10990384" y="3791424"/>
                      <a:pt x="9946609" y="1971041"/>
                      <a:pt x="8245499" y="985520"/>
                    </a:cubicBezTo>
                    <a:cubicBezTo>
                      <a:pt x="6544389" y="0"/>
                      <a:pt x="4445994" y="0"/>
                      <a:pt x="2744885" y="985520"/>
                    </a:cubicBezTo>
                    <a:cubicBezTo>
                      <a:pt x="1043775" y="1971041"/>
                      <a:pt x="0" y="3791424"/>
                      <a:pt x="8792" y="5757371"/>
                    </a:cubicBezTo>
                    <a:close/>
                  </a:path>
                </a:pathLst>
              </a:custGeom>
              <a:solidFill>
                <a:srgbClr val="EF5D50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645202" y="0"/>
              <a:ext cx="1388264" cy="2669739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2470635" y="3559699"/>
            <a:ext cx="2221420" cy="2009002"/>
            <a:chOff x="0" y="0"/>
            <a:chExt cx="2961894" cy="2678669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0"/>
              <a:ext cx="2678669" cy="2678669"/>
              <a:chOff x="1371600" y="6705600"/>
              <a:chExt cx="10972800" cy="109728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1362808" y="6434629"/>
                <a:ext cx="10990384" cy="11514742"/>
              </a:xfrm>
              <a:custGeom>
                <a:avLst/>
                <a:gdLst/>
                <a:ahLst/>
                <a:cxnLst/>
                <a:rect l="l" t="t" r="r" b="b"/>
                <a:pathLst>
                  <a:path w="10990384" h="11514742">
                    <a:moveTo>
                      <a:pt x="8792" y="5757371"/>
                    </a:moveTo>
                    <a:cubicBezTo>
                      <a:pt x="0" y="7723318"/>
                      <a:pt x="1043775" y="9543701"/>
                      <a:pt x="2744885" y="10529222"/>
                    </a:cubicBezTo>
                    <a:cubicBezTo>
                      <a:pt x="4445994" y="11514742"/>
                      <a:pt x="6544389" y="11514742"/>
                      <a:pt x="8245499" y="10529222"/>
                    </a:cubicBezTo>
                    <a:cubicBezTo>
                      <a:pt x="9946609" y="9543701"/>
                      <a:pt x="10990384" y="7723318"/>
                      <a:pt x="10981592" y="5757371"/>
                    </a:cubicBezTo>
                    <a:cubicBezTo>
                      <a:pt x="10990384" y="3791424"/>
                      <a:pt x="9946609" y="1971041"/>
                      <a:pt x="8245499" y="985520"/>
                    </a:cubicBezTo>
                    <a:cubicBezTo>
                      <a:pt x="6544389" y="0"/>
                      <a:pt x="4445994" y="0"/>
                      <a:pt x="2744885" y="985520"/>
                    </a:cubicBezTo>
                    <a:cubicBezTo>
                      <a:pt x="1043775" y="1971041"/>
                      <a:pt x="0" y="3791424"/>
                      <a:pt x="8792" y="5757371"/>
                    </a:cubicBezTo>
                    <a:close/>
                  </a:path>
                </a:pathLst>
              </a:custGeom>
              <a:solidFill>
                <a:srgbClr val="EF5D50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0" y="620153"/>
              <a:ext cx="2961894" cy="2058516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16929097" y="282473"/>
            <a:ext cx="1076430" cy="1076430"/>
            <a:chOff x="0" y="0"/>
            <a:chExt cx="1435240" cy="1435240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0"/>
              <a:ext cx="1435240" cy="1435240"/>
              <a:chOff x="1371600" y="6705600"/>
              <a:chExt cx="10972800" cy="109728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1362808" y="6434629"/>
                <a:ext cx="10990384" cy="11514742"/>
              </a:xfrm>
              <a:custGeom>
                <a:avLst/>
                <a:gdLst/>
                <a:ahLst/>
                <a:cxnLst/>
                <a:rect l="l" t="t" r="r" b="b"/>
                <a:pathLst>
                  <a:path w="10990384" h="11514742">
                    <a:moveTo>
                      <a:pt x="8792" y="5757371"/>
                    </a:moveTo>
                    <a:cubicBezTo>
                      <a:pt x="0" y="7723318"/>
                      <a:pt x="1043775" y="9543701"/>
                      <a:pt x="2744885" y="10529222"/>
                    </a:cubicBezTo>
                    <a:cubicBezTo>
                      <a:pt x="4445994" y="11514742"/>
                      <a:pt x="6544389" y="11514742"/>
                      <a:pt x="8245499" y="10529222"/>
                    </a:cubicBezTo>
                    <a:cubicBezTo>
                      <a:pt x="9946609" y="9543701"/>
                      <a:pt x="10990384" y="7723318"/>
                      <a:pt x="10981592" y="5757371"/>
                    </a:cubicBezTo>
                    <a:cubicBezTo>
                      <a:pt x="10990384" y="3791424"/>
                      <a:pt x="9946609" y="1971041"/>
                      <a:pt x="8245499" y="985520"/>
                    </a:cubicBezTo>
                    <a:cubicBezTo>
                      <a:pt x="6544389" y="0"/>
                      <a:pt x="4445994" y="0"/>
                      <a:pt x="2744885" y="985520"/>
                    </a:cubicBezTo>
                    <a:cubicBezTo>
                      <a:pt x="1043775" y="1971041"/>
                      <a:pt x="0" y="3791424"/>
                      <a:pt x="8792" y="5757371"/>
                    </a:cubicBezTo>
                    <a:close/>
                  </a:path>
                </a:pathLst>
              </a:custGeom>
              <a:solidFill>
                <a:srgbClr val="EF5D50"/>
              </a:solidFill>
            </p:spPr>
          </p:sp>
        </p:grpSp>
        <p:sp>
          <p:nvSpPr>
            <p:cNvPr id="28" name="TextBox 28"/>
            <p:cNvSpPr txBox="1"/>
            <p:nvPr/>
          </p:nvSpPr>
          <p:spPr>
            <a:xfrm>
              <a:off x="389432" y="326333"/>
              <a:ext cx="656376" cy="75399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536"/>
                </a:lnSpc>
                <a:spcBef>
                  <a:spcPct val="0"/>
                </a:spcBef>
              </a:pPr>
              <a:r>
                <a:rPr lang="en-US" sz="3600">
                  <a:solidFill>
                    <a:srgbClr val="ECF2FE"/>
                  </a:solidFill>
                  <a:latin typeface="Aileron Heavy"/>
                </a:rPr>
                <a:t>3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702154" y="3559699"/>
            <a:ext cx="2009002" cy="2009002"/>
            <a:chOff x="0" y="0"/>
            <a:chExt cx="2678669" cy="2678669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0"/>
              <a:ext cx="2678669" cy="2678669"/>
              <a:chOff x="1371600" y="6705600"/>
              <a:chExt cx="10972800" cy="109728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1362808" y="6434629"/>
                <a:ext cx="10990384" cy="11514742"/>
              </a:xfrm>
              <a:custGeom>
                <a:avLst/>
                <a:gdLst/>
                <a:ahLst/>
                <a:cxnLst/>
                <a:rect l="l" t="t" r="r" b="b"/>
                <a:pathLst>
                  <a:path w="10990384" h="11514742">
                    <a:moveTo>
                      <a:pt x="8792" y="5757371"/>
                    </a:moveTo>
                    <a:cubicBezTo>
                      <a:pt x="0" y="7723318"/>
                      <a:pt x="1043775" y="9543701"/>
                      <a:pt x="2744885" y="10529222"/>
                    </a:cubicBezTo>
                    <a:cubicBezTo>
                      <a:pt x="4445994" y="11514742"/>
                      <a:pt x="6544389" y="11514742"/>
                      <a:pt x="8245499" y="10529222"/>
                    </a:cubicBezTo>
                    <a:cubicBezTo>
                      <a:pt x="9946609" y="9543701"/>
                      <a:pt x="10990384" y="7723318"/>
                      <a:pt x="10981592" y="5757371"/>
                    </a:cubicBezTo>
                    <a:cubicBezTo>
                      <a:pt x="10990384" y="3791424"/>
                      <a:pt x="9946609" y="1971041"/>
                      <a:pt x="8245499" y="985520"/>
                    </a:cubicBezTo>
                    <a:cubicBezTo>
                      <a:pt x="6544389" y="0"/>
                      <a:pt x="4445994" y="0"/>
                      <a:pt x="2744885" y="985520"/>
                    </a:cubicBezTo>
                    <a:cubicBezTo>
                      <a:pt x="1043775" y="1971041"/>
                      <a:pt x="0" y="3791424"/>
                      <a:pt x="8792" y="5757371"/>
                    </a:cubicBezTo>
                    <a:close/>
                  </a:path>
                </a:pathLst>
              </a:custGeom>
              <a:solidFill>
                <a:srgbClr val="EF5D50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>
            <a:xfrm>
              <a:off x="222707" y="228291"/>
              <a:ext cx="2233254" cy="222208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5D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0800000">
            <a:off x="8396132" y="9483972"/>
            <a:ext cx="1495736" cy="803028"/>
            <a:chOff x="0" y="0"/>
            <a:chExt cx="2354580" cy="126412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353310" cy="1264123"/>
            </a:xfrm>
            <a:custGeom>
              <a:avLst/>
              <a:gdLst/>
              <a:ahLst/>
              <a:cxnLst/>
              <a:rect l="l" t="t" r="r" b="b"/>
              <a:pathLst>
                <a:path w="2353310" h="1264123">
                  <a:moveTo>
                    <a:pt x="784860" y="1196813"/>
                  </a:moveTo>
                  <a:cubicBezTo>
                    <a:pt x="905510" y="1237453"/>
                    <a:pt x="1042670" y="1264123"/>
                    <a:pt x="1177290" y="1264123"/>
                  </a:cubicBezTo>
                  <a:cubicBezTo>
                    <a:pt x="1311910" y="1264123"/>
                    <a:pt x="1441450" y="1241263"/>
                    <a:pt x="1560830" y="1200623"/>
                  </a:cubicBezTo>
                  <a:cubicBezTo>
                    <a:pt x="1563370" y="1199353"/>
                    <a:pt x="1565910" y="1199353"/>
                    <a:pt x="1568450" y="1198083"/>
                  </a:cubicBezTo>
                  <a:cubicBezTo>
                    <a:pt x="2016760" y="1035523"/>
                    <a:pt x="2346960" y="606263"/>
                    <a:pt x="2353310" y="109551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109516"/>
                  </a:lnTo>
                  <a:cubicBezTo>
                    <a:pt x="6350" y="608803"/>
                    <a:pt x="331470" y="1038063"/>
                    <a:pt x="784860" y="1196813"/>
                  </a:cubicBezTo>
                  <a:close/>
                </a:path>
              </a:pathLst>
            </a:custGeom>
            <a:solidFill>
              <a:srgbClr val="ECF2FE"/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-5400000">
            <a:off x="9004563" y="9805808"/>
            <a:ext cx="278873" cy="438229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3105150" y="3964877"/>
            <a:ext cx="12077700" cy="22715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8144"/>
              </a:lnSpc>
              <a:spcBef>
                <a:spcPct val="0"/>
              </a:spcBef>
            </a:pPr>
            <a:r>
              <a:rPr lang="en-US" sz="14400">
                <a:solidFill>
                  <a:srgbClr val="ECF2FE"/>
                </a:solidFill>
                <a:latin typeface="Aileron Heavy Bold"/>
              </a:rPr>
              <a:t>Obrigado!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5D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0800000">
            <a:off x="8396132" y="9483972"/>
            <a:ext cx="1495736" cy="803028"/>
            <a:chOff x="0" y="0"/>
            <a:chExt cx="2354580" cy="126412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353310" cy="1264123"/>
            </a:xfrm>
            <a:custGeom>
              <a:avLst/>
              <a:gdLst/>
              <a:ahLst/>
              <a:cxnLst/>
              <a:rect l="l" t="t" r="r" b="b"/>
              <a:pathLst>
                <a:path w="2353310" h="1264123">
                  <a:moveTo>
                    <a:pt x="784860" y="1196813"/>
                  </a:moveTo>
                  <a:cubicBezTo>
                    <a:pt x="905510" y="1237453"/>
                    <a:pt x="1042670" y="1264123"/>
                    <a:pt x="1177290" y="1264123"/>
                  </a:cubicBezTo>
                  <a:cubicBezTo>
                    <a:pt x="1311910" y="1264123"/>
                    <a:pt x="1441450" y="1241263"/>
                    <a:pt x="1560830" y="1200623"/>
                  </a:cubicBezTo>
                  <a:cubicBezTo>
                    <a:pt x="1563370" y="1199353"/>
                    <a:pt x="1565910" y="1199353"/>
                    <a:pt x="1568450" y="1198083"/>
                  </a:cubicBezTo>
                  <a:cubicBezTo>
                    <a:pt x="2016760" y="1035523"/>
                    <a:pt x="2346960" y="606263"/>
                    <a:pt x="2353310" y="109551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109516"/>
                  </a:lnTo>
                  <a:cubicBezTo>
                    <a:pt x="6350" y="608803"/>
                    <a:pt x="331470" y="1038063"/>
                    <a:pt x="784860" y="1196813"/>
                  </a:cubicBezTo>
                  <a:close/>
                </a:path>
              </a:pathLst>
            </a:custGeom>
            <a:solidFill>
              <a:srgbClr val="3241E4"/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-5400000">
            <a:off x="9004563" y="9805808"/>
            <a:ext cx="278873" cy="438229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4818600" y="1867729"/>
            <a:ext cx="8650799" cy="1989713"/>
            <a:chOff x="0" y="0"/>
            <a:chExt cx="11534399" cy="2652951"/>
          </a:xfrm>
        </p:grpSpPr>
        <p:sp>
          <p:nvSpPr>
            <p:cNvPr id="6" name="TextBox 6"/>
            <p:cNvSpPr txBox="1"/>
            <p:nvPr/>
          </p:nvSpPr>
          <p:spPr>
            <a:xfrm>
              <a:off x="0" y="-85725"/>
              <a:ext cx="11534399" cy="17028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10400"/>
                </a:lnSpc>
                <a:spcBef>
                  <a:spcPct val="0"/>
                </a:spcBef>
              </a:pPr>
              <a:r>
                <a:rPr lang="en-US" sz="8000" spc="-80">
                  <a:solidFill>
                    <a:srgbClr val="ECF2FE"/>
                  </a:solidFill>
                  <a:latin typeface="Aileron Regular Bold"/>
                </a:rPr>
                <a:t>Estrutura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2076496"/>
              <a:ext cx="11534399" cy="57645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691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-10800000">
            <a:off x="2857500" y="5633928"/>
            <a:ext cx="12573000" cy="345615"/>
            <a:chOff x="0" y="0"/>
            <a:chExt cx="18480363" cy="508000"/>
          </a:xfrm>
        </p:grpSpPr>
        <p:sp>
          <p:nvSpPr>
            <p:cNvPr id="9" name="Freeform 9"/>
            <p:cNvSpPr/>
            <p:nvPr/>
          </p:nvSpPr>
          <p:spPr>
            <a:xfrm>
              <a:off x="0" y="49530"/>
              <a:ext cx="18480363" cy="408940"/>
            </a:xfrm>
            <a:custGeom>
              <a:avLst/>
              <a:gdLst/>
              <a:ahLst/>
              <a:cxnLst/>
              <a:rect l="l" t="t" r="r" b="b"/>
              <a:pathLst>
                <a:path w="18480363" h="408940">
                  <a:moveTo>
                    <a:pt x="18274624" y="0"/>
                  </a:moveTo>
                  <a:cubicBezTo>
                    <a:pt x="18174294" y="0"/>
                    <a:pt x="18091744" y="72390"/>
                    <a:pt x="18072694" y="166370"/>
                  </a:cubicBezTo>
                  <a:lnTo>
                    <a:pt x="406400" y="166370"/>
                  </a:lnTo>
                  <a:cubicBezTo>
                    <a:pt x="388620" y="71120"/>
                    <a:pt x="304800" y="0"/>
                    <a:pt x="204470" y="0"/>
                  </a:cubicBezTo>
                  <a:cubicBezTo>
                    <a:pt x="91440" y="0"/>
                    <a:pt x="0" y="91440"/>
                    <a:pt x="0" y="204470"/>
                  </a:cubicBezTo>
                  <a:cubicBezTo>
                    <a:pt x="0" y="317500"/>
                    <a:pt x="91440" y="408940"/>
                    <a:pt x="204470" y="408940"/>
                  </a:cubicBezTo>
                  <a:cubicBezTo>
                    <a:pt x="304800" y="408940"/>
                    <a:pt x="388620" y="337820"/>
                    <a:pt x="406400" y="242570"/>
                  </a:cubicBezTo>
                  <a:lnTo>
                    <a:pt x="18073963" y="242570"/>
                  </a:lnTo>
                  <a:cubicBezTo>
                    <a:pt x="18091744" y="337820"/>
                    <a:pt x="18175563" y="408940"/>
                    <a:pt x="18275894" y="408940"/>
                  </a:cubicBezTo>
                  <a:cubicBezTo>
                    <a:pt x="18388924" y="408940"/>
                    <a:pt x="18480363" y="317500"/>
                    <a:pt x="18480363" y="204470"/>
                  </a:cubicBezTo>
                  <a:cubicBezTo>
                    <a:pt x="18480363" y="91440"/>
                    <a:pt x="18387653" y="0"/>
                    <a:pt x="18274624" y="0"/>
                  </a:cubicBezTo>
                  <a:close/>
                </a:path>
              </a:pathLst>
            </a:custGeom>
            <a:solidFill>
              <a:srgbClr val="ECF2FE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4940698" y="5350163"/>
            <a:ext cx="936456" cy="936456"/>
            <a:chOff x="0" y="0"/>
            <a:chExt cx="1248608" cy="1248608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0" y="0"/>
              <a:ext cx="1248608" cy="1248608"/>
              <a:chOff x="1371600" y="6705600"/>
              <a:chExt cx="10972800" cy="109728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1362808" y="6434629"/>
                <a:ext cx="10990384" cy="11514742"/>
              </a:xfrm>
              <a:custGeom>
                <a:avLst/>
                <a:gdLst/>
                <a:ahLst/>
                <a:cxnLst/>
                <a:rect l="l" t="t" r="r" b="b"/>
                <a:pathLst>
                  <a:path w="10990384" h="11514742">
                    <a:moveTo>
                      <a:pt x="8792" y="5757371"/>
                    </a:moveTo>
                    <a:cubicBezTo>
                      <a:pt x="0" y="7723318"/>
                      <a:pt x="1043775" y="9543701"/>
                      <a:pt x="2744885" y="10529222"/>
                    </a:cubicBezTo>
                    <a:cubicBezTo>
                      <a:pt x="4445994" y="11514742"/>
                      <a:pt x="6544389" y="11514742"/>
                      <a:pt x="8245499" y="10529222"/>
                    </a:cubicBezTo>
                    <a:cubicBezTo>
                      <a:pt x="9946609" y="9543701"/>
                      <a:pt x="10990384" y="7723318"/>
                      <a:pt x="10981592" y="5757371"/>
                    </a:cubicBezTo>
                    <a:cubicBezTo>
                      <a:pt x="10990384" y="3791424"/>
                      <a:pt x="9946609" y="1971041"/>
                      <a:pt x="8245499" y="985520"/>
                    </a:cubicBezTo>
                    <a:cubicBezTo>
                      <a:pt x="6544389" y="0"/>
                      <a:pt x="4445994" y="0"/>
                      <a:pt x="2744885" y="985520"/>
                    </a:cubicBezTo>
                    <a:cubicBezTo>
                      <a:pt x="1043775" y="1971041"/>
                      <a:pt x="0" y="3791424"/>
                      <a:pt x="8792" y="5757371"/>
                    </a:cubicBezTo>
                    <a:close/>
                  </a:path>
                </a:pathLst>
              </a:custGeom>
              <a:solidFill>
                <a:srgbClr val="ECF2FE"/>
              </a:solidFill>
            </p:spPr>
          </p:sp>
        </p:grpSp>
        <p:sp>
          <p:nvSpPr>
            <p:cNvPr id="13" name="TextBox 13"/>
            <p:cNvSpPr txBox="1"/>
            <p:nvPr/>
          </p:nvSpPr>
          <p:spPr>
            <a:xfrm>
              <a:off x="338792" y="351575"/>
              <a:ext cx="571024" cy="52640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150"/>
                </a:lnSpc>
                <a:spcBef>
                  <a:spcPct val="0"/>
                </a:spcBef>
              </a:pPr>
              <a:r>
                <a:rPr lang="en-US" sz="2500" u="none">
                  <a:solidFill>
                    <a:srgbClr val="EF5D50"/>
                  </a:solidFill>
                  <a:latin typeface="Aileron Heavy Bold"/>
                </a:rPr>
                <a:t>1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675772" y="5350163"/>
            <a:ext cx="936456" cy="936456"/>
            <a:chOff x="0" y="0"/>
            <a:chExt cx="1248608" cy="1248608"/>
          </a:xfrm>
        </p:grpSpPr>
        <p:grpSp>
          <p:nvGrpSpPr>
            <p:cNvPr id="15" name="Group 15"/>
            <p:cNvGrpSpPr>
              <a:grpSpLocks noChangeAspect="1"/>
            </p:cNvGrpSpPr>
            <p:nvPr/>
          </p:nvGrpSpPr>
          <p:grpSpPr>
            <a:xfrm>
              <a:off x="0" y="0"/>
              <a:ext cx="1248608" cy="1248608"/>
              <a:chOff x="1371600" y="6705600"/>
              <a:chExt cx="10972800" cy="10972800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1362808" y="6434629"/>
                <a:ext cx="10990384" cy="11514742"/>
              </a:xfrm>
              <a:custGeom>
                <a:avLst/>
                <a:gdLst/>
                <a:ahLst/>
                <a:cxnLst/>
                <a:rect l="l" t="t" r="r" b="b"/>
                <a:pathLst>
                  <a:path w="10990384" h="11514742">
                    <a:moveTo>
                      <a:pt x="8792" y="5757371"/>
                    </a:moveTo>
                    <a:cubicBezTo>
                      <a:pt x="0" y="7723318"/>
                      <a:pt x="1043775" y="9543701"/>
                      <a:pt x="2744885" y="10529222"/>
                    </a:cubicBezTo>
                    <a:cubicBezTo>
                      <a:pt x="4445994" y="11514742"/>
                      <a:pt x="6544389" y="11514742"/>
                      <a:pt x="8245499" y="10529222"/>
                    </a:cubicBezTo>
                    <a:cubicBezTo>
                      <a:pt x="9946609" y="9543701"/>
                      <a:pt x="10990384" y="7723318"/>
                      <a:pt x="10981592" y="5757371"/>
                    </a:cubicBezTo>
                    <a:cubicBezTo>
                      <a:pt x="10990384" y="3791424"/>
                      <a:pt x="9946609" y="1971041"/>
                      <a:pt x="8245499" y="985520"/>
                    </a:cubicBezTo>
                    <a:cubicBezTo>
                      <a:pt x="6544389" y="0"/>
                      <a:pt x="4445994" y="0"/>
                      <a:pt x="2744885" y="985520"/>
                    </a:cubicBezTo>
                    <a:cubicBezTo>
                      <a:pt x="1043775" y="1971041"/>
                      <a:pt x="0" y="3791424"/>
                      <a:pt x="8792" y="5757371"/>
                    </a:cubicBezTo>
                    <a:close/>
                  </a:path>
                </a:pathLst>
              </a:custGeom>
              <a:solidFill>
                <a:srgbClr val="ECF2FE"/>
              </a:solidFill>
            </p:spPr>
          </p:sp>
        </p:grpSp>
        <p:sp>
          <p:nvSpPr>
            <p:cNvPr id="17" name="TextBox 17"/>
            <p:cNvSpPr txBox="1"/>
            <p:nvPr/>
          </p:nvSpPr>
          <p:spPr>
            <a:xfrm>
              <a:off x="338792" y="351575"/>
              <a:ext cx="571024" cy="52640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150"/>
                </a:lnSpc>
                <a:spcBef>
                  <a:spcPct val="0"/>
                </a:spcBef>
              </a:pPr>
              <a:r>
                <a:rPr lang="en-US" sz="2500" u="none">
                  <a:solidFill>
                    <a:srgbClr val="EF5D50"/>
                  </a:solidFill>
                  <a:latin typeface="Aileron Heavy Bold"/>
                </a:rPr>
                <a:t>2</a:t>
              </a: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12249746" y="5355991"/>
            <a:ext cx="936456" cy="936456"/>
            <a:chOff x="0" y="0"/>
            <a:chExt cx="1248608" cy="1248608"/>
          </a:xfrm>
        </p:grpSpPr>
        <p:grpSp>
          <p:nvGrpSpPr>
            <p:cNvPr id="19" name="Group 19"/>
            <p:cNvGrpSpPr>
              <a:grpSpLocks noChangeAspect="1"/>
            </p:cNvGrpSpPr>
            <p:nvPr/>
          </p:nvGrpSpPr>
          <p:grpSpPr>
            <a:xfrm>
              <a:off x="0" y="0"/>
              <a:ext cx="1248608" cy="1248608"/>
              <a:chOff x="1371600" y="6705600"/>
              <a:chExt cx="10972800" cy="10972800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1362808" y="6434629"/>
                <a:ext cx="10990384" cy="11514742"/>
              </a:xfrm>
              <a:custGeom>
                <a:avLst/>
                <a:gdLst/>
                <a:ahLst/>
                <a:cxnLst/>
                <a:rect l="l" t="t" r="r" b="b"/>
                <a:pathLst>
                  <a:path w="10990384" h="11514742">
                    <a:moveTo>
                      <a:pt x="8792" y="5757371"/>
                    </a:moveTo>
                    <a:cubicBezTo>
                      <a:pt x="0" y="7723318"/>
                      <a:pt x="1043775" y="9543701"/>
                      <a:pt x="2744885" y="10529222"/>
                    </a:cubicBezTo>
                    <a:cubicBezTo>
                      <a:pt x="4445994" y="11514742"/>
                      <a:pt x="6544389" y="11514742"/>
                      <a:pt x="8245499" y="10529222"/>
                    </a:cubicBezTo>
                    <a:cubicBezTo>
                      <a:pt x="9946609" y="9543701"/>
                      <a:pt x="10990384" y="7723318"/>
                      <a:pt x="10981592" y="5757371"/>
                    </a:cubicBezTo>
                    <a:cubicBezTo>
                      <a:pt x="10990384" y="3791424"/>
                      <a:pt x="9946609" y="1971041"/>
                      <a:pt x="8245499" y="985520"/>
                    </a:cubicBezTo>
                    <a:cubicBezTo>
                      <a:pt x="6544389" y="0"/>
                      <a:pt x="4445994" y="0"/>
                      <a:pt x="2744885" y="985520"/>
                    </a:cubicBezTo>
                    <a:cubicBezTo>
                      <a:pt x="1043775" y="1971041"/>
                      <a:pt x="0" y="3791424"/>
                      <a:pt x="8792" y="5757371"/>
                    </a:cubicBezTo>
                    <a:close/>
                  </a:path>
                </a:pathLst>
              </a:custGeom>
              <a:solidFill>
                <a:srgbClr val="ECF2FE"/>
              </a:solidFill>
            </p:spPr>
          </p:sp>
        </p:grpSp>
        <p:sp>
          <p:nvSpPr>
            <p:cNvPr id="21" name="TextBox 21"/>
            <p:cNvSpPr txBox="1"/>
            <p:nvPr/>
          </p:nvSpPr>
          <p:spPr>
            <a:xfrm>
              <a:off x="338792" y="351575"/>
              <a:ext cx="571024" cy="52640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150"/>
                </a:lnSpc>
                <a:spcBef>
                  <a:spcPct val="0"/>
                </a:spcBef>
              </a:pPr>
              <a:r>
                <a:rPr lang="en-US" sz="2500" u="none">
                  <a:solidFill>
                    <a:srgbClr val="EF5D50"/>
                  </a:solidFill>
                  <a:latin typeface="Aileron Heavy Bold"/>
                </a:rPr>
                <a:t>3</a:t>
              </a:r>
            </a:p>
          </p:txBody>
        </p:sp>
      </p:grpSp>
      <p:sp>
        <p:nvSpPr>
          <p:cNvPr id="22" name="TextBox 22"/>
          <p:cNvSpPr txBox="1"/>
          <p:nvPr/>
        </p:nvSpPr>
        <p:spPr>
          <a:xfrm>
            <a:off x="4006711" y="6705895"/>
            <a:ext cx="2804429" cy="4350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550"/>
              </a:lnSpc>
            </a:pPr>
            <a:r>
              <a:rPr lang="en-US" sz="2500">
                <a:solidFill>
                  <a:srgbClr val="ECF2FE"/>
                </a:solidFill>
                <a:latin typeface="Aileron Regular"/>
              </a:rPr>
              <a:t>Contextualização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7794734" y="6705895"/>
            <a:ext cx="2698532" cy="4350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550"/>
              </a:lnSpc>
            </a:pPr>
            <a:r>
              <a:rPr lang="en-US" sz="2500">
                <a:solidFill>
                  <a:srgbClr val="ECF2FE"/>
                </a:solidFill>
                <a:latin typeface="Aileron Regular"/>
              </a:rPr>
              <a:t>Casos de Estudo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1451912" y="6705895"/>
            <a:ext cx="2532123" cy="4350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550"/>
              </a:lnSpc>
            </a:pPr>
            <a:r>
              <a:rPr lang="en-US" sz="2500">
                <a:solidFill>
                  <a:srgbClr val="ECF2FE"/>
                </a:solidFill>
                <a:latin typeface="Aileron Regular"/>
              </a:rPr>
              <a:t>Trabalho Futuro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41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0800000">
            <a:off x="8396132" y="9483972"/>
            <a:ext cx="1495736" cy="803028"/>
            <a:chOff x="0" y="0"/>
            <a:chExt cx="2354580" cy="126412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353310" cy="1264123"/>
            </a:xfrm>
            <a:custGeom>
              <a:avLst/>
              <a:gdLst/>
              <a:ahLst/>
              <a:cxnLst/>
              <a:rect l="l" t="t" r="r" b="b"/>
              <a:pathLst>
                <a:path w="2353310" h="1264123">
                  <a:moveTo>
                    <a:pt x="784860" y="1196813"/>
                  </a:moveTo>
                  <a:cubicBezTo>
                    <a:pt x="905510" y="1237453"/>
                    <a:pt x="1042670" y="1264123"/>
                    <a:pt x="1177290" y="1264123"/>
                  </a:cubicBezTo>
                  <a:cubicBezTo>
                    <a:pt x="1311910" y="1264123"/>
                    <a:pt x="1441450" y="1241263"/>
                    <a:pt x="1560830" y="1200623"/>
                  </a:cubicBezTo>
                  <a:cubicBezTo>
                    <a:pt x="1563370" y="1199353"/>
                    <a:pt x="1565910" y="1199353"/>
                    <a:pt x="1568450" y="1198083"/>
                  </a:cubicBezTo>
                  <a:cubicBezTo>
                    <a:pt x="2016760" y="1035523"/>
                    <a:pt x="2346960" y="606263"/>
                    <a:pt x="2353310" y="109551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109516"/>
                  </a:lnTo>
                  <a:cubicBezTo>
                    <a:pt x="6350" y="608803"/>
                    <a:pt x="331470" y="1038063"/>
                    <a:pt x="784860" y="1196813"/>
                  </a:cubicBezTo>
                  <a:close/>
                </a:path>
              </a:pathLst>
            </a:custGeom>
            <a:solidFill>
              <a:srgbClr val="ECF2FE"/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-5400000">
            <a:off x="9004563" y="9805808"/>
            <a:ext cx="278873" cy="438229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589767" y="2241782"/>
            <a:ext cx="6402809" cy="663641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423278" y="1793556"/>
            <a:ext cx="6735786" cy="6432676"/>
          </a:xfrm>
          <a:prstGeom prst="rect">
            <a:avLst/>
          </a:prstGeom>
        </p:spPr>
      </p:pic>
      <p:grpSp>
        <p:nvGrpSpPr>
          <p:cNvPr id="7" name="Group 7"/>
          <p:cNvGrpSpPr>
            <a:grpSpLocks noChangeAspect="1"/>
          </p:cNvGrpSpPr>
          <p:nvPr/>
        </p:nvGrpSpPr>
        <p:grpSpPr>
          <a:xfrm>
            <a:off x="1589767" y="3773877"/>
            <a:ext cx="570534" cy="570534"/>
            <a:chOff x="0" y="0"/>
            <a:chExt cx="1708150" cy="170815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EF5D50"/>
            </a:solidFill>
          </p:spPr>
        </p:sp>
      </p:grpSp>
      <p:grpSp>
        <p:nvGrpSpPr>
          <p:cNvPr id="9" name="Group 9"/>
          <p:cNvGrpSpPr>
            <a:grpSpLocks noChangeAspect="1"/>
          </p:cNvGrpSpPr>
          <p:nvPr/>
        </p:nvGrpSpPr>
        <p:grpSpPr>
          <a:xfrm>
            <a:off x="6809532" y="8525169"/>
            <a:ext cx="353023" cy="353023"/>
            <a:chOff x="1371600" y="6705600"/>
            <a:chExt cx="10972800" cy="10972800"/>
          </a:xfrm>
        </p:grpSpPr>
        <p:sp>
          <p:nvSpPr>
            <p:cNvPr id="10" name="Freeform 10"/>
            <p:cNvSpPr/>
            <p:nvPr/>
          </p:nvSpPr>
          <p:spPr>
            <a:xfrm>
              <a:off x="1362808" y="6434629"/>
              <a:ext cx="10990384" cy="11514742"/>
            </a:xfrm>
            <a:custGeom>
              <a:avLst/>
              <a:gdLst/>
              <a:ahLst/>
              <a:cxnLst/>
              <a:rect l="l" t="t" r="r" b="b"/>
              <a:pathLst>
                <a:path w="10990384" h="11514742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EF5D50"/>
            </a:solidFill>
          </p:spPr>
        </p:sp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6424784" y="1408808"/>
            <a:ext cx="384748" cy="384748"/>
          </a:xfrm>
          <a:prstGeom prst="rect">
            <a:avLst/>
          </a:prstGeom>
        </p:spPr>
      </p:pic>
      <p:grpSp>
        <p:nvGrpSpPr>
          <p:cNvPr id="12" name="Group 12"/>
          <p:cNvGrpSpPr/>
          <p:nvPr/>
        </p:nvGrpSpPr>
        <p:grpSpPr>
          <a:xfrm>
            <a:off x="8608777" y="4618372"/>
            <a:ext cx="8947694" cy="1883230"/>
            <a:chOff x="0" y="0"/>
            <a:chExt cx="11930259" cy="2510973"/>
          </a:xfrm>
        </p:grpSpPr>
        <p:sp>
          <p:nvSpPr>
            <p:cNvPr id="13" name="TextBox 13"/>
            <p:cNvSpPr txBox="1"/>
            <p:nvPr/>
          </p:nvSpPr>
          <p:spPr>
            <a:xfrm>
              <a:off x="0" y="-47625"/>
              <a:ext cx="11930259" cy="16599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10080"/>
                </a:lnSpc>
                <a:spcBef>
                  <a:spcPct val="0"/>
                </a:spcBef>
              </a:pPr>
              <a:r>
                <a:rPr lang="en-US" sz="8000">
                  <a:solidFill>
                    <a:srgbClr val="ECF2FE"/>
                  </a:solidFill>
                  <a:latin typeface="Aileron Heavy Bold"/>
                </a:rPr>
                <a:t>Contextualização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1928264"/>
              <a:ext cx="11930259" cy="58270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3691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5437849" y="1028700"/>
            <a:ext cx="1821451" cy="1821451"/>
            <a:chOff x="0" y="0"/>
            <a:chExt cx="2428601" cy="2428601"/>
          </a:xfrm>
        </p:grpSpPr>
        <p:grpSp>
          <p:nvGrpSpPr>
            <p:cNvPr id="16" name="Group 16"/>
            <p:cNvGrpSpPr>
              <a:grpSpLocks noChangeAspect="1"/>
            </p:cNvGrpSpPr>
            <p:nvPr/>
          </p:nvGrpSpPr>
          <p:grpSpPr>
            <a:xfrm>
              <a:off x="0" y="0"/>
              <a:ext cx="2428601" cy="2428601"/>
              <a:chOff x="1371600" y="6705600"/>
              <a:chExt cx="10972800" cy="10972800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1362808" y="6434629"/>
                <a:ext cx="10990384" cy="11514742"/>
              </a:xfrm>
              <a:custGeom>
                <a:avLst/>
                <a:gdLst/>
                <a:ahLst/>
                <a:cxnLst/>
                <a:rect l="l" t="t" r="r" b="b"/>
                <a:pathLst>
                  <a:path w="10990384" h="11514742">
                    <a:moveTo>
                      <a:pt x="8792" y="5757371"/>
                    </a:moveTo>
                    <a:cubicBezTo>
                      <a:pt x="0" y="7723318"/>
                      <a:pt x="1043775" y="9543701"/>
                      <a:pt x="2744885" y="10529222"/>
                    </a:cubicBezTo>
                    <a:cubicBezTo>
                      <a:pt x="4445994" y="11514742"/>
                      <a:pt x="6544389" y="11514742"/>
                      <a:pt x="8245499" y="10529222"/>
                    </a:cubicBezTo>
                    <a:cubicBezTo>
                      <a:pt x="9946609" y="9543701"/>
                      <a:pt x="10990384" y="7723318"/>
                      <a:pt x="10981592" y="5757371"/>
                    </a:cubicBezTo>
                    <a:cubicBezTo>
                      <a:pt x="10990384" y="3791424"/>
                      <a:pt x="9946609" y="1971041"/>
                      <a:pt x="8245499" y="985520"/>
                    </a:cubicBezTo>
                    <a:cubicBezTo>
                      <a:pt x="6544389" y="0"/>
                      <a:pt x="4445994" y="0"/>
                      <a:pt x="2744885" y="985520"/>
                    </a:cubicBezTo>
                    <a:cubicBezTo>
                      <a:pt x="1043775" y="1971041"/>
                      <a:pt x="0" y="3791424"/>
                      <a:pt x="8792" y="5757371"/>
                    </a:cubicBezTo>
                    <a:close/>
                  </a:path>
                </a:pathLst>
              </a:custGeom>
              <a:solidFill>
                <a:srgbClr val="ECF2FE"/>
              </a:solidFill>
            </p:spPr>
          </p:sp>
        </p:grpSp>
        <p:sp>
          <p:nvSpPr>
            <p:cNvPr id="18" name="TextBox 18"/>
            <p:cNvSpPr txBox="1"/>
            <p:nvPr/>
          </p:nvSpPr>
          <p:spPr>
            <a:xfrm>
              <a:off x="658966" y="529262"/>
              <a:ext cx="1110668" cy="133197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8064"/>
                </a:lnSpc>
                <a:spcBef>
                  <a:spcPct val="0"/>
                </a:spcBef>
              </a:pPr>
              <a:r>
                <a:rPr lang="en-US" sz="6400" u="none">
                  <a:solidFill>
                    <a:srgbClr val="EF5D50"/>
                  </a:solidFill>
                  <a:latin typeface="Aileron Heavy Bold"/>
                </a:rPr>
                <a:t>1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2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0800000">
            <a:off x="8396132" y="9483972"/>
            <a:ext cx="1495736" cy="803028"/>
            <a:chOff x="0" y="0"/>
            <a:chExt cx="2354580" cy="126412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353310" cy="1264123"/>
            </a:xfrm>
            <a:custGeom>
              <a:avLst/>
              <a:gdLst/>
              <a:ahLst/>
              <a:cxnLst/>
              <a:rect l="l" t="t" r="r" b="b"/>
              <a:pathLst>
                <a:path w="2353310" h="1264123">
                  <a:moveTo>
                    <a:pt x="784860" y="1196813"/>
                  </a:moveTo>
                  <a:cubicBezTo>
                    <a:pt x="905510" y="1237453"/>
                    <a:pt x="1042670" y="1264123"/>
                    <a:pt x="1177290" y="1264123"/>
                  </a:cubicBezTo>
                  <a:cubicBezTo>
                    <a:pt x="1311910" y="1264123"/>
                    <a:pt x="1441450" y="1241263"/>
                    <a:pt x="1560830" y="1200623"/>
                  </a:cubicBezTo>
                  <a:cubicBezTo>
                    <a:pt x="1563370" y="1199353"/>
                    <a:pt x="1565910" y="1199353"/>
                    <a:pt x="1568450" y="1198083"/>
                  </a:cubicBezTo>
                  <a:cubicBezTo>
                    <a:pt x="2016760" y="1035523"/>
                    <a:pt x="2346960" y="606263"/>
                    <a:pt x="2353310" y="109551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109516"/>
                  </a:lnTo>
                  <a:cubicBezTo>
                    <a:pt x="6350" y="608803"/>
                    <a:pt x="331470" y="1038063"/>
                    <a:pt x="784860" y="1196813"/>
                  </a:cubicBezTo>
                  <a:close/>
                </a:path>
              </a:pathLst>
            </a:custGeom>
            <a:solidFill>
              <a:srgbClr val="3241E4"/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-5400000">
            <a:off x="9004563" y="9805808"/>
            <a:ext cx="278873" cy="438229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1028700" y="1028700"/>
            <a:ext cx="9158012" cy="2095086"/>
            <a:chOff x="0" y="0"/>
            <a:chExt cx="12210683" cy="2793448"/>
          </a:xfrm>
        </p:grpSpPr>
        <p:sp>
          <p:nvSpPr>
            <p:cNvPr id="6" name="TextBox 6"/>
            <p:cNvSpPr txBox="1"/>
            <p:nvPr/>
          </p:nvSpPr>
          <p:spPr>
            <a:xfrm>
              <a:off x="0" y="-47625"/>
              <a:ext cx="12210683" cy="16599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10080"/>
                </a:lnSpc>
                <a:spcBef>
                  <a:spcPct val="0"/>
                </a:spcBef>
              </a:pPr>
              <a:r>
                <a:rPr lang="en-US" sz="8000">
                  <a:solidFill>
                    <a:srgbClr val="08104D"/>
                  </a:solidFill>
                  <a:latin typeface="Aileron Heavy Bold"/>
                </a:rPr>
                <a:t>Objetivos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2210739"/>
              <a:ext cx="12210683" cy="58270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691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028700" y="3278833"/>
            <a:ext cx="9158012" cy="39932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50"/>
              </a:lnSpc>
            </a:pPr>
            <a:r>
              <a:rPr lang="en-US" sz="2500">
                <a:solidFill>
                  <a:srgbClr val="08104D"/>
                </a:solidFill>
                <a:latin typeface="Aileron Regular"/>
              </a:rPr>
              <a:t>Estudar </a:t>
            </a:r>
            <a:r>
              <a:rPr lang="en-US" sz="2500">
                <a:solidFill>
                  <a:srgbClr val="08104D"/>
                </a:solidFill>
                <a:latin typeface="Aileron Regular Bold"/>
              </a:rPr>
              <a:t>séries temporais</a:t>
            </a:r>
          </a:p>
          <a:p>
            <a:pPr>
              <a:lnSpc>
                <a:spcPts val="3550"/>
              </a:lnSpc>
            </a:pPr>
            <a:endParaRPr lang="en-US" sz="2500">
              <a:solidFill>
                <a:srgbClr val="08104D"/>
              </a:solidFill>
              <a:latin typeface="Aileron Regular Bold"/>
            </a:endParaRPr>
          </a:p>
          <a:p>
            <a:pPr>
              <a:lnSpc>
                <a:spcPts val="3550"/>
              </a:lnSpc>
            </a:pPr>
            <a:r>
              <a:rPr lang="en-US" sz="2500">
                <a:solidFill>
                  <a:srgbClr val="08104D"/>
                </a:solidFill>
                <a:latin typeface="Aileron Regular"/>
              </a:rPr>
              <a:t>Estudar alguns </a:t>
            </a:r>
            <a:r>
              <a:rPr lang="en-US" sz="2500">
                <a:solidFill>
                  <a:srgbClr val="08104D"/>
                </a:solidFill>
                <a:latin typeface="Aileron Regular Bold"/>
              </a:rPr>
              <a:t>algoritmos de aprendizagem</a:t>
            </a:r>
          </a:p>
          <a:p>
            <a:pPr>
              <a:lnSpc>
                <a:spcPts val="3550"/>
              </a:lnSpc>
            </a:pPr>
            <a:endParaRPr lang="en-US" sz="2500">
              <a:solidFill>
                <a:srgbClr val="08104D"/>
              </a:solidFill>
              <a:latin typeface="Aileron Regular Bold"/>
            </a:endParaRPr>
          </a:p>
          <a:p>
            <a:pPr>
              <a:lnSpc>
                <a:spcPts val="3550"/>
              </a:lnSpc>
            </a:pPr>
            <a:r>
              <a:rPr lang="en-US" sz="2500">
                <a:solidFill>
                  <a:srgbClr val="08104D"/>
                </a:solidFill>
                <a:latin typeface="Aileron Regular"/>
              </a:rPr>
              <a:t>Desenvolver uma </a:t>
            </a:r>
            <a:r>
              <a:rPr lang="en-US" sz="2500">
                <a:solidFill>
                  <a:srgbClr val="08104D"/>
                </a:solidFill>
                <a:latin typeface="Aileron Regular Bold"/>
              </a:rPr>
              <a:t>plataforma de testes</a:t>
            </a:r>
            <a:r>
              <a:rPr lang="en-US" sz="2500">
                <a:solidFill>
                  <a:srgbClr val="08104D"/>
                </a:solidFill>
                <a:latin typeface="Aileron Regular"/>
              </a:rPr>
              <a:t> de modelos</a:t>
            </a:r>
          </a:p>
          <a:p>
            <a:pPr>
              <a:lnSpc>
                <a:spcPts val="3550"/>
              </a:lnSpc>
            </a:pPr>
            <a:endParaRPr lang="en-US" sz="2500">
              <a:solidFill>
                <a:srgbClr val="08104D"/>
              </a:solidFill>
              <a:latin typeface="Aileron Regular"/>
            </a:endParaRPr>
          </a:p>
          <a:p>
            <a:pPr>
              <a:lnSpc>
                <a:spcPts val="3550"/>
              </a:lnSpc>
            </a:pPr>
            <a:r>
              <a:rPr lang="en-US" sz="2500">
                <a:solidFill>
                  <a:srgbClr val="08104D"/>
                </a:solidFill>
                <a:latin typeface="Aileron Regular"/>
              </a:rPr>
              <a:t>Realizar alguns </a:t>
            </a:r>
            <a:r>
              <a:rPr lang="en-US" sz="2500">
                <a:solidFill>
                  <a:srgbClr val="08104D"/>
                </a:solidFill>
                <a:latin typeface="Aileron Regular Bold"/>
              </a:rPr>
              <a:t>casos de estudo</a:t>
            </a:r>
          </a:p>
          <a:p>
            <a:pPr>
              <a:lnSpc>
                <a:spcPts val="3550"/>
              </a:lnSpc>
            </a:pPr>
            <a:endParaRPr lang="en-US" sz="2500">
              <a:solidFill>
                <a:srgbClr val="08104D"/>
              </a:solidFill>
              <a:latin typeface="Aileron Regular Bold"/>
            </a:endParaRPr>
          </a:p>
          <a:p>
            <a:pPr marL="0" lvl="0" indent="0" algn="l">
              <a:lnSpc>
                <a:spcPts val="3550"/>
              </a:lnSpc>
              <a:spcBef>
                <a:spcPct val="0"/>
              </a:spcBef>
            </a:pPr>
            <a:r>
              <a:rPr lang="en-US" sz="2500">
                <a:solidFill>
                  <a:srgbClr val="08104D"/>
                </a:solidFill>
                <a:latin typeface="Aileron Regular"/>
              </a:rPr>
              <a:t>Adaptar para o ambiente do </a:t>
            </a:r>
            <a:r>
              <a:rPr lang="en-US" sz="2500">
                <a:solidFill>
                  <a:srgbClr val="08104D"/>
                </a:solidFill>
                <a:latin typeface="Aileron Regular Bold"/>
              </a:rPr>
              <a:t>Google Colab</a:t>
            </a:r>
          </a:p>
        </p:txBody>
      </p:sp>
      <p:grpSp>
        <p:nvGrpSpPr>
          <p:cNvPr id="9" name="Group 9"/>
          <p:cNvGrpSpPr>
            <a:grpSpLocks noChangeAspect="1"/>
          </p:cNvGrpSpPr>
          <p:nvPr/>
        </p:nvGrpSpPr>
        <p:grpSpPr>
          <a:xfrm>
            <a:off x="16190748" y="1538237"/>
            <a:ext cx="435236" cy="435236"/>
            <a:chOff x="0" y="0"/>
            <a:chExt cx="1708150" cy="170815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3241E4"/>
            </a:solidFill>
          </p:spPr>
        </p:sp>
      </p:grpSp>
      <p:grpSp>
        <p:nvGrpSpPr>
          <p:cNvPr id="11" name="Group 11"/>
          <p:cNvGrpSpPr>
            <a:grpSpLocks noChangeAspect="1"/>
          </p:cNvGrpSpPr>
          <p:nvPr/>
        </p:nvGrpSpPr>
        <p:grpSpPr>
          <a:xfrm>
            <a:off x="12885531" y="8500593"/>
            <a:ext cx="361310" cy="361310"/>
            <a:chOff x="1371600" y="6705600"/>
            <a:chExt cx="10972800" cy="10972800"/>
          </a:xfrm>
        </p:grpSpPr>
        <p:sp>
          <p:nvSpPr>
            <p:cNvPr id="12" name="Freeform 12"/>
            <p:cNvSpPr/>
            <p:nvPr/>
          </p:nvSpPr>
          <p:spPr>
            <a:xfrm>
              <a:off x="1362808" y="6434629"/>
              <a:ext cx="10990384" cy="11514742"/>
            </a:xfrm>
            <a:custGeom>
              <a:avLst/>
              <a:gdLst/>
              <a:ahLst/>
              <a:cxnLst/>
              <a:rect l="l" t="t" r="r" b="b"/>
              <a:pathLst>
                <a:path w="10990384" h="11514742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3241E4"/>
            </a:solidFill>
          </p:spPr>
        </p:sp>
      </p:grpSp>
      <p:pic>
        <p:nvPicPr>
          <p:cNvPr id="13" name="Picture 1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1158513" y="1755855"/>
            <a:ext cx="6063666" cy="6284895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1515628" y="1425097"/>
            <a:ext cx="393780" cy="39378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2354568" y="2974265"/>
            <a:ext cx="4904732" cy="4659495"/>
          </a:xfrm>
          <a:prstGeom prst="rect">
            <a:avLst/>
          </a:prstGeom>
        </p:spPr>
      </p:pic>
      <p:grpSp>
        <p:nvGrpSpPr>
          <p:cNvPr id="16" name="Group 16"/>
          <p:cNvGrpSpPr/>
          <p:nvPr/>
        </p:nvGrpSpPr>
        <p:grpSpPr>
          <a:xfrm>
            <a:off x="16929097" y="282473"/>
            <a:ext cx="1076430" cy="1076430"/>
            <a:chOff x="0" y="0"/>
            <a:chExt cx="1435240" cy="1435240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0" y="0"/>
              <a:ext cx="1435240" cy="1435240"/>
              <a:chOff x="1371600" y="6705600"/>
              <a:chExt cx="10972800" cy="109728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1362808" y="6434629"/>
                <a:ext cx="10990384" cy="11514742"/>
              </a:xfrm>
              <a:custGeom>
                <a:avLst/>
                <a:gdLst/>
                <a:ahLst/>
                <a:cxnLst/>
                <a:rect l="l" t="t" r="r" b="b"/>
                <a:pathLst>
                  <a:path w="10990384" h="11514742">
                    <a:moveTo>
                      <a:pt x="8792" y="5757371"/>
                    </a:moveTo>
                    <a:cubicBezTo>
                      <a:pt x="0" y="7723318"/>
                      <a:pt x="1043775" y="9543701"/>
                      <a:pt x="2744885" y="10529222"/>
                    </a:cubicBezTo>
                    <a:cubicBezTo>
                      <a:pt x="4445994" y="11514742"/>
                      <a:pt x="6544389" y="11514742"/>
                      <a:pt x="8245499" y="10529222"/>
                    </a:cubicBezTo>
                    <a:cubicBezTo>
                      <a:pt x="9946609" y="9543701"/>
                      <a:pt x="10990384" y="7723318"/>
                      <a:pt x="10981592" y="5757371"/>
                    </a:cubicBezTo>
                    <a:cubicBezTo>
                      <a:pt x="10990384" y="3791424"/>
                      <a:pt x="9946609" y="1971041"/>
                      <a:pt x="8245499" y="985520"/>
                    </a:cubicBezTo>
                    <a:cubicBezTo>
                      <a:pt x="6544389" y="0"/>
                      <a:pt x="4445994" y="0"/>
                      <a:pt x="2744885" y="985520"/>
                    </a:cubicBezTo>
                    <a:cubicBezTo>
                      <a:pt x="1043775" y="1971041"/>
                      <a:pt x="0" y="3791424"/>
                      <a:pt x="8792" y="5757371"/>
                    </a:cubicBezTo>
                    <a:close/>
                  </a:path>
                </a:pathLst>
              </a:custGeom>
              <a:solidFill>
                <a:srgbClr val="EF5D50"/>
              </a:solidFill>
            </p:spPr>
          </p:sp>
        </p:grpSp>
        <p:sp>
          <p:nvSpPr>
            <p:cNvPr id="19" name="TextBox 19"/>
            <p:cNvSpPr txBox="1"/>
            <p:nvPr/>
          </p:nvSpPr>
          <p:spPr>
            <a:xfrm>
              <a:off x="389432" y="326333"/>
              <a:ext cx="656376" cy="75399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536"/>
                </a:lnSpc>
                <a:spcBef>
                  <a:spcPct val="0"/>
                </a:spcBef>
              </a:pPr>
              <a:r>
                <a:rPr lang="en-US" sz="3600" u="none">
                  <a:solidFill>
                    <a:srgbClr val="ECF2FE"/>
                  </a:solidFill>
                  <a:latin typeface="Aileron Heavy"/>
                </a:rPr>
                <a:t>1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2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0800000">
            <a:off x="8396132" y="9483972"/>
            <a:ext cx="1495736" cy="803028"/>
            <a:chOff x="0" y="0"/>
            <a:chExt cx="2354580" cy="126412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353310" cy="1264123"/>
            </a:xfrm>
            <a:custGeom>
              <a:avLst/>
              <a:gdLst/>
              <a:ahLst/>
              <a:cxnLst/>
              <a:rect l="l" t="t" r="r" b="b"/>
              <a:pathLst>
                <a:path w="2353310" h="1264123">
                  <a:moveTo>
                    <a:pt x="784860" y="1196813"/>
                  </a:moveTo>
                  <a:cubicBezTo>
                    <a:pt x="905510" y="1237453"/>
                    <a:pt x="1042670" y="1264123"/>
                    <a:pt x="1177290" y="1264123"/>
                  </a:cubicBezTo>
                  <a:cubicBezTo>
                    <a:pt x="1311910" y="1264123"/>
                    <a:pt x="1441450" y="1241263"/>
                    <a:pt x="1560830" y="1200623"/>
                  </a:cubicBezTo>
                  <a:cubicBezTo>
                    <a:pt x="1563370" y="1199353"/>
                    <a:pt x="1565910" y="1199353"/>
                    <a:pt x="1568450" y="1198083"/>
                  </a:cubicBezTo>
                  <a:cubicBezTo>
                    <a:pt x="2016760" y="1035523"/>
                    <a:pt x="2346960" y="606263"/>
                    <a:pt x="2353310" y="109551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109516"/>
                  </a:lnTo>
                  <a:cubicBezTo>
                    <a:pt x="6350" y="608803"/>
                    <a:pt x="331470" y="1038063"/>
                    <a:pt x="784860" y="1196813"/>
                  </a:cubicBezTo>
                  <a:close/>
                </a:path>
              </a:pathLst>
            </a:custGeom>
            <a:solidFill>
              <a:srgbClr val="3241E4"/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-5400000">
            <a:off x="9004563" y="9805808"/>
            <a:ext cx="278873" cy="438229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16929097" y="282473"/>
            <a:ext cx="1076430" cy="1076430"/>
            <a:chOff x="0" y="0"/>
            <a:chExt cx="1435240" cy="1435240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0" y="0"/>
              <a:ext cx="1435240" cy="1435240"/>
              <a:chOff x="1371600" y="6705600"/>
              <a:chExt cx="10972800" cy="109728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1362808" y="6434629"/>
                <a:ext cx="10990384" cy="11514742"/>
              </a:xfrm>
              <a:custGeom>
                <a:avLst/>
                <a:gdLst/>
                <a:ahLst/>
                <a:cxnLst/>
                <a:rect l="l" t="t" r="r" b="b"/>
                <a:pathLst>
                  <a:path w="10990384" h="11514742">
                    <a:moveTo>
                      <a:pt x="8792" y="5757371"/>
                    </a:moveTo>
                    <a:cubicBezTo>
                      <a:pt x="0" y="7723318"/>
                      <a:pt x="1043775" y="9543701"/>
                      <a:pt x="2744885" y="10529222"/>
                    </a:cubicBezTo>
                    <a:cubicBezTo>
                      <a:pt x="4445994" y="11514742"/>
                      <a:pt x="6544389" y="11514742"/>
                      <a:pt x="8245499" y="10529222"/>
                    </a:cubicBezTo>
                    <a:cubicBezTo>
                      <a:pt x="9946609" y="9543701"/>
                      <a:pt x="10990384" y="7723318"/>
                      <a:pt x="10981592" y="5757371"/>
                    </a:cubicBezTo>
                    <a:cubicBezTo>
                      <a:pt x="10990384" y="3791424"/>
                      <a:pt x="9946609" y="1971041"/>
                      <a:pt x="8245499" y="985520"/>
                    </a:cubicBezTo>
                    <a:cubicBezTo>
                      <a:pt x="6544389" y="0"/>
                      <a:pt x="4445994" y="0"/>
                      <a:pt x="2744885" y="985520"/>
                    </a:cubicBezTo>
                    <a:cubicBezTo>
                      <a:pt x="1043775" y="1971041"/>
                      <a:pt x="0" y="3791424"/>
                      <a:pt x="8792" y="5757371"/>
                    </a:cubicBezTo>
                    <a:close/>
                  </a:path>
                </a:pathLst>
              </a:custGeom>
              <a:solidFill>
                <a:srgbClr val="EF5D50"/>
              </a:solidFill>
            </p:spPr>
          </p:sp>
        </p:grpSp>
        <p:sp>
          <p:nvSpPr>
            <p:cNvPr id="8" name="TextBox 8"/>
            <p:cNvSpPr txBox="1"/>
            <p:nvPr/>
          </p:nvSpPr>
          <p:spPr>
            <a:xfrm>
              <a:off x="389432" y="326333"/>
              <a:ext cx="656376" cy="75399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536"/>
                </a:lnSpc>
                <a:spcBef>
                  <a:spcPct val="0"/>
                </a:spcBef>
              </a:pPr>
              <a:r>
                <a:rPr lang="en-US" sz="3600" u="none">
                  <a:solidFill>
                    <a:srgbClr val="ECF2FE"/>
                  </a:solidFill>
                  <a:latin typeface="Aileron Heavy"/>
                </a:rPr>
                <a:t>1</a:t>
              </a:r>
            </a:p>
          </p:txBody>
        </p:sp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28700" y="2884506"/>
            <a:ext cx="4556324" cy="2899479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2724515" y="2884506"/>
            <a:ext cx="4534785" cy="2899479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028700" y="6195672"/>
            <a:ext cx="4556324" cy="2910019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6862538" y="6195672"/>
            <a:ext cx="4562925" cy="2944949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12724515" y="6195672"/>
            <a:ext cx="4534785" cy="2896262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6862538" y="2884506"/>
            <a:ext cx="4562925" cy="2899479"/>
          </a:xfrm>
          <a:prstGeom prst="rect">
            <a:avLst/>
          </a:prstGeom>
        </p:spPr>
      </p:pic>
      <p:grpSp>
        <p:nvGrpSpPr>
          <p:cNvPr id="15" name="Group 15"/>
          <p:cNvGrpSpPr/>
          <p:nvPr/>
        </p:nvGrpSpPr>
        <p:grpSpPr>
          <a:xfrm>
            <a:off x="1028700" y="1028700"/>
            <a:ext cx="9158012" cy="2095086"/>
            <a:chOff x="0" y="0"/>
            <a:chExt cx="12210683" cy="2793448"/>
          </a:xfrm>
        </p:grpSpPr>
        <p:sp>
          <p:nvSpPr>
            <p:cNvPr id="16" name="TextBox 16"/>
            <p:cNvSpPr txBox="1"/>
            <p:nvPr/>
          </p:nvSpPr>
          <p:spPr>
            <a:xfrm>
              <a:off x="0" y="-47625"/>
              <a:ext cx="12210683" cy="16599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10080"/>
                </a:lnSpc>
                <a:spcBef>
                  <a:spcPct val="0"/>
                </a:spcBef>
              </a:pPr>
              <a:r>
                <a:rPr lang="en-US" sz="8000">
                  <a:solidFill>
                    <a:srgbClr val="08104D"/>
                  </a:solidFill>
                  <a:latin typeface="Aileron Heavy Bold"/>
                </a:rPr>
                <a:t>Séries Temporais</a:t>
              </a: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2210739"/>
              <a:ext cx="12210683" cy="58270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691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2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0800000">
            <a:off x="8396132" y="9483972"/>
            <a:ext cx="1495736" cy="803028"/>
            <a:chOff x="0" y="0"/>
            <a:chExt cx="2354580" cy="126412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353310" cy="1264123"/>
            </a:xfrm>
            <a:custGeom>
              <a:avLst/>
              <a:gdLst/>
              <a:ahLst/>
              <a:cxnLst/>
              <a:rect l="l" t="t" r="r" b="b"/>
              <a:pathLst>
                <a:path w="2353310" h="1264123">
                  <a:moveTo>
                    <a:pt x="784860" y="1196813"/>
                  </a:moveTo>
                  <a:cubicBezTo>
                    <a:pt x="905510" y="1237453"/>
                    <a:pt x="1042670" y="1264123"/>
                    <a:pt x="1177290" y="1264123"/>
                  </a:cubicBezTo>
                  <a:cubicBezTo>
                    <a:pt x="1311910" y="1264123"/>
                    <a:pt x="1441450" y="1241263"/>
                    <a:pt x="1560830" y="1200623"/>
                  </a:cubicBezTo>
                  <a:cubicBezTo>
                    <a:pt x="1563370" y="1199353"/>
                    <a:pt x="1565910" y="1199353"/>
                    <a:pt x="1568450" y="1198083"/>
                  </a:cubicBezTo>
                  <a:cubicBezTo>
                    <a:pt x="2016760" y="1035523"/>
                    <a:pt x="2346960" y="606263"/>
                    <a:pt x="2353310" y="109551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109516"/>
                  </a:lnTo>
                  <a:cubicBezTo>
                    <a:pt x="6350" y="608803"/>
                    <a:pt x="331470" y="1038063"/>
                    <a:pt x="784860" y="1196813"/>
                  </a:cubicBezTo>
                  <a:close/>
                </a:path>
              </a:pathLst>
            </a:custGeom>
            <a:solidFill>
              <a:srgbClr val="3241E4"/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-5400000">
            <a:off x="9004563" y="9805808"/>
            <a:ext cx="278873" cy="438229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16929097" y="282473"/>
            <a:ext cx="1076430" cy="1076430"/>
            <a:chOff x="0" y="0"/>
            <a:chExt cx="1435240" cy="1435240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0" y="0"/>
              <a:ext cx="1435240" cy="1435240"/>
              <a:chOff x="1371600" y="6705600"/>
              <a:chExt cx="10972800" cy="109728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1362808" y="6434629"/>
                <a:ext cx="10990384" cy="11514742"/>
              </a:xfrm>
              <a:custGeom>
                <a:avLst/>
                <a:gdLst/>
                <a:ahLst/>
                <a:cxnLst/>
                <a:rect l="l" t="t" r="r" b="b"/>
                <a:pathLst>
                  <a:path w="10990384" h="11514742">
                    <a:moveTo>
                      <a:pt x="8792" y="5757371"/>
                    </a:moveTo>
                    <a:cubicBezTo>
                      <a:pt x="0" y="7723318"/>
                      <a:pt x="1043775" y="9543701"/>
                      <a:pt x="2744885" y="10529222"/>
                    </a:cubicBezTo>
                    <a:cubicBezTo>
                      <a:pt x="4445994" y="11514742"/>
                      <a:pt x="6544389" y="11514742"/>
                      <a:pt x="8245499" y="10529222"/>
                    </a:cubicBezTo>
                    <a:cubicBezTo>
                      <a:pt x="9946609" y="9543701"/>
                      <a:pt x="10990384" y="7723318"/>
                      <a:pt x="10981592" y="5757371"/>
                    </a:cubicBezTo>
                    <a:cubicBezTo>
                      <a:pt x="10990384" y="3791424"/>
                      <a:pt x="9946609" y="1971041"/>
                      <a:pt x="8245499" y="985520"/>
                    </a:cubicBezTo>
                    <a:cubicBezTo>
                      <a:pt x="6544389" y="0"/>
                      <a:pt x="4445994" y="0"/>
                      <a:pt x="2744885" y="985520"/>
                    </a:cubicBezTo>
                    <a:cubicBezTo>
                      <a:pt x="1043775" y="1971041"/>
                      <a:pt x="0" y="3791424"/>
                      <a:pt x="8792" y="5757371"/>
                    </a:cubicBezTo>
                    <a:close/>
                  </a:path>
                </a:pathLst>
              </a:custGeom>
              <a:solidFill>
                <a:srgbClr val="EF5D50"/>
              </a:solidFill>
            </p:spPr>
          </p:sp>
        </p:grpSp>
        <p:sp>
          <p:nvSpPr>
            <p:cNvPr id="8" name="TextBox 8"/>
            <p:cNvSpPr txBox="1"/>
            <p:nvPr/>
          </p:nvSpPr>
          <p:spPr>
            <a:xfrm>
              <a:off x="389432" y="326333"/>
              <a:ext cx="656376" cy="75399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536"/>
                </a:lnSpc>
                <a:spcBef>
                  <a:spcPct val="0"/>
                </a:spcBef>
              </a:pPr>
              <a:r>
                <a:rPr lang="en-US" sz="3600" u="none">
                  <a:solidFill>
                    <a:srgbClr val="ECF2FE"/>
                  </a:solidFill>
                  <a:latin typeface="Aileron Heavy"/>
                </a:rPr>
                <a:t>1</a:t>
              </a:r>
            </a:p>
          </p:txBody>
        </p:sp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28700" y="3311608"/>
            <a:ext cx="4041006" cy="5383198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6625823" y="3311608"/>
            <a:ext cx="10633477" cy="5383198"/>
          </a:xfrm>
          <a:prstGeom prst="rect">
            <a:avLst/>
          </a:prstGeom>
        </p:spPr>
      </p:pic>
      <p:grpSp>
        <p:nvGrpSpPr>
          <p:cNvPr id="11" name="Group 11"/>
          <p:cNvGrpSpPr/>
          <p:nvPr/>
        </p:nvGrpSpPr>
        <p:grpSpPr>
          <a:xfrm>
            <a:off x="1028700" y="1028700"/>
            <a:ext cx="9158012" cy="2095086"/>
            <a:chOff x="0" y="0"/>
            <a:chExt cx="12210683" cy="2793448"/>
          </a:xfrm>
        </p:grpSpPr>
        <p:sp>
          <p:nvSpPr>
            <p:cNvPr id="12" name="TextBox 12"/>
            <p:cNvSpPr txBox="1"/>
            <p:nvPr/>
          </p:nvSpPr>
          <p:spPr>
            <a:xfrm>
              <a:off x="0" y="-47625"/>
              <a:ext cx="12210683" cy="16599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10080"/>
                </a:lnSpc>
                <a:spcBef>
                  <a:spcPct val="0"/>
                </a:spcBef>
              </a:pPr>
              <a:r>
                <a:rPr lang="en-US" sz="8000">
                  <a:solidFill>
                    <a:srgbClr val="08104D"/>
                  </a:solidFill>
                  <a:latin typeface="Aileron Heavy Bold"/>
                </a:rPr>
                <a:t>Séries Temporais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2210739"/>
              <a:ext cx="12210683" cy="58270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691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2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0800000">
            <a:off x="8396132" y="9483972"/>
            <a:ext cx="1495736" cy="803028"/>
            <a:chOff x="0" y="0"/>
            <a:chExt cx="2354580" cy="126412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353310" cy="1264123"/>
            </a:xfrm>
            <a:custGeom>
              <a:avLst/>
              <a:gdLst/>
              <a:ahLst/>
              <a:cxnLst/>
              <a:rect l="l" t="t" r="r" b="b"/>
              <a:pathLst>
                <a:path w="2353310" h="1264123">
                  <a:moveTo>
                    <a:pt x="784860" y="1196813"/>
                  </a:moveTo>
                  <a:cubicBezTo>
                    <a:pt x="905510" y="1237453"/>
                    <a:pt x="1042670" y="1264123"/>
                    <a:pt x="1177290" y="1264123"/>
                  </a:cubicBezTo>
                  <a:cubicBezTo>
                    <a:pt x="1311910" y="1264123"/>
                    <a:pt x="1441450" y="1241263"/>
                    <a:pt x="1560830" y="1200623"/>
                  </a:cubicBezTo>
                  <a:cubicBezTo>
                    <a:pt x="1563370" y="1199353"/>
                    <a:pt x="1565910" y="1199353"/>
                    <a:pt x="1568450" y="1198083"/>
                  </a:cubicBezTo>
                  <a:cubicBezTo>
                    <a:pt x="2016760" y="1035523"/>
                    <a:pt x="2346960" y="606263"/>
                    <a:pt x="2353310" y="109551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109516"/>
                  </a:lnTo>
                  <a:cubicBezTo>
                    <a:pt x="6350" y="608803"/>
                    <a:pt x="331470" y="1038063"/>
                    <a:pt x="784860" y="1196813"/>
                  </a:cubicBezTo>
                  <a:close/>
                </a:path>
              </a:pathLst>
            </a:custGeom>
            <a:solidFill>
              <a:srgbClr val="3241E4"/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-5400000">
            <a:off x="9004563" y="9805808"/>
            <a:ext cx="278873" cy="438229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1028700" y="1028700"/>
            <a:ext cx="13923369" cy="2095086"/>
            <a:chOff x="0" y="0"/>
            <a:chExt cx="18564491" cy="2793448"/>
          </a:xfrm>
        </p:grpSpPr>
        <p:sp>
          <p:nvSpPr>
            <p:cNvPr id="6" name="TextBox 6"/>
            <p:cNvSpPr txBox="1"/>
            <p:nvPr/>
          </p:nvSpPr>
          <p:spPr>
            <a:xfrm>
              <a:off x="0" y="-47625"/>
              <a:ext cx="18564491" cy="16599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10080"/>
                </a:lnSpc>
                <a:spcBef>
                  <a:spcPct val="0"/>
                </a:spcBef>
              </a:pPr>
              <a:r>
                <a:rPr lang="en-US" sz="8000">
                  <a:solidFill>
                    <a:srgbClr val="08104D"/>
                  </a:solidFill>
                  <a:latin typeface="Aileron Heavy Bold"/>
                </a:rPr>
                <a:t>Modelos de Aprendizagem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2210739"/>
              <a:ext cx="18564491" cy="58270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691"/>
                </a:lnSpc>
                <a:spcBef>
                  <a:spcPct val="0"/>
                </a:spcBef>
              </a:pPr>
              <a:r>
                <a:rPr lang="en-US" sz="2599">
                  <a:solidFill>
                    <a:srgbClr val="08104D"/>
                  </a:solidFill>
                  <a:latin typeface="Aileron Regular"/>
                </a:rPr>
                <a:t>(ARIMA, ARIMAX, SARIMA e SARIMAX)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4345539" y="4122193"/>
            <a:ext cx="3270988" cy="3631067"/>
            <a:chOff x="0" y="0"/>
            <a:chExt cx="1649351" cy="183091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649351" cy="1830916"/>
            </a:xfrm>
            <a:custGeom>
              <a:avLst/>
              <a:gdLst/>
              <a:ahLst/>
              <a:cxnLst/>
              <a:rect l="l" t="t" r="r" b="b"/>
              <a:pathLst>
                <a:path w="1649351" h="1830916">
                  <a:moveTo>
                    <a:pt x="1524891" y="59690"/>
                  </a:moveTo>
                  <a:cubicBezTo>
                    <a:pt x="1560451" y="59690"/>
                    <a:pt x="1589661" y="88900"/>
                    <a:pt x="1589661" y="124460"/>
                  </a:cubicBezTo>
                  <a:lnTo>
                    <a:pt x="1589661" y="1706456"/>
                  </a:lnTo>
                  <a:cubicBezTo>
                    <a:pt x="1589661" y="1742016"/>
                    <a:pt x="1560451" y="1771226"/>
                    <a:pt x="1524891" y="1771226"/>
                  </a:cubicBezTo>
                  <a:lnTo>
                    <a:pt x="124460" y="1771226"/>
                  </a:lnTo>
                  <a:cubicBezTo>
                    <a:pt x="88900" y="1771226"/>
                    <a:pt x="59690" y="1742016"/>
                    <a:pt x="59690" y="170645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524891" y="59690"/>
                  </a:lnTo>
                  <a:moveTo>
                    <a:pt x="152489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706456"/>
                  </a:lnTo>
                  <a:cubicBezTo>
                    <a:pt x="0" y="1775035"/>
                    <a:pt x="55880" y="1830916"/>
                    <a:pt x="124460" y="1830916"/>
                  </a:cubicBezTo>
                  <a:lnTo>
                    <a:pt x="1524891" y="1830916"/>
                  </a:lnTo>
                  <a:cubicBezTo>
                    <a:pt x="1593471" y="1830916"/>
                    <a:pt x="1649351" y="1775035"/>
                    <a:pt x="1649351" y="1706456"/>
                  </a:cubicBezTo>
                  <a:lnTo>
                    <a:pt x="1649351" y="124460"/>
                  </a:lnTo>
                  <a:cubicBezTo>
                    <a:pt x="1649351" y="55880"/>
                    <a:pt x="1593471" y="0"/>
                    <a:pt x="1524891" y="0"/>
                  </a:cubicBezTo>
                  <a:close/>
                </a:path>
              </a:pathLst>
            </a:custGeom>
            <a:solidFill>
              <a:srgbClr val="08104D"/>
            </a:solidFill>
          </p:spPr>
        </p:sp>
      </p:grpSp>
      <p:sp>
        <p:nvSpPr>
          <p:cNvPr id="10" name="TextBox 10"/>
          <p:cNvSpPr txBox="1"/>
          <p:nvPr/>
        </p:nvSpPr>
        <p:spPr>
          <a:xfrm>
            <a:off x="4617845" y="4341341"/>
            <a:ext cx="2740940" cy="31030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50"/>
              </a:lnSpc>
            </a:pPr>
            <a:r>
              <a:rPr lang="en-US" sz="2500">
                <a:solidFill>
                  <a:srgbClr val="08104D"/>
                </a:solidFill>
                <a:latin typeface="Aileron Regular"/>
              </a:rPr>
              <a:t>ARIMA</a:t>
            </a:r>
          </a:p>
          <a:p>
            <a:pPr>
              <a:lnSpc>
                <a:spcPts val="3550"/>
              </a:lnSpc>
            </a:pPr>
            <a:endParaRPr lang="en-US" sz="2500">
              <a:solidFill>
                <a:srgbClr val="08104D"/>
              </a:solidFill>
              <a:latin typeface="Aileron Regular"/>
            </a:endParaRPr>
          </a:p>
          <a:p>
            <a:pPr>
              <a:lnSpc>
                <a:spcPts val="3550"/>
              </a:lnSpc>
            </a:pPr>
            <a:r>
              <a:rPr lang="en-US" sz="2500">
                <a:solidFill>
                  <a:srgbClr val="08104D"/>
                </a:solidFill>
                <a:latin typeface="Aileron Regular"/>
              </a:rPr>
              <a:t>AR: Autoregressão</a:t>
            </a:r>
          </a:p>
          <a:p>
            <a:pPr>
              <a:lnSpc>
                <a:spcPts val="3550"/>
              </a:lnSpc>
            </a:pPr>
            <a:endParaRPr lang="en-US" sz="2500">
              <a:solidFill>
                <a:srgbClr val="08104D"/>
              </a:solidFill>
              <a:latin typeface="Aileron Regular"/>
            </a:endParaRPr>
          </a:p>
          <a:p>
            <a:pPr>
              <a:lnSpc>
                <a:spcPts val="3550"/>
              </a:lnSpc>
            </a:pPr>
            <a:r>
              <a:rPr lang="en-US" sz="2500">
                <a:solidFill>
                  <a:srgbClr val="08104D"/>
                </a:solidFill>
                <a:latin typeface="Aileron Regular"/>
              </a:rPr>
              <a:t>I: Integrado</a:t>
            </a:r>
          </a:p>
          <a:p>
            <a:pPr>
              <a:lnSpc>
                <a:spcPts val="3550"/>
              </a:lnSpc>
            </a:pPr>
            <a:endParaRPr lang="en-US" sz="2500">
              <a:solidFill>
                <a:srgbClr val="08104D"/>
              </a:solidFill>
              <a:latin typeface="Aileron Regular"/>
            </a:endParaRPr>
          </a:p>
          <a:p>
            <a:pPr marL="0" lvl="0" indent="0" algn="l">
              <a:lnSpc>
                <a:spcPts val="3550"/>
              </a:lnSpc>
              <a:spcBef>
                <a:spcPct val="0"/>
              </a:spcBef>
            </a:pPr>
            <a:r>
              <a:rPr lang="en-US" sz="2500">
                <a:solidFill>
                  <a:srgbClr val="08104D"/>
                </a:solidFill>
                <a:latin typeface="Aileron Regular"/>
              </a:rPr>
              <a:t>MA: Média Móvel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9647944" y="4122193"/>
            <a:ext cx="4294517" cy="3631067"/>
            <a:chOff x="0" y="0"/>
            <a:chExt cx="2165451" cy="183091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165451" cy="1830916"/>
            </a:xfrm>
            <a:custGeom>
              <a:avLst/>
              <a:gdLst/>
              <a:ahLst/>
              <a:cxnLst/>
              <a:rect l="l" t="t" r="r" b="b"/>
              <a:pathLst>
                <a:path w="2165451" h="1830916">
                  <a:moveTo>
                    <a:pt x="2040991" y="59690"/>
                  </a:moveTo>
                  <a:cubicBezTo>
                    <a:pt x="2076551" y="59690"/>
                    <a:pt x="2105761" y="88900"/>
                    <a:pt x="2105761" y="124460"/>
                  </a:cubicBezTo>
                  <a:lnTo>
                    <a:pt x="2105761" y="1706456"/>
                  </a:lnTo>
                  <a:cubicBezTo>
                    <a:pt x="2105761" y="1742016"/>
                    <a:pt x="2076551" y="1771226"/>
                    <a:pt x="2040991" y="1771226"/>
                  </a:cubicBezTo>
                  <a:lnTo>
                    <a:pt x="124460" y="1771226"/>
                  </a:lnTo>
                  <a:cubicBezTo>
                    <a:pt x="88900" y="1771226"/>
                    <a:pt x="59690" y="1742016"/>
                    <a:pt x="59690" y="170645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040991" y="59690"/>
                  </a:lnTo>
                  <a:moveTo>
                    <a:pt x="204099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706456"/>
                  </a:lnTo>
                  <a:cubicBezTo>
                    <a:pt x="0" y="1775035"/>
                    <a:pt x="55880" y="1830916"/>
                    <a:pt x="124460" y="1830916"/>
                  </a:cubicBezTo>
                  <a:lnTo>
                    <a:pt x="2040991" y="1830916"/>
                  </a:lnTo>
                  <a:cubicBezTo>
                    <a:pt x="2109571" y="1830916"/>
                    <a:pt x="2165451" y="1775035"/>
                    <a:pt x="2165451" y="1706456"/>
                  </a:cubicBezTo>
                  <a:lnTo>
                    <a:pt x="2165451" y="124460"/>
                  </a:lnTo>
                  <a:cubicBezTo>
                    <a:pt x="2165451" y="55880"/>
                    <a:pt x="2109571" y="0"/>
                    <a:pt x="2040991" y="0"/>
                  </a:cubicBezTo>
                  <a:close/>
                </a:path>
              </a:pathLst>
            </a:custGeom>
            <a:solidFill>
              <a:srgbClr val="08104D"/>
            </a:solidFill>
          </p:spPr>
        </p:sp>
      </p:grpSp>
      <p:sp>
        <p:nvSpPr>
          <p:cNvPr id="13" name="TextBox 13"/>
          <p:cNvSpPr txBox="1"/>
          <p:nvPr/>
        </p:nvSpPr>
        <p:spPr>
          <a:xfrm>
            <a:off x="9911752" y="4341341"/>
            <a:ext cx="3758403" cy="31030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50"/>
              </a:lnSpc>
            </a:pPr>
            <a:r>
              <a:rPr lang="en-US" sz="2500">
                <a:solidFill>
                  <a:srgbClr val="08104D"/>
                </a:solidFill>
                <a:latin typeface="Aileron Regular"/>
              </a:rPr>
              <a:t>ARIMA(p, d, q)</a:t>
            </a:r>
          </a:p>
          <a:p>
            <a:pPr>
              <a:lnSpc>
                <a:spcPts val="3550"/>
              </a:lnSpc>
            </a:pPr>
            <a:endParaRPr lang="en-US" sz="2500">
              <a:solidFill>
                <a:srgbClr val="08104D"/>
              </a:solidFill>
              <a:latin typeface="Aileron Regular"/>
            </a:endParaRPr>
          </a:p>
          <a:p>
            <a:pPr>
              <a:lnSpc>
                <a:spcPts val="3550"/>
              </a:lnSpc>
            </a:pPr>
            <a:r>
              <a:rPr lang="en-US" sz="2500">
                <a:solidFill>
                  <a:srgbClr val="08104D"/>
                </a:solidFill>
                <a:latin typeface="Aileron Regular"/>
              </a:rPr>
              <a:t>p: Ordem de Atraso</a:t>
            </a:r>
          </a:p>
          <a:p>
            <a:pPr>
              <a:lnSpc>
                <a:spcPts val="3550"/>
              </a:lnSpc>
            </a:pPr>
            <a:endParaRPr lang="en-US" sz="2500">
              <a:solidFill>
                <a:srgbClr val="08104D"/>
              </a:solidFill>
              <a:latin typeface="Aileron Regular"/>
            </a:endParaRPr>
          </a:p>
          <a:p>
            <a:pPr>
              <a:lnSpc>
                <a:spcPts val="3550"/>
              </a:lnSpc>
            </a:pPr>
            <a:r>
              <a:rPr lang="en-US" sz="2500">
                <a:solidFill>
                  <a:srgbClr val="08104D"/>
                </a:solidFill>
                <a:latin typeface="Aileron Regular"/>
              </a:rPr>
              <a:t>d: Grau de Diferenciação</a:t>
            </a:r>
          </a:p>
          <a:p>
            <a:pPr>
              <a:lnSpc>
                <a:spcPts val="3550"/>
              </a:lnSpc>
            </a:pPr>
            <a:endParaRPr lang="en-US" sz="2500">
              <a:solidFill>
                <a:srgbClr val="08104D"/>
              </a:solidFill>
              <a:latin typeface="Aileron Regular"/>
            </a:endParaRPr>
          </a:p>
          <a:p>
            <a:pPr marL="0" lvl="0" indent="0" algn="l">
              <a:lnSpc>
                <a:spcPts val="3550"/>
              </a:lnSpc>
              <a:spcBef>
                <a:spcPct val="0"/>
              </a:spcBef>
            </a:pPr>
            <a:r>
              <a:rPr lang="en-US" sz="2500">
                <a:solidFill>
                  <a:srgbClr val="08104D"/>
                </a:solidFill>
                <a:latin typeface="Aileron Regular"/>
              </a:rPr>
              <a:t>q: Ordem da Média Móvel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16929097" y="282473"/>
            <a:ext cx="1076430" cy="1076430"/>
            <a:chOff x="0" y="0"/>
            <a:chExt cx="1435240" cy="1435240"/>
          </a:xfrm>
        </p:grpSpPr>
        <p:grpSp>
          <p:nvGrpSpPr>
            <p:cNvPr id="15" name="Group 15"/>
            <p:cNvGrpSpPr>
              <a:grpSpLocks noChangeAspect="1"/>
            </p:cNvGrpSpPr>
            <p:nvPr/>
          </p:nvGrpSpPr>
          <p:grpSpPr>
            <a:xfrm>
              <a:off x="0" y="0"/>
              <a:ext cx="1435240" cy="1435240"/>
              <a:chOff x="1371600" y="6705600"/>
              <a:chExt cx="10972800" cy="10972800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1362808" y="6434629"/>
                <a:ext cx="10990384" cy="11514742"/>
              </a:xfrm>
              <a:custGeom>
                <a:avLst/>
                <a:gdLst/>
                <a:ahLst/>
                <a:cxnLst/>
                <a:rect l="l" t="t" r="r" b="b"/>
                <a:pathLst>
                  <a:path w="10990384" h="11514742">
                    <a:moveTo>
                      <a:pt x="8792" y="5757371"/>
                    </a:moveTo>
                    <a:cubicBezTo>
                      <a:pt x="0" y="7723318"/>
                      <a:pt x="1043775" y="9543701"/>
                      <a:pt x="2744885" y="10529222"/>
                    </a:cubicBezTo>
                    <a:cubicBezTo>
                      <a:pt x="4445994" y="11514742"/>
                      <a:pt x="6544389" y="11514742"/>
                      <a:pt x="8245499" y="10529222"/>
                    </a:cubicBezTo>
                    <a:cubicBezTo>
                      <a:pt x="9946609" y="9543701"/>
                      <a:pt x="10990384" y="7723318"/>
                      <a:pt x="10981592" y="5757371"/>
                    </a:cubicBezTo>
                    <a:cubicBezTo>
                      <a:pt x="10990384" y="3791424"/>
                      <a:pt x="9946609" y="1971041"/>
                      <a:pt x="8245499" y="985520"/>
                    </a:cubicBezTo>
                    <a:cubicBezTo>
                      <a:pt x="6544389" y="0"/>
                      <a:pt x="4445994" y="0"/>
                      <a:pt x="2744885" y="985520"/>
                    </a:cubicBezTo>
                    <a:cubicBezTo>
                      <a:pt x="1043775" y="1971041"/>
                      <a:pt x="0" y="3791424"/>
                      <a:pt x="8792" y="5757371"/>
                    </a:cubicBezTo>
                    <a:close/>
                  </a:path>
                </a:pathLst>
              </a:custGeom>
              <a:solidFill>
                <a:srgbClr val="EF5D50"/>
              </a:solidFill>
            </p:spPr>
          </p:sp>
        </p:grpSp>
        <p:sp>
          <p:nvSpPr>
            <p:cNvPr id="17" name="TextBox 17"/>
            <p:cNvSpPr txBox="1"/>
            <p:nvPr/>
          </p:nvSpPr>
          <p:spPr>
            <a:xfrm>
              <a:off x="389432" y="326333"/>
              <a:ext cx="656376" cy="75399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536"/>
                </a:lnSpc>
                <a:spcBef>
                  <a:spcPct val="0"/>
                </a:spcBef>
              </a:pPr>
              <a:r>
                <a:rPr lang="en-US" sz="3600" u="none">
                  <a:solidFill>
                    <a:srgbClr val="ECF2FE"/>
                  </a:solidFill>
                  <a:latin typeface="Aileron Heavy"/>
                </a:rPr>
                <a:t>1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2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0800000">
            <a:off x="8396132" y="9483972"/>
            <a:ext cx="1495736" cy="803028"/>
            <a:chOff x="0" y="0"/>
            <a:chExt cx="2354580" cy="126412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353310" cy="1264123"/>
            </a:xfrm>
            <a:custGeom>
              <a:avLst/>
              <a:gdLst/>
              <a:ahLst/>
              <a:cxnLst/>
              <a:rect l="l" t="t" r="r" b="b"/>
              <a:pathLst>
                <a:path w="2353310" h="1264123">
                  <a:moveTo>
                    <a:pt x="784860" y="1196813"/>
                  </a:moveTo>
                  <a:cubicBezTo>
                    <a:pt x="905510" y="1237453"/>
                    <a:pt x="1042670" y="1264123"/>
                    <a:pt x="1177290" y="1264123"/>
                  </a:cubicBezTo>
                  <a:cubicBezTo>
                    <a:pt x="1311910" y="1264123"/>
                    <a:pt x="1441450" y="1241263"/>
                    <a:pt x="1560830" y="1200623"/>
                  </a:cubicBezTo>
                  <a:cubicBezTo>
                    <a:pt x="1563370" y="1199353"/>
                    <a:pt x="1565910" y="1199353"/>
                    <a:pt x="1568450" y="1198083"/>
                  </a:cubicBezTo>
                  <a:cubicBezTo>
                    <a:pt x="2016760" y="1035523"/>
                    <a:pt x="2346960" y="606263"/>
                    <a:pt x="2353310" y="109551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109516"/>
                  </a:lnTo>
                  <a:cubicBezTo>
                    <a:pt x="6350" y="608803"/>
                    <a:pt x="331470" y="1038063"/>
                    <a:pt x="784860" y="1196813"/>
                  </a:cubicBezTo>
                  <a:close/>
                </a:path>
              </a:pathLst>
            </a:custGeom>
            <a:solidFill>
              <a:srgbClr val="3241E4"/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-5400000">
            <a:off x="9004563" y="9805808"/>
            <a:ext cx="278873" cy="438229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1028700" y="1028700"/>
            <a:ext cx="13923369" cy="2095086"/>
            <a:chOff x="0" y="0"/>
            <a:chExt cx="18564491" cy="2793448"/>
          </a:xfrm>
        </p:grpSpPr>
        <p:sp>
          <p:nvSpPr>
            <p:cNvPr id="6" name="TextBox 6"/>
            <p:cNvSpPr txBox="1"/>
            <p:nvPr/>
          </p:nvSpPr>
          <p:spPr>
            <a:xfrm>
              <a:off x="0" y="-47625"/>
              <a:ext cx="18564491" cy="16599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10080"/>
                </a:lnSpc>
                <a:spcBef>
                  <a:spcPct val="0"/>
                </a:spcBef>
              </a:pPr>
              <a:r>
                <a:rPr lang="en-US" sz="8000">
                  <a:solidFill>
                    <a:srgbClr val="08104D"/>
                  </a:solidFill>
                  <a:latin typeface="Aileron Heavy Bold"/>
                </a:rPr>
                <a:t>Modelos de Aprendizagem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2210739"/>
              <a:ext cx="18564491" cy="58270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691"/>
                </a:lnSpc>
                <a:spcBef>
                  <a:spcPct val="0"/>
                </a:spcBef>
              </a:pPr>
              <a:r>
                <a:rPr lang="en-US" sz="2599">
                  <a:solidFill>
                    <a:srgbClr val="08104D"/>
                  </a:solidFill>
                  <a:latin typeface="Aileron Regular"/>
                </a:rPr>
                <a:t>(ARIMA, ARIMAX, SARIMA e SARIMAX)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028700" y="4122193"/>
            <a:ext cx="3644845" cy="1799227"/>
            <a:chOff x="0" y="0"/>
            <a:chExt cx="1837863" cy="90723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837863" cy="907236"/>
            </a:xfrm>
            <a:custGeom>
              <a:avLst/>
              <a:gdLst/>
              <a:ahLst/>
              <a:cxnLst/>
              <a:rect l="l" t="t" r="r" b="b"/>
              <a:pathLst>
                <a:path w="1837863" h="907236">
                  <a:moveTo>
                    <a:pt x="1713403" y="59690"/>
                  </a:moveTo>
                  <a:cubicBezTo>
                    <a:pt x="1748963" y="59690"/>
                    <a:pt x="1778173" y="88900"/>
                    <a:pt x="1778173" y="124460"/>
                  </a:cubicBezTo>
                  <a:lnTo>
                    <a:pt x="1778173" y="782775"/>
                  </a:lnTo>
                  <a:cubicBezTo>
                    <a:pt x="1778173" y="818335"/>
                    <a:pt x="1748963" y="847545"/>
                    <a:pt x="1713403" y="847545"/>
                  </a:cubicBezTo>
                  <a:lnTo>
                    <a:pt x="124460" y="847545"/>
                  </a:lnTo>
                  <a:cubicBezTo>
                    <a:pt x="88900" y="847545"/>
                    <a:pt x="59690" y="818335"/>
                    <a:pt x="59690" y="782775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13403" y="59690"/>
                  </a:lnTo>
                  <a:moveTo>
                    <a:pt x="1713403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782775"/>
                  </a:lnTo>
                  <a:cubicBezTo>
                    <a:pt x="0" y="851355"/>
                    <a:pt x="55880" y="907236"/>
                    <a:pt x="124460" y="907236"/>
                  </a:cubicBezTo>
                  <a:lnTo>
                    <a:pt x="1713403" y="907236"/>
                  </a:lnTo>
                  <a:cubicBezTo>
                    <a:pt x="1781983" y="907236"/>
                    <a:pt x="1837863" y="851355"/>
                    <a:pt x="1837863" y="782775"/>
                  </a:cubicBezTo>
                  <a:lnTo>
                    <a:pt x="1837863" y="124460"/>
                  </a:lnTo>
                  <a:cubicBezTo>
                    <a:pt x="1837863" y="55880"/>
                    <a:pt x="1781983" y="0"/>
                    <a:pt x="1713403" y="0"/>
                  </a:cubicBezTo>
                  <a:close/>
                </a:path>
              </a:pathLst>
            </a:custGeom>
            <a:solidFill>
              <a:srgbClr val="08104D"/>
            </a:solidFill>
          </p:spPr>
        </p:sp>
      </p:grpSp>
      <p:sp>
        <p:nvSpPr>
          <p:cNvPr id="10" name="TextBox 10"/>
          <p:cNvSpPr txBox="1"/>
          <p:nvPr/>
        </p:nvSpPr>
        <p:spPr>
          <a:xfrm>
            <a:off x="1301006" y="4341341"/>
            <a:ext cx="3164527" cy="13226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50"/>
              </a:lnSpc>
            </a:pPr>
            <a:r>
              <a:rPr lang="en-US" sz="2500">
                <a:solidFill>
                  <a:srgbClr val="08104D"/>
                </a:solidFill>
                <a:latin typeface="Aileron Regular"/>
              </a:rPr>
              <a:t>ARIMAX</a:t>
            </a:r>
          </a:p>
          <a:p>
            <a:pPr>
              <a:lnSpc>
                <a:spcPts val="3550"/>
              </a:lnSpc>
            </a:pPr>
            <a:endParaRPr lang="en-US" sz="2500">
              <a:solidFill>
                <a:srgbClr val="08104D"/>
              </a:solidFill>
              <a:latin typeface="Aileron Regular"/>
            </a:endParaRPr>
          </a:p>
          <a:p>
            <a:pPr marL="0" lvl="0" indent="0" algn="l">
              <a:lnSpc>
                <a:spcPts val="3550"/>
              </a:lnSpc>
              <a:spcBef>
                <a:spcPct val="0"/>
              </a:spcBef>
            </a:pPr>
            <a:r>
              <a:rPr lang="en-US" sz="2500">
                <a:solidFill>
                  <a:srgbClr val="08104D"/>
                </a:solidFill>
                <a:latin typeface="Aileron Regular"/>
              </a:rPr>
              <a:t>X: Variáveis Exógenas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11830174" y="4131604"/>
            <a:ext cx="5429126" cy="4463113"/>
            <a:chOff x="0" y="0"/>
            <a:chExt cx="2737562" cy="2250463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737562" cy="2250463"/>
            </a:xfrm>
            <a:custGeom>
              <a:avLst/>
              <a:gdLst/>
              <a:ahLst/>
              <a:cxnLst/>
              <a:rect l="l" t="t" r="r" b="b"/>
              <a:pathLst>
                <a:path w="2737562" h="2250463">
                  <a:moveTo>
                    <a:pt x="2613102" y="59690"/>
                  </a:moveTo>
                  <a:cubicBezTo>
                    <a:pt x="2648662" y="59690"/>
                    <a:pt x="2677872" y="88900"/>
                    <a:pt x="2677872" y="124460"/>
                  </a:cubicBezTo>
                  <a:lnTo>
                    <a:pt x="2677872" y="2126003"/>
                  </a:lnTo>
                  <a:cubicBezTo>
                    <a:pt x="2677872" y="2161563"/>
                    <a:pt x="2648662" y="2190773"/>
                    <a:pt x="2613102" y="2190773"/>
                  </a:cubicBezTo>
                  <a:lnTo>
                    <a:pt x="124460" y="2190773"/>
                  </a:lnTo>
                  <a:cubicBezTo>
                    <a:pt x="88900" y="2190773"/>
                    <a:pt x="59690" y="2161563"/>
                    <a:pt x="59690" y="2126003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613102" y="59690"/>
                  </a:lnTo>
                  <a:moveTo>
                    <a:pt x="2613102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26003"/>
                  </a:lnTo>
                  <a:cubicBezTo>
                    <a:pt x="0" y="2194583"/>
                    <a:pt x="55880" y="2250463"/>
                    <a:pt x="124460" y="2250463"/>
                  </a:cubicBezTo>
                  <a:lnTo>
                    <a:pt x="2613102" y="2250463"/>
                  </a:lnTo>
                  <a:cubicBezTo>
                    <a:pt x="2681682" y="2250463"/>
                    <a:pt x="2737562" y="2194583"/>
                    <a:pt x="2737562" y="2126003"/>
                  </a:cubicBezTo>
                  <a:lnTo>
                    <a:pt x="2737562" y="124460"/>
                  </a:lnTo>
                  <a:cubicBezTo>
                    <a:pt x="2737562" y="55880"/>
                    <a:pt x="2681682" y="0"/>
                    <a:pt x="2613102" y="0"/>
                  </a:cubicBezTo>
                  <a:close/>
                </a:path>
              </a:pathLst>
            </a:custGeom>
            <a:solidFill>
              <a:srgbClr val="08104D"/>
            </a:solidFill>
          </p:spPr>
        </p:sp>
      </p:grpSp>
      <p:sp>
        <p:nvSpPr>
          <p:cNvPr id="13" name="TextBox 13"/>
          <p:cNvSpPr txBox="1"/>
          <p:nvPr/>
        </p:nvSpPr>
        <p:spPr>
          <a:xfrm>
            <a:off x="12093982" y="4350753"/>
            <a:ext cx="5074549" cy="39932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50"/>
              </a:lnSpc>
            </a:pPr>
            <a:r>
              <a:rPr lang="en-US" sz="2500">
                <a:solidFill>
                  <a:srgbClr val="08104D"/>
                </a:solidFill>
                <a:latin typeface="Aileron Regular"/>
              </a:rPr>
              <a:t>SARIMA(p, d, q)(P, D, Q, S)</a:t>
            </a:r>
          </a:p>
          <a:p>
            <a:pPr>
              <a:lnSpc>
                <a:spcPts val="3550"/>
              </a:lnSpc>
            </a:pPr>
            <a:endParaRPr lang="en-US" sz="2500">
              <a:solidFill>
                <a:srgbClr val="08104D"/>
              </a:solidFill>
              <a:latin typeface="Aileron Regular"/>
            </a:endParaRPr>
          </a:p>
          <a:p>
            <a:pPr>
              <a:lnSpc>
                <a:spcPts val="3550"/>
              </a:lnSpc>
            </a:pPr>
            <a:r>
              <a:rPr lang="en-US" sz="2500">
                <a:solidFill>
                  <a:srgbClr val="08104D"/>
                </a:solidFill>
                <a:latin typeface="Aileron Regular"/>
              </a:rPr>
              <a:t>P: Ordem de Atraso Sazonal</a:t>
            </a:r>
          </a:p>
          <a:p>
            <a:pPr>
              <a:lnSpc>
                <a:spcPts val="3550"/>
              </a:lnSpc>
            </a:pPr>
            <a:endParaRPr lang="en-US" sz="2500">
              <a:solidFill>
                <a:srgbClr val="08104D"/>
              </a:solidFill>
              <a:latin typeface="Aileron Regular"/>
            </a:endParaRPr>
          </a:p>
          <a:p>
            <a:pPr>
              <a:lnSpc>
                <a:spcPts val="3550"/>
              </a:lnSpc>
            </a:pPr>
            <a:r>
              <a:rPr lang="en-US" sz="2500">
                <a:solidFill>
                  <a:srgbClr val="08104D"/>
                </a:solidFill>
                <a:latin typeface="Aileron Regular"/>
              </a:rPr>
              <a:t>D: Grau de Diferenciação Sazonal</a:t>
            </a:r>
          </a:p>
          <a:p>
            <a:pPr>
              <a:lnSpc>
                <a:spcPts val="3550"/>
              </a:lnSpc>
            </a:pPr>
            <a:endParaRPr lang="en-US" sz="2500">
              <a:solidFill>
                <a:srgbClr val="08104D"/>
              </a:solidFill>
              <a:latin typeface="Aileron Regular"/>
            </a:endParaRPr>
          </a:p>
          <a:p>
            <a:pPr>
              <a:lnSpc>
                <a:spcPts val="3550"/>
              </a:lnSpc>
            </a:pPr>
            <a:r>
              <a:rPr lang="en-US" sz="2500">
                <a:solidFill>
                  <a:srgbClr val="08104D"/>
                </a:solidFill>
                <a:latin typeface="Aileron Regular"/>
              </a:rPr>
              <a:t>Q: Ordem da Média Móvel Sazonal</a:t>
            </a:r>
          </a:p>
          <a:p>
            <a:pPr>
              <a:lnSpc>
                <a:spcPts val="3550"/>
              </a:lnSpc>
            </a:pPr>
            <a:endParaRPr lang="en-US" sz="2500">
              <a:solidFill>
                <a:srgbClr val="08104D"/>
              </a:solidFill>
              <a:latin typeface="Aileron Regular"/>
            </a:endParaRPr>
          </a:p>
          <a:p>
            <a:pPr marL="0" lvl="0" indent="0" algn="l">
              <a:lnSpc>
                <a:spcPts val="3550"/>
              </a:lnSpc>
              <a:spcBef>
                <a:spcPct val="0"/>
              </a:spcBef>
            </a:pPr>
            <a:r>
              <a:rPr lang="en-US" sz="2500">
                <a:solidFill>
                  <a:srgbClr val="08104D"/>
                </a:solidFill>
                <a:latin typeface="Aileron Regular"/>
              </a:rPr>
              <a:t>S: Temporada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16929097" y="282473"/>
            <a:ext cx="1076430" cy="1076430"/>
            <a:chOff x="0" y="0"/>
            <a:chExt cx="1435240" cy="1435240"/>
          </a:xfrm>
        </p:grpSpPr>
        <p:grpSp>
          <p:nvGrpSpPr>
            <p:cNvPr id="15" name="Group 15"/>
            <p:cNvGrpSpPr>
              <a:grpSpLocks noChangeAspect="1"/>
            </p:cNvGrpSpPr>
            <p:nvPr/>
          </p:nvGrpSpPr>
          <p:grpSpPr>
            <a:xfrm>
              <a:off x="0" y="0"/>
              <a:ext cx="1435240" cy="1435240"/>
              <a:chOff x="1371600" y="6705600"/>
              <a:chExt cx="10972800" cy="10972800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1362808" y="6434629"/>
                <a:ext cx="10990384" cy="11514742"/>
              </a:xfrm>
              <a:custGeom>
                <a:avLst/>
                <a:gdLst/>
                <a:ahLst/>
                <a:cxnLst/>
                <a:rect l="l" t="t" r="r" b="b"/>
                <a:pathLst>
                  <a:path w="10990384" h="11514742">
                    <a:moveTo>
                      <a:pt x="8792" y="5757371"/>
                    </a:moveTo>
                    <a:cubicBezTo>
                      <a:pt x="0" y="7723318"/>
                      <a:pt x="1043775" y="9543701"/>
                      <a:pt x="2744885" y="10529222"/>
                    </a:cubicBezTo>
                    <a:cubicBezTo>
                      <a:pt x="4445994" y="11514742"/>
                      <a:pt x="6544389" y="11514742"/>
                      <a:pt x="8245499" y="10529222"/>
                    </a:cubicBezTo>
                    <a:cubicBezTo>
                      <a:pt x="9946609" y="9543701"/>
                      <a:pt x="10990384" y="7723318"/>
                      <a:pt x="10981592" y="5757371"/>
                    </a:cubicBezTo>
                    <a:cubicBezTo>
                      <a:pt x="10990384" y="3791424"/>
                      <a:pt x="9946609" y="1971041"/>
                      <a:pt x="8245499" y="985520"/>
                    </a:cubicBezTo>
                    <a:cubicBezTo>
                      <a:pt x="6544389" y="0"/>
                      <a:pt x="4445994" y="0"/>
                      <a:pt x="2744885" y="985520"/>
                    </a:cubicBezTo>
                    <a:cubicBezTo>
                      <a:pt x="1043775" y="1971041"/>
                      <a:pt x="0" y="3791424"/>
                      <a:pt x="8792" y="5757371"/>
                    </a:cubicBezTo>
                    <a:close/>
                  </a:path>
                </a:pathLst>
              </a:custGeom>
              <a:solidFill>
                <a:srgbClr val="EF5D50"/>
              </a:solidFill>
            </p:spPr>
          </p:sp>
        </p:grpSp>
        <p:sp>
          <p:nvSpPr>
            <p:cNvPr id="17" name="TextBox 17"/>
            <p:cNvSpPr txBox="1"/>
            <p:nvPr/>
          </p:nvSpPr>
          <p:spPr>
            <a:xfrm>
              <a:off x="389432" y="326333"/>
              <a:ext cx="656376" cy="75399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536"/>
                </a:lnSpc>
                <a:spcBef>
                  <a:spcPct val="0"/>
                </a:spcBef>
              </a:pPr>
              <a:r>
                <a:rPr lang="en-US" sz="3600" u="none">
                  <a:solidFill>
                    <a:srgbClr val="ECF2FE"/>
                  </a:solidFill>
                  <a:latin typeface="Aileron Heavy"/>
                </a:rPr>
                <a:t>1</a:t>
              </a: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7375500" y="4131604"/>
            <a:ext cx="2041265" cy="1799227"/>
            <a:chOff x="0" y="0"/>
            <a:chExt cx="1029280" cy="907235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029280" cy="907236"/>
            </a:xfrm>
            <a:custGeom>
              <a:avLst/>
              <a:gdLst/>
              <a:ahLst/>
              <a:cxnLst/>
              <a:rect l="l" t="t" r="r" b="b"/>
              <a:pathLst>
                <a:path w="1029280" h="907236">
                  <a:moveTo>
                    <a:pt x="904820" y="59690"/>
                  </a:moveTo>
                  <a:cubicBezTo>
                    <a:pt x="940380" y="59690"/>
                    <a:pt x="969590" y="88900"/>
                    <a:pt x="969590" y="124460"/>
                  </a:cubicBezTo>
                  <a:lnTo>
                    <a:pt x="969590" y="782775"/>
                  </a:lnTo>
                  <a:cubicBezTo>
                    <a:pt x="969590" y="818335"/>
                    <a:pt x="940380" y="847545"/>
                    <a:pt x="904820" y="847545"/>
                  </a:cubicBezTo>
                  <a:lnTo>
                    <a:pt x="124460" y="847545"/>
                  </a:lnTo>
                  <a:cubicBezTo>
                    <a:pt x="88900" y="847545"/>
                    <a:pt x="59690" y="818335"/>
                    <a:pt x="59690" y="782775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904820" y="59690"/>
                  </a:lnTo>
                  <a:moveTo>
                    <a:pt x="90482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782775"/>
                  </a:lnTo>
                  <a:cubicBezTo>
                    <a:pt x="0" y="851355"/>
                    <a:pt x="55880" y="907236"/>
                    <a:pt x="124460" y="907236"/>
                  </a:cubicBezTo>
                  <a:lnTo>
                    <a:pt x="904820" y="907236"/>
                  </a:lnTo>
                  <a:cubicBezTo>
                    <a:pt x="973400" y="907236"/>
                    <a:pt x="1029280" y="851355"/>
                    <a:pt x="1029280" y="782775"/>
                  </a:cubicBezTo>
                  <a:lnTo>
                    <a:pt x="1029280" y="124460"/>
                  </a:lnTo>
                  <a:cubicBezTo>
                    <a:pt x="1029280" y="55880"/>
                    <a:pt x="973400" y="0"/>
                    <a:pt x="904820" y="0"/>
                  </a:cubicBezTo>
                  <a:close/>
                </a:path>
              </a:pathLst>
            </a:custGeom>
            <a:solidFill>
              <a:srgbClr val="08104D"/>
            </a:solidFill>
          </p:spPr>
        </p:sp>
      </p:grpSp>
      <p:sp>
        <p:nvSpPr>
          <p:cNvPr id="20" name="TextBox 20"/>
          <p:cNvSpPr txBox="1"/>
          <p:nvPr/>
        </p:nvSpPr>
        <p:spPr>
          <a:xfrm>
            <a:off x="7647806" y="4350753"/>
            <a:ext cx="1550116" cy="13226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50"/>
              </a:lnSpc>
            </a:pPr>
            <a:r>
              <a:rPr lang="en-US" sz="2500">
                <a:solidFill>
                  <a:srgbClr val="08104D"/>
                </a:solidFill>
                <a:latin typeface="Aileron Regular"/>
              </a:rPr>
              <a:t>SARIMA</a:t>
            </a:r>
          </a:p>
          <a:p>
            <a:pPr>
              <a:lnSpc>
                <a:spcPts val="3550"/>
              </a:lnSpc>
            </a:pPr>
            <a:endParaRPr lang="en-US" sz="2500">
              <a:solidFill>
                <a:srgbClr val="08104D"/>
              </a:solidFill>
              <a:latin typeface="Aileron Regular"/>
            </a:endParaRPr>
          </a:p>
          <a:p>
            <a:pPr marL="0" lvl="0" indent="0" algn="l">
              <a:lnSpc>
                <a:spcPts val="3550"/>
              </a:lnSpc>
              <a:spcBef>
                <a:spcPct val="0"/>
              </a:spcBef>
            </a:pPr>
            <a:r>
              <a:rPr lang="en-US" sz="2500">
                <a:solidFill>
                  <a:srgbClr val="08104D"/>
                </a:solidFill>
                <a:latin typeface="Aileron Regular"/>
              </a:rPr>
              <a:t>S: Sazonal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2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0800000">
            <a:off x="8396132" y="9483972"/>
            <a:ext cx="1495736" cy="803028"/>
            <a:chOff x="0" y="0"/>
            <a:chExt cx="2354580" cy="126412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353310" cy="1264123"/>
            </a:xfrm>
            <a:custGeom>
              <a:avLst/>
              <a:gdLst/>
              <a:ahLst/>
              <a:cxnLst/>
              <a:rect l="l" t="t" r="r" b="b"/>
              <a:pathLst>
                <a:path w="2353310" h="1264123">
                  <a:moveTo>
                    <a:pt x="784860" y="1196813"/>
                  </a:moveTo>
                  <a:cubicBezTo>
                    <a:pt x="905510" y="1237453"/>
                    <a:pt x="1042670" y="1264123"/>
                    <a:pt x="1177290" y="1264123"/>
                  </a:cubicBezTo>
                  <a:cubicBezTo>
                    <a:pt x="1311910" y="1264123"/>
                    <a:pt x="1441450" y="1241263"/>
                    <a:pt x="1560830" y="1200623"/>
                  </a:cubicBezTo>
                  <a:cubicBezTo>
                    <a:pt x="1563370" y="1199353"/>
                    <a:pt x="1565910" y="1199353"/>
                    <a:pt x="1568450" y="1198083"/>
                  </a:cubicBezTo>
                  <a:cubicBezTo>
                    <a:pt x="2016760" y="1035523"/>
                    <a:pt x="2346960" y="606263"/>
                    <a:pt x="2353310" y="109551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109516"/>
                  </a:lnTo>
                  <a:cubicBezTo>
                    <a:pt x="6350" y="608803"/>
                    <a:pt x="331470" y="1038063"/>
                    <a:pt x="784860" y="1196813"/>
                  </a:cubicBezTo>
                  <a:close/>
                </a:path>
              </a:pathLst>
            </a:custGeom>
            <a:solidFill>
              <a:srgbClr val="3241E4"/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-5400000">
            <a:off x="9004563" y="9805808"/>
            <a:ext cx="278873" cy="438229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028700" y="3278833"/>
            <a:ext cx="9158012" cy="39932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50"/>
              </a:lnSpc>
            </a:pPr>
            <a:r>
              <a:rPr lang="en-US" sz="2500">
                <a:solidFill>
                  <a:srgbClr val="08104D"/>
                </a:solidFill>
                <a:latin typeface="Aileron Regular"/>
              </a:rPr>
              <a:t>Promover e incentivar o estudo de </a:t>
            </a:r>
            <a:r>
              <a:rPr lang="en-US" sz="2500">
                <a:solidFill>
                  <a:srgbClr val="08104D"/>
                </a:solidFill>
                <a:latin typeface="Aileron Regular Bold"/>
              </a:rPr>
              <a:t>Machine Learning</a:t>
            </a:r>
          </a:p>
          <a:p>
            <a:pPr>
              <a:lnSpc>
                <a:spcPts val="3550"/>
              </a:lnSpc>
            </a:pPr>
            <a:endParaRPr lang="en-US" sz="2500">
              <a:solidFill>
                <a:srgbClr val="08104D"/>
              </a:solidFill>
              <a:latin typeface="Aileron Regular Bold"/>
            </a:endParaRPr>
          </a:p>
          <a:p>
            <a:pPr>
              <a:lnSpc>
                <a:spcPts val="3550"/>
              </a:lnSpc>
            </a:pPr>
            <a:r>
              <a:rPr lang="en-US" sz="2500">
                <a:solidFill>
                  <a:srgbClr val="08104D"/>
                </a:solidFill>
                <a:latin typeface="Aileron Regular"/>
              </a:rPr>
              <a:t>Plataforma com </a:t>
            </a:r>
            <a:r>
              <a:rPr lang="en-US" sz="2500">
                <a:solidFill>
                  <a:srgbClr val="08104D"/>
                </a:solidFill>
                <a:latin typeface="Aileron Regular Bold"/>
              </a:rPr>
              <a:t>planos gratuitos</a:t>
            </a:r>
          </a:p>
          <a:p>
            <a:pPr>
              <a:lnSpc>
                <a:spcPts val="3550"/>
              </a:lnSpc>
            </a:pPr>
            <a:endParaRPr lang="en-US" sz="2500">
              <a:solidFill>
                <a:srgbClr val="08104D"/>
              </a:solidFill>
              <a:latin typeface="Aileron Regular Bold"/>
            </a:endParaRPr>
          </a:p>
          <a:p>
            <a:pPr>
              <a:lnSpc>
                <a:spcPts val="3550"/>
              </a:lnSpc>
            </a:pPr>
            <a:r>
              <a:rPr lang="en-US" sz="2500">
                <a:solidFill>
                  <a:srgbClr val="08104D"/>
                </a:solidFill>
                <a:latin typeface="Aileron Regular"/>
              </a:rPr>
              <a:t>Correr os algoritmos em </a:t>
            </a:r>
            <a:r>
              <a:rPr lang="en-US" sz="2500">
                <a:solidFill>
                  <a:srgbClr val="08104D"/>
                </a:solidFill>
                <a:latin typeface="Aileron Regular Bold"/>
              </a:rPr>
              <a:t>máquinas potentes</a:t>
            </a:r>
          </a:p>
          <a:p>
            <a:pPr>
              <a:lnSpc>
                <a:spcPts val="3550"/>
              </a:lnSpc>
            </a:pPr>
            <a:endParaRPr lang="en-US" sz="2500">
              <a:solidFill>
                <a:srgbClr val="08104D"/>
              </a:solidFill>
              <a:latin typeface="Aileron Regular Bold"/>
            </a:endParaRPr>
          </a:p>
          <a:p>
            <a:pPr>
              <a:lnSpc>
                <a:spcPts val="3550"/>
              </a:lnSpc>
            </a:pPr>
            <a:r>
              <a:rPr lang="en-US" sz="2500">
                <a:solidFill>
                  <a:srgbClr val="08104D"/>
                </a:solidFill>
                <a:latin typeface="Aileron Regular"/>
              </a:rPr>
              <a:t>Integração com o </a:t>
            </a:r>
            <a:r>
              <a:rPr lang="en-US" sz="2500">
                <a:solidFill>
                  <a:srgbClr val="08104D"/>
                </a:solidFill>
                <a:latin typeface="Aileron Regular Bold"/>
              </a:rPr>
              <a:t>Google Drive</a:t>
            </a:r>
          </a:p>
          <a:p>
            <a:pPr>
              <a:lnSpc>
                <a:spcPts val="3550"/>
              </a:lnSpc>
            </a:pPr>
            <a:endParaRPr lang="en-US" sz="2500">
              <a:solidFill>
                <a:srgbClr val="08104D"/>
              </a:solidFill>
              <a:latin typeface="Aileron Regular Bold"/>
            </a:endParaRPr>
          </a:p>
          <a:p>
            <a:pPr marL="0" lvl="0" indent="0" algn="l">
              <a:lnSpc>
                <a:spcPts val="3550"/>
              </a:lnSpc>
              <a:spcBef>
                <a:spcPct val="0"/>
              </a:spcBef>
            </a:pPr>
            <a:endParaRPr lang="en-US" sz="2500">
              <a:solidFill>
                <a:srgbClr val="08104D"/>
              </a:solidFill>
              <a:latin typeface="Aileron Regular Bold"/>
            </a:endParaRPr>
          </a:p>
        </p:txBody>
      </p:sp>
      <p:grpSp>
        <p:nvGrpSpPr>
          <p:cNvPr id="6" name="Group 6"/>
          <p:cNvGrpSpPr/>
          <p:nvPr/>
        </p:nvGrpSpPr>
        <p:grpSpPr>
          <a:xfrm>
            <a:off x="16929097" y="282473"/>
            <a:ext cx="1076430" cy="1076430"/>
            <a:chOff x="0" y="0"/>
            <a:chExt cx="1435240" cy="1435240"/>
          </a:xfrm>
        </p:grpSpPr>
        <p:grpSp>
          <p:nvGrpSpPr>
            <p:cNvPr id="7" name="Group 7"/>
            <p:cNvGrpSpPr>
              <a:grpSpLocks noChangeAspect="1"/>
            </p:cNvGrpSpPr>
            <p:nvPr/>
          </p:nvGrpSpPr>
          <p:grpSpPr>
            <a:xfrm>
              <a:off x="0" y="0"/>
              <a:ext cx="1435240" cy="1435240"/>
              <a:chOff x="1371600" y="6705600"/>
              <a:chExt cx="10972800" cy="109728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1362808" y="6434629"/>
                <a:ext cx="10990384" cy="11514742"/>
              </a:xfrm>
              <a:custGeom>
                <a:avLst/>
                <a:gdLst/>
                <a:ahLst/>
                <a:cxnLst/>
                <a:rect l="l" t="t" r="r" b="b"/>
                <a:pathLst>
                  <a:path w="10990384" h="11514742">
                    <a:moveTo>
                      <a:pt x="8792" y="5757371"/>
                    </a:moveTo>
                    <a:cubicBezTo>
                      <a:pt x="0" y="7723318"/>
                      <a:pt x="1043775" y="9543701"/>
                      <a:pt x="2744885" y="10529222"/>
                    </a:cubicBezTo>
                    <a:cubicBezTo>
                      <a:pt x="4445994" y="11514742"/>
                      <a:pt x="6544389" y="11514742"/>
                      <a:pt x="8245499" y="10529222"/>
                    </a:cubicBezTo>
                    <a:cubicBezTo>
                      <a:pt x="9946609" y="9543701"/>
                      <a:pt x="10990384" y="7723318"/>
                      <a:pt x="10981592" y="5757371"/>
                    </a:cubicBezTo>
                    <a:cubicBezTo>
                      <a:pt x="10990384" y="3791424"/>
                      <a:pt x="9946609" y="1971041"/>
                      <a:pt x="8245499" y="985520"/>
                    </a:cubicBezTo>
                    <a:cubicBezTo>
                      <a:pt x="6544389" y="0"/>
                      <a:pt x="4445994" y="0"/>
                      <a:pt x="2744885" y="985520"/>
                    </a:cubicBezTo>
                    <a:cubicBezTo>
                      <a:pt x="1043775" y="1971041"/>
                      <a:pt x="0" y="3791424"/>
                      <a:pt x="8792" y="5757371"/>
                    </a:cubicBezTo>
                    <a:close/>
                  </a:path>
                </a:pathLst>
              </a:custGeom>
              <a:solidFill>
                <a:srgbClr val="EF5D50"/>
              </a:solidFill>
            </p:spPr>
          </p:sp>
        </p:grpSp>
        <p:sp>
          <p:nvSpPr>
            <p:cNvPr id="9" name="TextBox 9"/>
            <p:cNvSpPr txBox="1"/>
            <p:nvPr/>
          </p:nvSpPr>
          <p:spPr>
            <a:xfrm>
              <a:off x="389432" y="326333"/>
              <a:ext cx="656376" cy="75399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536"/>
                </a:lnSpc>
                <a:spcBef>
                  <a:spcPct val="0"/>
                </a:spcBef>
              </a:pPr>
              <a:r>
                <a:rPr lang="en-US" sz="3600" u="none">
                  <a:solidFill>
                    <a:srgbClr val="ECF2FE"/>
                  </a:solidFill>
                  <a:latin typeface="Aileron Heavy"/>
                </a:rPr>
                <a:t>1</a:t>
              </a:r>
            </a:p>
          </p:txBody>
        </p:sp>
      </p:grpSp>
      <p:pic>
        <p:nvPicPr>
          <p:cNvPr id="10" name="Picture 10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9363115" y="4711741"/>
            <a:ext cx="5120602" cy="5120602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2752055" y="1951527"/>
            <a:ext cx="3677018" cy="3677018"/>
          </a:xfrm>
          <a:prstGeom prst="rect">
            <a:avLst/>
          </a:prstGeom>
        </p:spPr>
      </p:pic>
      <p:grpSp>
        <p:nvGrpSpPr>
          <p:cNvPr id="12" name="Group 12"/>
          <p:cNvGrpSpPr/>
          <p:nvPr/>
        </p:nvGrpSpPr>
        <p:grpSpPr>
          <a:xfrm>
            <a:off x="1028700" y="1028700"/>
            <a:ext cx="9158012" cy="2095086"/>
            <a:chOff x="0" y="0"/>
            <a:chExt cx="12210683" cy="2793448"/>
          </a:xfrm>
        </p:grpSpPr>
        <p:sp>
          <p:nvSpPr>
            <p:cNvPr id="13" name="TextBox 13"/>
            <p:cNvSpPr txBox="1"/>
            <p:nvPr/>
          </p:nvSpPr>
          <p:spPr>
            <a:xfrm>
              <a:off x="0" y="-47625"/>
              <a:ext cx="12210683" cy="16599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10080"/>
                </a:lnSpc>
                <a:spcBef>
                  <a:spcPct val="0"/>
                </a:spcBef>
              </a:pPr>
              <a:r>
                <a:rPr lang="en-US" sz="8000">
                  <a:solidFill>
                    <a:srgbClr val="08104D"/>
                  </a:solidFill>
                  <a:latin typeface="Aileron Heavy Bold"/>
                </a:rPr>
                <a:t>Google Colab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2210739"/>
              <a:ext cx="12210683" cy="58270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691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441</Words>
  <Application>Microsoft Office PowerPoint</Application>
  <PresentationFormat>Custom</PresentationFormat>
  <Paragraphs>121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Aileron Heavy</vt:lpstr>
      <vt:lpstr>Aileron Heavy Bold</vt:lpstr>
      <vt:lpstr>Aileron Regular</vt:lpstr>
      <vt:lpstr>Aileron Regular Bold</vt:lpstr>
      <vt:lpstr>Calibri</vt:lpstr>
      <vt:lpstr>Arimo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de Algoritmos de Aprendizagem com Base em Séries Temporais</dc:title>
  <cp:lastModifiedBy>Luis Serafim Brandao Marques</cp:lastModifiedBy>
  <cp:revision>2</cp:revision>
  <dcterms:created xsi:type="dcterms:W3CDTF">2006-08-16T00:00:00Z</dcterms:created>
  <dcterms:modified xsi:type="dcterms:W3CDTF">2020-10-30T06:10:13Z</dcterms:modified>
  <dc:identifier>DAEL-yGeBDs</dc:identifier>
</cp:coreProperties>
</file>