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09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8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4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4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31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1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7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68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2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11/13/2022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76891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QWH9OmMdv6SmXzL17VYjZRv5_zzT0TZB?usp=share_link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ao.org/eye-health/diseases/myopia-nearsightedness" TargetMode="External"/><Relationship Id="rId2" Type="http://schemas.openxmlformats.org/officeDocument/2006/relationships/hyperlink" Target="https://miranza.es/patologias/astigmatism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rovisu.ch/es/enfermedades-mas-frecuentes/hipermetropia.html" TargetMode="External"/><Relationship Id="rId4" Type="http://schemas.openxmlformats.org/officeDocument/2006/relationships/hyperlink" Target="https://my.clevelandclinic.org/health/diseases/8580-farsightednes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99AAE4-2A3A-4A4C-841C-9F0BEA237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5437187" cy="4792050"/>
          </a:xfrm>
        </p:spPr>
        <p:txBody>
          <a:bodyPr anchor="t">
            <a:normAutofit/>
          </a:bodyPr>
          <a:lstStyle/>
          <a:p>
            <a:r>
              <a:rPr lang="en-US" dirty="0"/>
              <a:t>Optometry Ensemble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6B490C-E6B7-4F79-9F5B-254C5240D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4" y="5516562"/>
            <a:ext cx="4500562" cy="796311"/>
          </a:xfrm>
        </p:spPr>
        <p:txBody>
          <a:bodyPr anchor="b">
            <a:normAutofit/>
          </a:bodyPr>
          <a:lstStyle/>
          <a:p>
            <a:r>
              <a:rPr lang="es-MX" dirty="0"/>
              <a:t>Luis RUBEN MEJIA GARCIA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014575-F0CE-4EAB-917E-3325411B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B3702B-264B-4A16-B3FF-E2B1366D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2A33E2F-6DB3-47D1-B577-F0D4289E8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F24FF8-D392-412B-AB34-A7D89311B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Canica con tonos marrones y aguamarina">
            <a:extLst>
              <a:ext uri="{FF2B5EF4-FFF2-40B4-BE49-F238E27FC236}">
                <a16:creationId xmlns:a16="http://schemas.microsoft.com/office/drawing/2014/main" id="{EB34F418-D850-E6C5-D7C2-6AD7A2DEF3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46" r="17055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1751789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82A442-E086-49D7-BBD1-DE3D8B83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929877"/>
          </a:xfrm>
        </p:spPr>
        <p:txBody>
          <a:bodyPr/>
          <a:lstStyle/>
          <a:p>
            <a:r>
              <a:rPr lang="en-US" dirty="0"/>
              <a:t>Concepts applied</a:t>
            </a:r>
          </a:p>
        </p:txBody>
      </p:sp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027844D7-F796-48C4-B6BA-9AD1F2AD85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1754390"/>
              </p:ext>
            </p:extLst>
          </p:nvPr>
        </p:nvGraphicFramePr>
        <p:xfrm>
          <a:off x="1462695" y="2334617"/>
          <a:ext cx="3724601" cy="1402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4601">
                  <a:extLst>
                    <a:ext uri="{9D8B030D-6E8A-4147-A177-3AD203B41FA5}">
                      <a16:colId xmlns:a16="http://schemas.microsoft.com/office/drawing/2014/main" val="3361634129"/>
                    </a:ext>
                  </a:extLst>
                </a:gridCol>
              </a:tblGrid>
              <a:tr h="467393">
                <a:tc>
                  <a:txBody>
                    <a:bodyPr/>
                    <a:lstStyle/>
                    <a:p>
                      <a:r>
                        <a:rPr lang="en-US" dirty="0"/>
                        <a:t>WITH 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382247"/>
                  </a:ext>
                </a:extLst>
              </a:tr>
              <a:tr h="467393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656929"/>
                  </a:ext>
                </a:extLst>
              </a:tr>
              <a:tr h="467393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188430"/>
                  </a:ext>
                </a:extLst>
              </a:tr>
            </a:tbl>
          </a:graphicData>
        </a:graphic>
      </p:graphicFrame>
      <p:graphicFrame>
        <p:nvGraphicFramePr>
          <p:cNvPr id="10" name="Tabla 10">
            <a:extLst>
              <a:ext uri="{FF2B5EF4-FFF2-40B4-BE49-F238E27FC236}">
                <a16:creationId xmlns:a16="http://schemas.microsoft.com/office/drawing/2014/main" id="{883F8CC2-637F-43D1-81ED-6CB943678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887086"/>
              </p:ext>
            </p:extLst>
          </p:nvPr>
        </p:nvGraphicFramePr>
        <p:xfrm>
          <a:off x="1462695" y="3736795"/>
          <a:ext cx="3724601" cy="1402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4601">
                  <a:extLst>
                    <a:ext uri="{9D8B030D-6E8A-4147-A177-3AD203B41FA5}">
                      <a16:colId xmlns:a16="http://schemas.microsoft.com/office/drawing/2014/main" val="3390420756"/>
                    </a:ext>
                  </a:extLst>
                </a:gridCol>
              </a:tblGrid>
              <a:tr h="467393">
                <a:tc>
                  <a:txBody>
                    <a:bodyPr/>
                    <a:lstStyle/>
                    <a:p>
                      <a:r>
                        <a:rPr lang="en-US" dirty="0"/>
                        <a:t>WITHOUT 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857986"/>
                  </a:ext>
                </a:extLst>
              </a:tr>
              <a:tr h="467393">
                <a:tc>
                  <a:txBody>
                    <a:bodyPr/>
                    <a:lstStyle/>
                    <a:p>
                      <a:r>
                        <a:rPr lang="en-US" dirty="0"/>
                        <a:t>Gradient descent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14075"/>
                  </a:ext>
                </a:extLst>
              </a:tr>
              <a:tr h="467393">
                <a:tc>
                  <a:txBody>
                    <a:bodyPr/>
                    <a:lstStyle/>
                    <a:p>
                      <a:r>
                        <a:rPr lang="en-US" dirty="0"/>
                        <a:t>Linear regression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425484"/>
                  </a:ext>
                </a:extLst>
              </a:tr>
            </a:tbl>
          </a:graphicData>
        </a:graphic>
      </p:graphicFrame>
      <p:pic>
        <p:nvPicPr>
          <p:cNvPr id="1026" name="Picture 2" descr="The Basic Elements of Artificial Intelligence and Recipe for a Successful  Career Kick Start">
            <a:extLst>
              <a:ext uri="{FF2B5EF4-FFF2-40B4-BE49-F238E27FC236}">
                <a16:creationId xmlns:a16="http://schemas.microsoft.com/office/drawing/2014/main" id="{780907DB-023D-4B74-866F-F0D6F7402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4" r="15720"/>
          <a:stretch/>
        </p:blipFill>
        <p:spPr bwMode="auto">
          <a:xfrm>
            <a:off x="6336515" y="540000"/>
            <a:ext cx="5315485" cy="562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375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9" name="Rectangle 1068">
            <a:extLst>
              <a:ext uri="{FF2B5EF4-FFF2-40B4-BE49-F238E27FC236}">
                <a16:creationId xmlns:a16="http://schemas.microsoft.com/office/drawing/2014/main" id="{853E39E6-2A74-404E-B4BC-EEC89C01B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30D050C3-946A-4155-B469-3FE5492E6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072" name="Rectangle 1071">
              <a:extLst>
                <a:ext uri="{FF2B5EF4-FFF2-40B4-BE49-F238E27FC236}">
                  <a16:creationId xmlns:a16="http://schemas.microsoft.com/office/drawing/2014/main" id="{70D7BFBB-BF60-4EF1-AF1C-731347DB1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3" name="Oval 1072">
              <a:extLst>
                <a:ext uri="{FF2B5EF4-FFF2-40B4-BE49-F238E27FC236}">
                  <a16:creationId xmlns:a16="http://schemas.microsoft.com/office/drawing/2014/main" id="{40150CBC-E30B-417C-9BB2-CE6BB1A64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4" name="Oval 1073">
              <a:extLst>
                <a:ext uri="{FF2B5EF4-FFF2-40B4-BE49-F238E27FC236}">
                  <a16:creationId xmlns:a16="http://schemas.microsoft.com/office/drawing/2014/main" id="{476020D6-6ADB-408E-A69F-4EA6F51A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75" name="Group 1074">
              <a:extLst>
                <a:ext uri="{FF2B5EF4-FFF2-40B4-BE49-F238E27FC236}">
                  <a16:creationId xmlns:a16="http://schemas.microsoft.com/office/drawing/2014/main" id="{8226C8E5-1D99-421D-AB3C-2AF296A15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080" name="Rectangle 1079">
                <a:extLst>
                  <a:ext uri="{FF2B5EF4-FFF2-40B4-BE49-F238E27FC236}">
                    <a16:creationId xmlns:a16="http://schemas.microsoft.com/office/drawing/2014/main" id="{67669339-D0C4-4CF0-9A76-5BFBCDB798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1" name="Rectangle 1080">
                <a:extLst>
                  <a:ext uri="{FF2B5EF4-FFF2-40B4-BE49-F238E27FC236}">
                    <a16:creationId xmlns:a16="http://schemas.microsoft.com/office/drawing/2014/main" id="{38B31604-91C4-4CB0-8097-02EE0ADDC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6" name="Group 1075">
              <a:extLst>
                <a:ext uri="{FF2B5EF4-FFF2-40B4-BE49-F238E27FC236}">
                  <a16:creationId xmlns:a16="http://schemas.microsoft.com/office/drawing/2014/main" id="{548340F5-A593-469A-98DC-B6D90D3B2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078" name="Rectangle 1077">
                <a:extLst>
                  <a:ext uri="{FF2B5EF4-FFF2-40B4-BE49-F238E27FC236}">
                    <a16:creationId xmlns:a16="http://schemas.microsoft.com/office/drawing/2014/main" id="{B59E3068-3000-4C82-ACA8-367498951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9" name="Rectangle 1078">
                <a:extLst>
                  <a:ext uri="{FF2B5EF4-FFF2-40B4-BE49-F238E27FC236}">
                    <a16:creationId xmlns:a16="http://schemas.microsoft.com/office/drawing/2014/main" id="{C2E1C398-D8F7-4828-9F7F-80D61DAE2B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813B333C-60FD-4260-80E0-190666C9D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3" name="Rectangle 1082">
            <a:extLst>
              <a:ext uri="{FF2B5EF4-FFF2-40B4-BE49-F238E27FC236}">
                <a16:creationId xmlns:a16="http://schemas.microsoft.com/office/drawing/2014/main" id="{DC05F582-AA63-4A8C-915E-66057E4B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0779E6-4CE8-46FD-B6B4-6FF3D6360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7558" y="255250"/>
            <a:ext cx="4554821" cy="910968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Astigmatism</a:t>
            </a:r>
          </a:p>
        </p:txBody>
      </p:sp>
      <p:sp>
        <p:nvSpPr>
          <p:cNvPr id="1085" name="Freeform: Shape 1084">
            <a:extLst>
              <a:ext uri="{FF2B5EF4-FFF2-40B4-BE49-F238E27FC236}">
                <a16:creationId xmlns:a16="http://schemas.microsoft.com/office/drawing/2014/main" id="{2D253D93-3319-4E06-B75F-009AE70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44576" cy="6858000"/>
          </a:xfrm>
          <a:custGeom>
            <a:avLst/>
            <a:gdLst>
              <a:gd name="connsiteX0" fmla="*/ 0 w 6444576"/>
              <a:gd name="connsiteY0" fmla="*/ 0 h 6858000"/>
              <a:gd name="connsiteX1" fmla="*/ 6444576 w 6444576"/>
              <a:gd name="connsiteY1" fmla="*/ 0 h 6858000"/>
              <a:gd name="connsiteX2" fmla="*/ 6444576 w 6444576"/>
              <a:gd name="connsiteY2" fmla="*/ 6858000 h 6858000"/>
              <a:gd name="connsiteX3" fmla="*/ 0 w 64445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576" h="6858000">
                <a:moveTo>
                  <a:pt x="0" y="0"/>
                </a:moveTo>
                <a:lnTo>
                  <a:pt x="6444576" y="0"/>
                </a:lnTo>
                <a:lnTo>
                  <a:pt x="6444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Astigmatismo – Ciencias Médicas">
            <a:extLst>
              <a:ext uri="{FF2B5EF4-FFF2-40B4-BE49-F238E27FC236}">
                <a16:creationId xmlns:a16="http://schemas.microsoft.com/office/drawing/2014/main" id="{602C91E6-20F5-4A31-A60F-00D7F5179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7344" y="549274"/>
            <a:ext cx="4482063" cy="575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5CEA71-C7A9-4C3F-A257-623F1A7D0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1226453"/>
            <a:ext cx="4537073" cy="5082272"/>
          </a:xfrm>
        </p:spPr>
        <p:txBody>
          <a:bodyPr anchor="t">
            <a:normAutofit/>
          </a:bodyPr>
          <a:lstStyle/>
          <a:p>
            <a:r>
              <a:rPr lang="en-US" dirty="0"/>
              <a:t>What´s is?</a:t>
            </a:r>
          </a:p>
          <a:p>
            <a:pPr marL="0" indent="0" algn="just">
              <a:buNone/>
            </a:pPr>
            <a:r>
              <a:rPr lang="en-US" dirty="0"/>
              <a:t>Is an imperfection in the curvature of the cornea or lens of the eye. Causing distortion on the light that goes to the cornea.</a:t>
            </a:r>
          </a:p>
          <a:p>
            <a:pPr algn="just"/>
            <a:r>
              <a:rPr lang="en-US" dirty="0"/>
              <a:t>Symptoms </a:t>
            </a:r>
          </a:p>
          <a:p>
            <a:pPr marL="0" indent="0" algn="just">
              <a:buNone/>
            </a:pPr>
            <a:r>
              <a:rPr lang="en-US" dirty="0"/>
              <a:t>  - Blurred vision with near and far objects </a:t>
            </a:r>
          </a:p>
          <a:p>
            <a:pPr marL="0" indent="0" algn="just">
              <a:buNone/>
            </a:pPr>
            <a:r>
              <a:rPr lang="en-US" dirty="0"/>
              <a:t>  - Double vision</a:t>
            </a:r>
          </a:p>
          <a:p>
            <a:pPr marL="0" indent="0" algn="just">
              <a:buNone/>
            </a:pPr>
            <a:r>
              <a:rPr lang="en-US" dirty="0"/>
              <a:t>  - Fatigue  </a:t>
            </a:r>
          </a:p>
          <a:p>
            <a:pPr marL="0" indent="0" algn="just">
              <a:buNone/>
            </a:pPr>
            <a:r>
              <a:rPr lang="en-US" dirty="0"/>
              <a:t>  - Headaches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86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6" name="Rectangle 2054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Oval 2056">
            <a:extLst>
              <a:ext uri="{FF2B5EF4-FFF2-40B4-BE49-F238E27FC236}">
                <a16:creationId xmlns:a16="http://schemas.microsoft.com/office/drawing/2014/main" id="{193F1402-2867-4C4F-A1BA-606198AD7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4514" y="-87086"/>
            <a:ext cx="4320000" cy="4320000"/>
          </a:xfrm>
          <a:prstGeom prst="ellipse">
            <a:avLst/>
          </a:prstGeom>
          <a:solidFill>
            <a:schemeClr val="accent3">
              <a:alpha val="96000"/>
            </a:schemeClr>
          </a:solidFill>
          <a:ln>
            <a:noFill/>
          </a:ln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" name="Oval 2058">
            <a:extLst>
              <a:ext uri="{FF2B5EF4-FFF2-40B4-BE49-F238E27FC236}">
                <a16:creationId xmlns:a16="http://schemas.microsoft.com/office/drawing/2014/main" id="{9887A981-7310-4FDA-96E6-73ECCD6C4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3874" y="3600"/>
            <a:ext cx="6854400" cy="68544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FED4C940-D8EF-42FB-B65E-81A70494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" y="1640114"/>
            <a:ext cx="5217886" cy="521788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60000">
                <a:schemeClr val="accent2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63" name="Group 2062">
            <a:extLst>
              <a:ext uri="{FF2B5EF4-FFF2-40B4-BE49-F238E27FC236}">
                <a16:creationId xmlns:a16="http://schemas.microsoft.com/office/drawing/2014/main" id="{56A1B230-58D0-41AA-8ACD-0AE93078B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6000" y="0"/>
            <a:ext cx="10800000" cy="6858000"/>
            <a:chOff x="2328000" y="0"/>
            <a:chExt cx="2880000" cy="1440000"/>
          </a:xfrm>
        </p:grpSpPr>
        <p:sp>
          <p:nvSpPr>
            <p:cNvPr id="2064" name="Rectangle 2063">
              <a:extLst>
                <a:ext uri="{FF2B5EF4-FFF2-40B4-BE49-F238E27FC236}">
                  <a16:creationId xmlns:a16="http://schemas.microsoft.com/office/drawing/2014/main" id="{91B32BAF-B8A7-40EA-8C6C-3409A4268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68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5" name="Rectangle 2064">
              <a:extLst>
                <a:ext uri="{FF2B5EF4-FFF2-40B4-BE49-F238E27FC236}">
                  <a16:creationId xmlns:a16="http://schemas.microsoft.com/office/drawing/2014/main" id="{4AB64E17-54DF-4E9F-BB8F-9619CAE1A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2328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67" name="Group 2066">
            <a:extLst>
              <a:ext uri="{FF2B5EF4-FFF2-40B4-BE49-F238E27FC236}">
                <a16:creationId xmlns:a16="http://schemas.microsoft.com/office/drawing/2014/main" id="{F7AEDD01-B338-442A-9214-A38E48E3F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048499" y="1714500"/>
            <a:ext cx="6858000" cy="3429000"/>
            <a:chOff x="0" y="0"/>
            <a:chExt cx="2880000" cy="1440000"/>
          </a:xfrm>
        </p:grpSpPr>
        <p:sp>
          <p:nvSpPr>
            <p:cNvPr id="2068" name="Rectangle 2067">
              <a:extLst>
                <a:ext uri="{FF2B5EF4-FFF2-40B4-BE49-F238E27FC236}">
                  <a16:creationId xmlns:a16="http://schemas.microsoft.com/office/drawing/2014/main" id="{1444701A-B337-4728-803C-208856DC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9" name="Rectangle 2068">
              <a:extLst>
                <a:ext uri="{FF2B5EF4-FFF2-40B4-BE49-F238E27FC236}">
                  <a16:creationId xmlns:a16="http://schemas.microsoft.com/office/drawing/2014/main" id="{27B1125A-A245-40E7-937C-DB195DADF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71" name="Rectangle 2070">
            <a:extLst>
              <a:ext uri="{FF2B5EF4-FFF2-40B4-BE49-F238E27FC236}">
                <a16:creationId xmlns:a16="http://schemas.microsoft.com/office/drawing/2014/main" id="{445038F8-360D-46AD-B2F1-47DAB7AA0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60000">
                <a:schemeClr val="accent3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" name="Rectangle 2072">
            <a:extLst>
              <a:ext uri="{FF2B5EF4-FFF2-40B4-BE49-F238E27FC236}">
                <a16:creationId xmlns:a16="http://schemas.microsoft.com/office/drawing/2014/main" id="{E1297267-64FC-46DE-88B8-E76DC4691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7CB262-0E7A-49F7-BE1B-EAC5B12B0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600" y="51200"/>
            <a:ext cx="4500561" cy="1090837"/>
          </a:xfrm>
        </p:spPr>
        <p:txBody>
          <a:bodyPr>
            <a:noAutofit/>
          </a:bodyPr>
          <a:lstStyle/>
          <a:p>
            <a:r>
              <a:rPr lang="en-US" sz="6000" dirty="0"/>
              <a:t>Myopia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46013C-F5D7-4D0A-90E8-DD61754BD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1324598"/>
            <a:ext cx="4500561" cy="4984127"/>
          </a:xfrm>
        </p:spPr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cap="none" dirty="0"/>
              <a:t>hat is?</a:t>
            </a:r>
          </a:p>
          <a:p>
            <a:pPr algn="just"/>
            <a:r>
              <a:rPr lang="en-US" dirty="0"/>
              <a:t>I</a:t>
            </a:r>
            <a:r>
              <a:rPr lang="en-US" cap="none" dirty="0"/>
              <a:t>ts when our eyes or eye prevents light from bending properly, cause the light to reflect in front of the cornea, instead of reflecting on the cornea</a:t>
            </a:r>
          </a:p>
          <a:p>
            <a:pPr algn="just"/>
            <a:r>
              <a:rPr lang="en-US" dirty="0"/>
              <a:t>S</a:t>
            </a:r>
            <a:r>
              <a:rPr lang="en-US" cap="none" dirty="0"/>
              <a:t>ymptoms </a:t>
            </a:r>
          </a:p>
          <a:p>
            <a:pPr algn="just"/>
            <a:r>
              <a:rPr lang="en-US" cap="none" dirty="0"/>
              <a:t>  -Difficulty to see objects placed far away</a:t>
            </a:r>
          </a:p>
          <a:p>
            <a:pPr algn="just"/>
            <a:r>
              <a:rPr lang="en-US" cap="none" dirty="0"/>
              <a:t>  -Eyestrain </a:t>
            </a:r>
            <a:endParaRPr lang="en-US" dirty="0"/>
          </a:p>
        </p:txBody>
      </p:sp>
      <p:sp>
        <p:nvSpPr>
          <p:cNvPr id="2075" name="Freeform: Shape 2074">
            <a:extLst>
              <a:ext uri="{FF2B5EF4-FFF2-40B4-BE49-F238E27FC236}">
                <a16:creationId xmlns:a16="http://schemas.microsoft.com/office/drawing/2014/main" id="{D0A09031-1697-4CF1-8372-9D6B798ED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7424" y="0"/>
            <a:ext cx="6444576" cy="6858000"/>
          </a:xfrm>
          <a:custGeom>
            <a:avLst/>
            <a:gdLst>
              <a:gd name="connsiteX0" fmla="*/ 0 w 6444576"/>
              <a:gd name="connsiteY0" fmla="*/ 0 h 6858000"/>
              <a:gd name="connsiteX1" fmla="*/ 6444576 w 6444576"/>
              <a:gd name="connsiteY1" fmla="*/ 0 h 6858000"/>
              <a:gd name="connsiteX2" fmla="*/ 6444576 w 6444576"/>
              <a:gd name="connsiteY2" fmla="*/ 6858000 h 6858000"/>
              <a:gd name="connsiteX3" fmla="*/ 0 w 64445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576" h="6858000">
                <a:moveTo>
                  <a:pt x="0" y="0"/>
                </a:moveTo>
                <a:lnTo>
                  <a:pt x="6444576" y="0"/>
                </a:lnTo>
                <a:lnTo>
                  <a:pt x="6444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Miopía">
            <a:extLst>
              <a:ext uri="{FF2B5EF4-FFF2-40B4-BE49-F238E27FC236}">
                <a16:creationId xmlns:a16="http://schemas.microsoft.com/office/drawing/2014/main" id="{CEE97A6B-E77C-462E-B11B-E1637595B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9200" y="596619"/>
            <a:ext cx="5353200" cy="566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69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6" name="Rectangle 3078">
            <a:extLst>
              <a:ext uri="{FF2B5EF4-FFF2-40B4-BE49-F238E27FC236}">
                <a16:creationId xmlns:a16="http://schemas.microsoft.com/office/drawing/2014/main" id="{853E39E6-2A74-404E-B4BC-EEC89C01B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97" name="Group 3080">
            <a:extLst>
              <a:ext uri="{FF2B5EF4-FFF2-40B4-BE49-F238E27FC236}">
                <a16:creationId xmlns:a16="http://schemas.microsoft.com/office/drawing/2014/main" id="{30D050C3-946A-4155-B469-3FE5492E6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3098" name="Rectangle 3081">
              <a:extLst>
                <a:ext uri="{FF2B5EF4-FFF2-40B4-BE49-F238E27FC236}">
                  <a16:creationId xmlns:a16="http://schemas.microsoft.com/office/drawing/2014/main" id="{70D7BFBB-BF60-4EF1-AF1C-731347DB1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9" name="Oval 3082">
              <a:extLst>
                <a:ext uri="{FF2B5EF4-FFF2-40B4-BE49-F238E27FC236}">
                  <a16:creationId xmlns:a16="http://schemas.microsoft.com/office/drawing/2014/main" id="{40150CBC-E30B-417C-9BB2-CE6BB1A64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0" name="Oval 3083">
              <a:extLst>
                <a:ext uri="{FF2B5EF4-FFF2-40B4-BE49-F238E27FC236}">
                  <a16:creationId xmlns:a16="http://schemas.microsoft.com/office/drawing/2014/main" id="{476020D6-6ADB-408E-A69F-4EA6F51A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85" name="Group 3084">
              <a:extLst>
                <a:ext uri="{FF2B5EF4-FFF2-40B4-BE49-F238E27FC236}">
                  <a16:creationId xmlns:a16="http://schemas.microsoft.com/office/drawing/2014/main" id="{8226C8E5-1D99-421D-AB3C-2AF296A15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101" name="Rectangle 3089">
                <a:extLst>
                  <a:ext uri="{FF2B5EF4-FFF2-40B4-BE49-F238E27FC236}">
                    <a16:creationId xmlns:a16="http://schemas.microsoft.com/office/drawing/2014/main" id="{67669339-D0C4-4CF0-9A76-5BFBCDB798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2" name="Rectangle 3090">
                <a:extLst>
                  <a:ext uri="{FF2B5EF4-FFF2-40B4-BE49-F238E27FC236}">
                    <a16:creationId xmlns:a16="http://schemas.microsoft.com/office/drawing/2014/main" id="{38B31604-91C4-4CB0-8097-02EE0ADDC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86" name="Group 3085">
              <a:extLst>
                <a:ext uri="{FF2B5EF4-FFF2-40B4-BE49-F238E27FC236}">
                  <a16:creationId xmlns:a16="http://schemas.microsoft.com/office/drawing/2014/main" id="{548340F5-A593-469A-98DC-B6D90D3B2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103" name="Rectangle 3087">
                <a:extLst>
                  <a:ext uri="{FF2B5EF4-FFF2-40B4-BE49-F238E27FC236}">
                    <a16:creationId xmlns:a16="http://schemas.microsoft.com/office/drawing/2014/main" id="{B59E3068-3000-4C82-ACA8-367498951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4" name="Rectangle 3088">
                <a:extLst>
                  <a:ext uri="{FF2B5EF4-FFF2-40B4-BE49-F238E27FC236}">
                    <a16:creationId xmlns:a16="http://schemas.microsoft.com/office/drawing/2014/main" id="{C2E1C398-D8F7-4828-9F7F-80D61DAE2B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05" name="Rectangle 3086">
              <a:extLst>
                <a:ext uri="{FF2B5EF4-FFF2-40B4-BE49-F238E27FC236}">
                  <a16:creationId xmlns:a16="http://schemas.microsoft.com/office/drawing/2014/main" id="{813B333C-60FD-4260-80E0-190666C9D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06" name="Rectangle 3092">
            <a:extLst>
              <a:ext uri="{FF2B5EF4-FFF2-40B4-BE49-F238E27FC236}">
                <a16:creationId xmlns:a16="http://schemas.microsoft.com/office/drawing/2014/main" id="{DC05F582-AA63-4A8C-915E-66057E4B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6796A3-1F25-4F5A-9318-F743F6C6E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9693" y="164513"/>
            <a:ext cx="4554821" cy="824601"/>
          </a:xfrm>
        </p:spPr>
        <p:txBody>
          <a:bodyPr anchor="b">
            <a:normAutofit/>
          </a:bodyPr>
          <a:lstStyle/>
          <a:p>
            <a:r>
              <a:rPr lang="en-US" sz="5100" dirty="0"/>
              <a:t>Hyperopia</a:t>
            </a:r>
          </a:p>
        </p:txBody>
      </p:sp>
      <p:sp>
        <p:nvSpPr>
          <p:cNvPr id="3095" name="Freeform: Shape 3094">
            <a:extLst>
              <a:ext uri="{FF2B5EF4-FFF2-40B4-BE49-F238E27FC236}">
                <a16:creationId xmlns:a16="http://schemas.microsoft.com/office/drawing/2014/main" id="{2D253D93-3319-4E06-B75F-009AE70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44576" cy="6858000"/>
          </a:xfrm>
          <a:custGeom>
            <a:avLst/>
            <a:gdLst>
              <a:gd name="connsiteX0" fmla="*/ 0 w 6444576"/>
              <a:gd name="connsiteY0" fmla="*/ 0 h 6858000"/>
              <a:gd name="connsiteX1" fmla="*/ 6444576 w 6444576"/>
              <a:gd name="connsiteY1" fmla="*/ 0 h 6858000"/>
              <a:gd name="connsiteX2" fmla="*/ 6444576 w 6444576"/>
              <a:gd name="connsiteY2" fmla="*/ 6858000 h 6858000"/>
              <a:gd name="connsiteX3" fmla="*/ 0 w 64445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576" h="6858000">
                <a:moveTo>
                  <a:pt x="0" y="0"/>
                </a:moveTo>
                <a:lnTo>
                  <a:pt x="6444576" y="0"/>
                </a:lnTo>
                <a:lnTo>
                  <a:pt x="6444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 descr="Hipermetropía">
            <a:extLst>
              <a:ext uri="{FF2B5EF4-FFF2-40B4-BE49-F238E27FC236}">
                <a16:creationId xmlns:a16="http://schemas.microsoft.com/office/drawing/2014/main" id="{85E5AEF9-E016-4710-9B3C-746C24EDD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776" y="596619"/>
            <a:ext cx="5353200" cy="566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523588-9F3A-4735-A6D0-268AFE7C4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1226453"/>
            <a:ext cx="4537073" cy="50822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What is?</a:t>
            </a:r>
          </a:p>
          <a:p>
            <a:pPr marL="0" indent="0" algn="just">
              <a:buNone/>
            </a:pPr>
            <a:r>
              <a:rPr lang="en-US" dirty="0"/>
              <a:t>Patients with this ametropia are capable of see objects far away but have difficulty to focus objects nearby.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Symptoms </a:t>
            </a:r>
          </a:p>
          <a:p>
            <a:pPr algn="just">
              <a:buFontTx/>
              <a:buChar char="-"/>
            </a:pPr>
            <a:r>
              <a:rPr lang="en-US" dirty="0"/>
              <a:t>Blurry vision (near objects)</a:t>
            </a:r>
          </a:p>
          <a:p>
            <a:pPr algn="just">
              <a:buFontTx/>
              <a:buChar char="-"/>
            </a:pPr>
            <a:r>
              <a:rPr lang="en-US" dirty="0"/>
              <a:t>Difficulty reading</a:t>
            </a:r>
          </a:p>
          <a:p>
            <a:pPr algn="just">
              <a:buFontTx/>
              <a:buChar char="-"/>
            </a:pPr>
            <a:r>
              <a:rPr lang="en-US" dirty="0"/>
              <a:t>Headaches</a:t>
            </a:r>
          </a:p>
          <a:p>
            <a:pPr algn="just">
              <a:buFontTx/>
              <a:buChar char="-"/>
            </a:pPr>
            <a:r>
              <a:rPr lang="en-US" dirty="0"/>
              <a:t>Squinting </a:t>
            </a:r>
          </a:p>
        </p:txBody>
      </p:sp>
    </p:spTree>
    <p:extLst>
      <p:ext uri="{BB962C8B-B14F-4D97-AF65-F5344CB8AC3E}">
        <p14:creationId xmlns:p14="http://schemas.microsoft.com/office/powerpoint/2010/main" val="2465116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853E39E6-2A74-404E-B4BC-EEC89C01B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05" name="Group 4104">
            <a:extLst>
              <a:ext uri="{FF2B5EF4-FFF2-40B4-BE49-F238E27FC236}">
                <a16:creationId xmlns:a16="http://schemas.microsoft.com/office/drawing/2014/main" id="{30D050C3-946A-4155-B469-3FE5492E6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4106" name="Rectangle 4105">
              <a:extLst>
                <a:ext uri="{FF2B5EF4-FFF2-40B4-BE49-F238E27FC236}">
                  <a16:creationId xmlns:a16="http://schemas.microsoft.com/office/drawing/2014/main" id="{70D7BFBB-BF60-4EF1-AF1C-731347DB1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7" name="Oval 4106">
              <a:extLst>
                <a:ext uri="{FF2B5EF4-FFF2-40B4-BE49-F238E27FC236}">
                  <a16:creationId xmlns:a16="http://schemas.microsoft.com/office/drawing/2014/main" id="{40150CBC-E30B-417C-9BB2-CE6BB1A64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8" name="Oval 4107">
              <a:extLst>
                <a:ext uri="{FF2B5EF4-FFF2-40B4-BE49-F238E27FC236}">
                  <a16:creationId xmlns:a16="http://schemas.microsoft.com/office/drawing/2014/main" id="{476020D6-6ADB-408E-A69F-4EA6F51A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109" name="Group 4108">
              <a:extLst>
                <a:ext uri="{FF2B5EF4-FFF2-40B4-BE49-F238E27FC236}">
                  <a16:creationId xmlns:a16="http://schemas.microsoft.com/office/drawing/2014/main" id="{8226C8E5-1D99-421D-AB3C-2AF296A15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114" name="Rectangle 4113">
                <a:extLst>
                  <a:ext uri="{FF2B5EF4-FFF2-40B4-BE49-F238E27FC236}">
                    <a16:creationId xmlns:a16="http://schemas.microsoft.com/office/drawing/2014/main" id="{67669339-D0C4-4CF0-9A76-5BFBCDB798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5" name="Rectangle 4114">
                <a:extLst>
                  <a:ext uri="{FF2B5EF4-FFF2-40B4-BE49-F238E27FC236}">
                    <a16:creationId xmlns:a16="http://schemas.microsoft.com/office/drawing/2014/main" id="{38B31604-91C4-4CB0-8097-02EE0ADDC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10" name="Group 4109">
              <a:extLst>
                <a:ext uri="{FF2B5EF4-FFF2-40B4-BE49-F238E27FC236}">
                  <a16:creationId xmlns:a16="http://schemas.microsoft.com/office/drawing/2014/main" id="{548340F5-A593-469A-98DC-B6D90D3B2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112" name="Rectangle 4111">
                <a:extLst>
                  <a:ext uri="{FF2B5EF4-FFF2-40B4-BE49-F238E27FC236}">
                    <a16:creationId xmlns:a16="http://schemas.microsoft.com/office/drawing/2014/main" id="{B59E3068-3000-4C82-ACA8-367498951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3" name="Rectangle 4112">
                <a:extLst>
                  <a:ext uri="{FF2B5EF4-FFF2-40B4-BE49-F238E27FC236}">
                    <a16:creationId xmlns:a16="http://schemas.microsoft.com/office/drawing/2014/main" id="{C2E1C398-D8F7-4828-9F7F-80D61DAE2B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11" name="Rectangle 4110">
              <a:extLst>
                <a:ext uri="{FF2B5EF4-FFF2-40B4-BE49-F238E27FC236}">
                  <a16:creationId xmlns:a16="http://schemas.microsoft.com/office/drawing/2014/main" id="{813B333C-60FD-4260-80E0-190666C9D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17" name="Rectangle 4116">
            <a:extLst>
              <a:ext uri="{FF2B5EF4-FFF2-40B4-BE49-F238E27FC236}">
                <a16:creationId xmlns:a16="http://schemas.microsoft.com/office/drawing/2014/main" id="{DC05F582-AA63-4A8C-915E-66057E4B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3E3E11-2A15-41BB-B33C-7D806A248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anchor="b">
            <a:normAutofit/>
          </a:bodyPr>
          <a:lstStyle/>
          <a:p>
            <a:r>
              <a:rPr lang="en-US" dirty="0"/>
              <a:t>Emmetrope </a:t>
            </a:r>
          </a:p>
        </p:txBody>
      </p:sp>
      <p:sp>
        <p:nvSpPr>
          <p:cNvPr id="4119" name="Freeform: Shape 4118">
            <a:extLst>
              <a:ext uri="{FF2B5EF4-FFF2-40B4-BE49-F238E27FC236}">
                <a16:creationId xmlns:a16="http://schemas.microsoft.com/office/drawing/2014/main" id="{2D253D93-3319-4E06-B75F-009AE70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44576" cy="6858000"/>
          </a:xfrm>
          <a:custGeom>
            <a:avLst/>
            <a:gdLst>
              <a:gd name="connsiteX0" fmla="*/ 0 w 6444576"/>
              <a:gd name="connsiteY0" fmla="*/ 0 h 6858000"/>
              <a:gd name="connsiteX1" fmla="*/ 6444576 w 6444576"/>
              <a:gd name="connsiteY1" fmla="*/ 0 h 6858000"/>
              <a:gd name="connsiteX2" fmla="*/ 6444576 w 6444576"/>
              <a:gd name="connsiteY2" fmla="*/ 6858000 h 6858000"/>
              <a:gd name="connsiteX3" fmla="*/ 0 w 64445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576" h="6858000">
                <a:moveTo>
                  <a:pt x="0" y="0"/>
                </a:moveTo>
                <a:lnTo>
                  <a:pt x="6444576" y="0"/>
                </a:lnTo>
                <a:lnTo>
                  <a:pt x="6444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098" name="Picture 2" descr="Troubles Réfractifs | myopie, presbytie, astigmatisme et hypermétropie">
            <a:extLst>
              <a:ext uri="{FF2B5EF4-FFF2-40B4-BE49-F238E27FC236}">
                <a16:creationId xmlns:a16="http://schemas.microsoft.com/office/drawing/2014/main" id="{7E7C8D20-49E2-4B10-AD42-A36C8FD06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776" y="1849805"/>
            <a:ext cx="5353200" cy="315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542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068209-8B69-4250-8171-B4075C53F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1170774"/>
            <a:ext cx="11101135" cy="4973652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hlinkClick r:id="rId2"/>
              </a:rPr>
              <a:t>VIDEO SOLVING A PROBLEM FOR AN EXTERNAL INSTITUTION 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743695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6481B0-5687-4A55-8031-960473E66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912785"/>
          </a:xfrm>
        </p:spPr>
        <p:txBody>
          <a:bodyPr>
            <a:normAutofit fontScale="90000"/>
          </a:bodyPr>
          <a:lstStyle/>
          <a:p>
            <a:r>
              <a:rPr lang="en-US" dirty="0"/>
              <a:t>Bibliography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095CA3-0000-42DF-BD9A-0382505EA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452785"/>
            <a:ext cx="11101136" cy="4855939"/>
          </a:xfrm>
        </p:spPr>
        <p:txBody>
          <a:bodyPr/>
          <a:lstStyle/>
          <a:p>
            <a:pPr algn="just"/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Enfermedades de la vista.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Miranza. Found it on </a:t>
            </a:r>
            <a:r>
              <a:rPr lang="en-US" sz="18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https://miranza.es/patologias/astigmatismo/</a:t>
            </a:r>
            <a:endParaRPr lang="en-US" sz="1800" u="sng" dirty="0">
              <a:solidFill>
                <a:srgbClr val="0563C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Turbert, David. (September 22, 2022). Nearsightedness: What is myopia?. American Academy of ophthalmology.  Found it on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https://www.aao.org/eye-health/diseases/myopia-nearsightedness</a:t>
            </a: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Farsightedness. Cleveland Clinic. Found it on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https://my.clevelandclinic.org/health/diseases/8580-farsightedness</a:t>
            </a: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Mendez. Avilio. Astigmatismo. Ciencias médicas. Found it on https://blog.ciencias-medicas.com/archives/940 </a:t>
            </a:r>
          </a:p>
          <a:p>
            <a:pPr algn="just"/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 pro visu. (March 10, 2020). Hipermetropía. Pro visu. Found it on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https://www.provisu.ch/es/enfermedades-mas-frecuentes/hipermetropia.html</a:t>
            </a: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59207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LightSeedRightStep">
      <a:dk1>
        <a:srgbClr val="000000"/>
      </a:dk1>
      <a:lt1>
        <a:srgbClr val="FFFFFF"/>
      </a:lt1>
      <a:dk2>
        <a:srgbClr val="413324"/>
      </a:dk2>
      <a:lt2>
        <a:srgbClr val="E2E7E8"/>
      </a:lt2>
      <a:accent1>
        <a:srgbClr val="D39089"/>
      </a:accent1>
      <a:accent2>
        <a:srgbClr val="C79A6B"/>
      </a:accent2>
      <a:accent3>
        <a:srgbClr val="AAA66F"/>
      </a:accent3>
      <a:accent4>
        <a:srgbClr val="91AB5F"/>
      </a:accent4>
      <a:accent5>
        <a:srgbClr val="80AE72"/>
      </a:accent5>
      <a:accent6>
        <a:srgbClr val="63B371"/>
      </a:accent6>
      <a:hlink>
        <a:srgbClr val="588C92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297</Words>
  <Application>Microsoft Office PowerPoint</Application>
  <PresentationFormat>Panorámica</PresentationFormat>
  <Paragraphs>43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Bell MT</vt:lpstr>
      <vt:lpstr>Calibri</vt:lpstr>
      <vt:lpstr>GlowVTI</vt:lpstr>
      <vt:lpstr>Optometry Ensemble</vt:lpstr>
      <vt:lpstr>Concepts applied</vt:lpstr>
      <vt:lpstr>Astigmatism</vt:lpstr>
      <vt:lpstr>Myopia </vt:lpstr>
      <vt:lpstr>Hyperopia</vt:lpstr>
      <vt:lpstr>Emmetrope </vt:lpstr>
      <vt:lpstr>VIDEO SOLVING A PROBLEM FOR AN EXTERNAL INSTITUTION </vt:lpstr>
      <vt:lpstr>Bibliography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Optometry Ensemble</dc:title>
  <dc:creator>Luis Rubén Mejía García</dc:creator>
  <cp:lastModifiedBy>Luis Rubén Mejía García</cp:lastModifiedBy>
  <cp:revision>6</cp:revision>
  <dcterms:created xsi:type="dcterms:W3CDTF">2022-11-13T18:28:15Z</dcterms:created>
  <dcterms:modified xsi:type="dcterms:W3CDTF">2022-11-14T00:47:27Z</dcterms:modified>
</cp:coreProperties>
</file>