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sldIdLst>
    <p:sldId id="256" r:id="rId2"/>
    <p:sldId id="341" r:id="rId3"/>
    <p:sldId id="342" r:id="rId4"/>
    <p:sldId id="343" r:id="rId5"/>
    <p:sldId id="316" r:id="rId6"/>
    <p:sldId id="336" r:id="rId7"/>
    <p:sldId id="330" r:id="rId8"/>
    <p:sldId id="352" r:id="rId9"/>
    <p:sldId id="332" r:id="rId10"/>
    <p:sldId id="335" r:id="rId11"/>
    <p:sldId id="334" r:id="rId12"/>
    <p:sldId id="281" r:id="rId13"/>
    <p:sldId id="331" r:id="rId14"/>
    <p:sldId id="347" r:id="rId15"/>
    <p:sldId id="345" r:id="rId16"/>
    <p:sldId id="348" r:id="rId17"/>
    <p:sldId id="349" r:id="rId18"/>
    <p:sldId id="350" r:id="rId19"/>
    <p:sldId id="353" r:id="rId20"/>
    <p:sldId id="344" r:id="rId21"/>
    <p:sldId id="351" r:id="rId22"/>
    <p:sldId id="327" r:id="rId2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1pPr>
    <a:lvl2pPr marL="0" marR="0" indent="2667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2pPr>
    <a:lvl3pPr marL="0" marR="0" indent="533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3pPr>
    <a:lvl4pPr marL="0" marR="0" indent="8001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4pPr>
    <a:lvl5pPr marL="0" marR="0" indent="1066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5pPr>
    <a:lvl6pPr marL="0" marR="0" indent="13335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6pPr>
    <a:lvl7pPr marL="0" marR="0" indent="16129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7pPr>
    <a:lvl8pPr marL="0" marR="0" indent="1879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8pPr>
    <a:lvl9pPr marL="0" marR="0" indent="21463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CBCBCB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1634" autoAdjust="0"/>
  </p:normalViewPr>
  <p:slideViewPr>
    <p:cSldViewPr snapToGrid="0">
      <p:cViewPr varScale="1">
        <p:scale>
          <a:sx n="42" d="100"/>
          <a:sy n="42" d="100"/>
        </p:scale>
        <p:origin x="2122" y="3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6" name="Shape 20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5858367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 latinLnBrk="0">
      <a:defRPr sz="2000">
        <a:latin typeface="Lucida Grande"/>
        <a:ea typeface="Lucida Grande"/>
        <a:cs typeface="Lucida Grande"/>
        <a:sym typeface="Lucida Grande"/>
      </a:defRPr>
    </a:lvl1pPr>
    <a:lvl2pPr indent="228600" defTabSz="584200" latinLnBrk="0">
      <a:defRPr sz="2000">
        <a:latin typeface="Lucida Grande"/>
        <a:ea typeface="Lucida Grande"/>
        <a:cs typeface="Lucida Grande"/>
        <a:sym typeface="Lucida Grande"/>
      </a:defRPr>
    </a:lvl2pPr>
    <a:lvl3pPr indent="457200" defTabSz="584200" latinLnBrk="0">
      <a:defRPr sz="2000">
        <a:latin typeface="Lucida Grande"/>
        <a:ea typeface="Lucida Grande"/>
        <a:cs typeface="Lucida Grande"/>
        <a:sym typeface="Lucida Grande"/>
      </a:defRPr>
    </a:lvl3pPr>
    <a:lvl4pPr indent="685800" defTabSz="584200" latinLnBrk="0">
      <a:defRPr sz="2000">
        <a:latin typeface="Lucida Grande"/>
        <a:ea typeface="Lucida Grande"/>
        <a:cs typeface="Lucida Grande"/>
        <a:sym typeface="Lucida Grande"/>
      </a:defRPr>
    </a:lvl4pPr>
    <a:lvl5pPr indent="914400" defTabSz="584200" latinLnBrk="0">
      <a:defRPr sz="2000">
        <a:latin typeface="Lucida Grande"/>
        <a:ea typeface="Lucida Grande"/>
        <a:cs typeface="Lucida Grande"/>
        <a:sym typeface="Lucida Grande"/>
      </a:defRPr>
    </a:lvl5pPr>
    <a:lvl6pPr indent="1143000" defTabSz="584200" latinLnBrk="0">
      <a:defRPr sz="2000">
        <a:latin typeface="Lucida Grande"/>
        <a:ea typeface="Lucida Grande"/>
        <a:cs typeface="Lucida Grande"/>
        <a:sym typeface="Lucida Grande"/>
      </a:defRPr>
    </a:lvl6pPr>
    <a:lvl7pPr indent="1371600" defTabSz="584200" latinLnBrk="0">
      <a:defRPr sz="2000">
        <a:latin typeface="Lucida Grande"/>
        <a:ea typeface="Lucida Grande"/>
        <a:cs typeface="Lucida Grande"/>
        <a:sym typeface="Lucida Grande"/>
      </a:defRPr>
    </a:lvl7pPr>
    <a:lvl8pPr indent="1600200" defTabSz="584200" latinLnBrk="0">
      <a:defRPr sz="2000">
        <a:latin typeface="Lucida Grande"/>
        <a:ea typeface="Lucida Grande"/>
        <a:cs typeface="Lucida Grande"/>
        <a:sym typeface="Lucida Grande"/>
      </a:defRPr>
    </a:lvl8pPr>
    <a:lvl9pPr indent="1828800" defTabSz="5842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Instead, control is transferred to the main function of the new executable!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7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8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30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83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202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73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7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Upgrade a child process using functions in exec family</a:t>
            </a:r>
          </a:p>
          <a:p>
            <a:pPr lvl="1"/>
            <a:r>
              <a:rPr lang="en-US" dirty="0"/>
              <a:t>The functions do not return if everything goes well</a:t>
            </a:r>
          </a:p>
          <a:p>
            <a:r>
              <a:rPr lang="en-US" dirty="0"/>
              <a:t>Access files with low level file operations</a:t>
            </a:r>
          </a:p>
          <a:p>
            <a:pPr lvl="1"/>
            <a:r>
              <a:rPr lang="en-US" dirty="0"/>
              <a:t>open(), close(), read(), write(), and so on</a:t>
            </a:r>
          </a:p>
          <a:p>
            <a:pPr lvl="1"/>
            <a:r>
              <a:rPr lang="en-US" dirty="0"/>
              <a:t>A lot of other OS services are exposed as 'files'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the embryo of piping</a:t>
            </a:r>
          </a:p>
          <a:p>
            <a:endParaRPr lang="en-US" dirty="0"/>
          </a:p>
          <a:p>
            <a:r>
              <a:rPr lang="en-US" dirty="0"/>
              <a:t>   1&gt;filename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1&gt;&gt;filename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2&gt;filename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2&gt;&gt;filename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&amp;&gt;filename</a:t>
            </a:r>
          </a:p>
          <a:p>
            <a:r>
              <a:rPr lang="en-US" dirty="0"/>
              <a:t>      # Redirect both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   # This operator is now functional, as of Bash 4, final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90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0" marR="0" lvl="0" indent="0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the embryo of piping</a:t>
            </a:r>
          </a:p>
          <a:p>
            <a:endParaRPr lang="en-US" dirty="0"/>
          </a:p>
          <a:p>
            <a:r>
              <a:rPr lang="en-US" dirty="0"/>
              <a:t>   1&gt;filename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1&gt;&gt;filename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stdout</a:t>
            </a:r>
            <a:r>
              <a:rPr lang="en-US" dirty="0"/>
              <a:t> to file "filename."</a:t>
            </a:r>
          </a:p>
          <a:p>
            <a:r>
              <a:rPr lang="en-US" dirty="0"/>
              <a:t>   2&gt;filename</a:t>
            </a:r>
          </a:p>
          <a:p>
            <a:r>
              <a:rPr lang="en-US" dirty="0"/>
              <a:t>      # Redirect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2&gt;&gt;filename</a:t>
            </a:r>
          </a:p>
          <a:p>
            <a:r>
              <a:rPr lang="en-US" dirty="0"/>
              <a:t>      # Redirect and append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&amp;&gt;filename</a:t>
            </a:r>
          </a:p>
          <a:p>
            <a:r>
              <a:rPr lang="en-US" dirty="0"/>
              <a:t>      # Redirect both </a:t>
            </a:r>
            <a:r>
              <a:rPr lang="en-US" dirty="0" err="1"/>
              <a:t>stdout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r>
              <a:rPr lang="en-US" dirty="0"/>
              <a:t> to file "filename."</a:t>
            </a:r>
          </a:p>
          <a:p>
            <a:r>
              <a:rPr lang="en-US" dirty="0"/>
              <a:t>      # This operator is now functional, as of Bash 4, final release.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63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Lucida Grande"/>
                <a:ea typeface="Lucida Grande"/>
                <a:cs typeface="Lucida Grande"/>
                <a:sym typeface="Lucida Grande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7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070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Corollary</a:t>
            </a:r>
          </a:p>
          <a:p>
            <a:pPr lvl="1"/>
            <a:r>
              <a:rPr lang="en-US" dirty="0"/>
              <a:t>This can be handy to change where the child…</a:t>
            </a:r>
          </a:p>
          <a:p>
            <a:pPr lvl="2"/>
            <a:r>
              <a:rPr lang="en-US" dirty="0"/>
              <a:t>Reads its input from</a:t>
            </a:r>
          </a:p>
          <a:p>
            <a:pPr lvl="2"/>
            <a:r>
              <a:rPr lang="en-US" dirty="0"/>
              <a:t>Write its output to!</a:t>
            </a:r>
          </a:p>
          <a:p>
            <a:r>
              <a:rPr lang="en-US" dirty="0"/>
              <a:t>How?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18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67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20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4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118618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5029200"/>
            <a:ext cx="118618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ModernPortfolio_2-up-h.pdf" descr="ModernPortfolio_2-up-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 &amp; Landscape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ModernPortfolio_2-up-vh.pdf" descr="ModernPortfolio_2-up-vh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2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ModernPortfolio_2-up-v-2.pdf" descr="ModernPortfolio_2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 Portrait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ModernPortfolio_3-up-v-2.pdf" descr="ModernPortfolio_3-up-v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Big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ModernPortfolio_photo-big-2.pdf" descr="ModernPortfolio_photo-big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ModernPortfolio_3-up.pdf" descr="ModernPortfolio_3-u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4 Up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ModernPortfolio_4-up-2.pdf" descr="ModernPortfolio_4-up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44500" y="8813800"/>
            <a:ext cx="8255000" cy="812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1600">
                <a:solidFill>
                  <a:srgbClr val="868686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69300" y="2324100"/>
            <a:ext cx="40640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2pPr>
            <a:lvl3pPr marL="901700">
              <a:spcBef>
                <a:spcPts val="1000"/>
              </a:spcBef>
              <a:defRPr sz="2400">
                <a:solidFill>
                  <a:srgbClr val="941100"/>
                </a:solidFill>
              </a:defRPr>
            </a:lvl3pPr>
            <a:lvl4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4pPr>
            <a:lvl5pPr>
              <a:spcBef>
                <a:spcPts val="1000"/>
              </a:spcBef>
              <a:defRPr sz="2400">
                <a:solidFill>
                  <a:srgbClr val="9411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197" name="Seal 3 SPOT281.jpg" descr="Seal 3 SPOT281.jpg"/>
          <p:cNvPicPr>
            <a:picLocks noChangeAspect="1"/>
          </p:cNvPicPr>
          <p:nvPr/>
        </p:nvPicPr>
        <p:blipFill>
          <a:blip r:embed="rId2"/>
          <a:srcRect l="4069" t="4341" r="4032" b="3948"/>
          <a:stretch>
            <a:fillRect/>
          </a:stretch>
        </p:blipFill>
        <p:spPr>
          <a:xfrm>
            <a:off x="11653573" y="848089"/>
            <a:ext cx="746954" cy="7454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0" h="21564" extrusionOk="0">
                <a:moveTo>
                  <a:pt x="10791" y="0"/>
                </a:moveTo>
                <a:cubicBezTo>
                  <a:pt x="6286" y="0"/>
                  <a:pt x="3129" y="1889"/>
                  <a:pt x="1079" y="5832"/>
                </a:cubicBezTo>
                <a:cubicBezTo>
                  <a:pt x="380" y="7176"/>
                  <a:pt x="22" y="8927"/>
                  <a:pt x="1" y="10666"/>
                </a:cubicBezTo>
                <a:cubicBezTo>
                  <a:pt x="-20" y="12405"/>
                  <a:pt x="298" y="14141"/>
                  <a:pt x="964" y="15442"/>
                </a:cubicBezTo>
                <a:cubicBezTo>
                  <a:pt x="2541" y="18521"/>
                  <a:pt x="4983" y="20504"/>
                  <a:pt x="8245" y="21366"/>
                </a:cubicBezTo>
                <a:cubicBezTo>
                  <a:pt x="8703" y="21487"/>
                  <a:pt x="9276" y="21548"/>
                  <a:pt x="9908" y="21561"/>
                </a:cubicBezTo>
                <a:cubicBezTo>
                  <a:pt x="11802" y="21600"/>
                  <a:pt x="14214" y="21181"/>
                  <a:pt x="15583" y="20494"/>
                </a:cubicBezTo>
                <a:cubicBezTo>
                  <a:pt x="17867" y="19348"/>
                  <a:pt x="19292" y="17944"/>
                  <a:pt x="20491" y="15637"/>
                </a:cubicBezTo>
                <a:cubicBezTo>
                  <a:pt x="21218" y="14239"/>
                  <a:pt x="21580" y="12485"/>
                  <a:pt x="21580" y="10735"/>
                </a:cubicBezTo>
                <a:cubicBezTo>
                  <a:pt x="21580" y="8985"/>
                  <a:pt x="21218" y="7231"/>
                  <a:pt x="20491" y="5832"/>
                </a:cubicBezTo>
                <a:cubicBezTo>
                  <a:pt x="18441" y="1889"/>
                  <a:pt x="15295" y="0"/>
                  <a:pt x="10791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9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/>
            </a:lvl1pPr>
            <a:lvl2pPr>
              <a:spcBef>
                <a:spcPts val="1000"/>
              </a:spcBef>
              <a:defRPr sz="2400"/>
            </a:lvl2pPr>
            <a:lvl3pPr marL="901700">
              <a:spcBef>
                <a:spcPts val="1000"/>
              </a:spcBef>
              <a:defRPr sz="2400"/>
            </a:lvl3pPr>
            <a:lvl4pPr marL="1244600">
              <a:spcBef>
                <a:spcPts val="1000"/>
              </a:spcBef>
              <a:defRPr sz="2400"/>
            </a:lvl4pPr>
            <a:lvl5pPr marL="1587500">
              <a:spcBef>
                <a:spcPts val="10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75360" y="8886613"/>
            <a:ext cx="2709333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fld id="{5F4466A7-83BD-4480-9794-630109B6D634}" type="datetime5">
              <a:rPr lang="en-US" altLang="en-US" smtClean="0"/>
              <a:t>14-Oct-24</a:t>
            </a:fld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443307" y="8886613"/>
            <a:ext cx="4118187" cy="650240"/>
          </a:xfrm>
          <a:prstGeom prst="rect">
            <a:avLst/>
          </a:prstGeom>
          <a:ln/>
        </p:spPr>
        <p:txBody>
          <a:bodyPr lIns="130046" tIns="65023" rIns="130046" bIns="65023"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Advanced Programming</a:t>
            </a:r>
          </a:p>
          <a:p>
            <a:pPr>
              <a:defRPr/>
            </a:pPr>
            <a:r>
              <a:rPr lang="en-US" altLang="en-US"/>
              <a:t>Spring 2002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2163341" y="9131300"/>
            <a:ext cx="294953" cy="292388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50666-4B14-42C7-B7F5-B2D31347E5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394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5" name="Seal 3 SPOT281.jpg" descr="Seal 3 SPOT281.jpg"/>
          <p:cNvPicPr>
            <a:picLocks noChangeAspect="1"/>
          </p:cNvPicPr>
          <p:nvPr/>
        </p:nvPicPr>
        <p:blipFill>
          <a:blip r:embed="rId2"/>
          <a:srcRect l="3953" t="3727" r="4037" b="3957"/>
          <a:stretch>
            <a:fillRect/>
          </a:stretch>
        </p:blipFill>
        <p:spPr>
          <a:xfrm>
            <a:off x="11652633" y="843096"/>
            <a:ext cx="747854" cy="750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2" h="21361" extrusionOk="0">
                <a:moveTo>
                  <a:pt x="11422" y="16"/>
                </a:moveTo>
                <a:cubicBezTo>
                  <a:pt x="7331" y="-203"/>
                  <a:pt x="3227" y="1854"/>
                  <a:pt x="1122" y="5835"/>
                </a:cubicBezTo>
                <a:cubicBezTo>
                  <a:pt x="406" y="7190"/>
                  <a:pt x="27" y="8923"/>
                  <a:pt x="2" y="10637"/>
                </a:cubicBezTo>
                <a:cubicBezTo>
                  <a:pt x="-23" y="12351"/>
                  <a:pt x="307" y="14046"/>
                  <a:pt x="985" y="15337"/>
                </a:cubicBezTo>
                <a:cubicBezTo>
                  <a:pt x="2583" y="18378"/>
                  <a:pt x="4999" y="20320"/>
                  <a:pt x="8244" y="21167"/>
                </a:cubicBezTo>
                <a:cubicBezTo>
                  <a:pt x="8700" y="21286"/>
                  <a:pt x="9272" y="21346"/>
                  <a:pt x="9902" y="21359"/>
                </a:cubicBezTo>
                <a:cubicBezTo>
                  <a:pt x="11791" y="21397"/>
                  <a:pt x="14195" y="20985"/>
                  <a:pt x="15560" y="20308"/>
                </a:cubicBezTo>
                <a:cubicBezTo>
                  <a:pt x="17837" y="19180"/>
                  <a:pt x="19258" y="17799"/>
                  <a:pt x="20453" y="15529"/>
                </a:cubicBezTo>
                <a:cubicBezTo>
                  <a:pt x="21226" y="14062"/>
                  <a:pt x="21577" y="12337"/>
                  <a:pt x="21539" y="10603"/>
                </a:cubicBezTo>
                <a:cubicBezTo>
                  <a:pt x="21476" y="7712"/>
                  <a:pt x="20339" y="4789"/>
                  <a:pt x="18327" y="2942"/>
                </a:cubicBezTo>
                <a:cubicBezTo>
                  <a:pt x="16323" y="1103"/>
                  <a:pt x="13877" y="148"/>
                  <a:pt x="11422" y="16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6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709400" cy="6565900"/>
          </a:xfrm>
          <a:prstGeom prst="rect">
            <a:avLst/>
          </a:prstGeom>
        </p:spPr>
        <p:txBody>
          <a:bodyPr numCol="2" spcCol="585470"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863600"/>
            <a:ext cx="11861800" cy="8026400"/>
          </a:xfrm>
          <a:prstGeom prst="rect">
            <a:avLst/>
          </a:prstGeom>
        </p:spPr>
        <p:txBody>
          <a:bodyPr/>
          <a:lstStyle>
            <a:lvl1pPr>
              <a:spcBef>
                <a:spcPts val="72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7200"/>
              </a:spcBef>
              <a:defRPr sz="2400"/>
            </a:lvl2pPr>
            <a:lvl3pPr>
              <a:spcBef>
                <a:spcPts val="7200"/>
              </a:spcBef>
              <a:defRPr sz="2400"/>
            </a:lvl3pPr>
            <a:lvl4pPr>
              <a:spcBef>
                <a:spcPts val="7200"/>
              </a:spcBef>
              <a:defRPr sz="2400"/>
            </a:lvl4pPr>
            <a:lvl5pPr>
              <a:spcBef>
                <a:spcPts val="72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62" name="Seal 3 SPOT281.jpg" descr="Seal 3 SPOT28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0" y="812800"/>
            <a:ext cx="812800" cy="812800"/>
          </a:xfrm>
          <a:prstGeom prst="rect">
            <a:avLst/>
          </a:prstGeom>
          <a:ln w="12700">
            <a:miter lim="400000"/>
          </a:ln>
        </p:spPr>
      </p:pic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Text"/>
          <p:cNvSpPr txBox="1">
            <a:spLocks noGrp="1"/>
          </p:cNvSpPr>
          <p:nvPr>
            <p:ph type="title"/>
          </p:nvPr>
        </p:nvSpPr>
        <p:spPr>
          <a:xfrm>
            <a:off x="571500" y="3708400"/>
            <a:ext cx="11861800" cy="2336800"/>
          </a:xfrm>
          <a:prstGeom prst="rect">
            <a:avLst/>
          </a:prstGeom>
        </p:spPr>
        <p:txBody>
          <a:bodyPr anchor="ctr"/>
          <a:lstStyle/>
          <a:p>
            <a:r>
              <a:t>Title Text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2682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ModernPortfolio_photo-h-2.pdf" descr="ModernPortfolio_photo-h-2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Line"/>
          <p:cNvSpPr/>
          <p:nvPr/>
        </p:nvSpPr>
        <p:spPr>
          <a:xfrm>
            <a:off x="7543800" y="7975599"/>
            <a:ext cx="1" cy="1422529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1" name="Title Text"/>
          <p:cNvSpPr txBox="1">
            <a:spLocks noGrp="1"/>
          </p:cNvSpPr>
          <p:nvPr>
            <p:ph type="title"/>
          </p:nvPr>
        </p:nvSpPr>
        <p:spPr>
          <a:xfrm>
            <a:off x="1409700" y="7785100"/>
            <a:ext cx="5791200" cy="1701800"/>
          </a:xfrm>
          <a:prstGeom prst="rect">
            <a:avLst/>
          </a:prstGeom>
        </p:spPr>
        <p:txBody>
          <a:bodyPr anchor="ctr"/>
          <a:lstStyle>
            <a:lvl1pPr algn="r"/>
          </a:lstStyle>
          <a:p>
            <a:r>
              <a:t>Title Text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48600" y="8470900"/>
            <a:ext cx="4953000" cy="508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2pPr>
            <a:lvl3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3pPr>
            <a:lvl4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4pPr>
            <a:lvl5pPr marL="0" indent="0">
              <a:spcBef>
                <a:spcPts val="0"/>
              </a:spcBef>
              <a:buSzTx/>
              <a:buNone/>
              <a:defRPr sz="2400">
                <a:solidFill>
                  <a:srgbClr val="A9A9A9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26924" y="9258300"/>
            <a:ext cx="258370" cy="249733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Line"/>
          <p:cNvSpPr/>
          <p:nvPr/>
        </p:nvSpPr>
        <p:spPr>
          <a:xfrm>
            <a:off x="647700" y="4749800"/>
            <a:ext cx="4882122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xfrm>
            <a:off x="571500" y="1320800"/>
            <a:ext cx="5092700" cy="3175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571500" y="5029200"/>
            <a:ext cx="5092700" cy="3175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2400">
                <a:solidFill>
                  <a:srgbClr val="747474"/>
                </a:solidFill>
              </a:defRPr>
            </a:lvl1pPr>
            <a:lvl2pPr marL="0" indent="0">
              <a:spcBef>
                <a:spcPts val="0"/>
              </a:spcBef>
              <a:buSzTx/>
              <a:buNone/>
              <a:defRPr sz="2400"/>
            </a:lvl2pPr>
            <a:lvl3pPr marL="0" indent="0">
              <a:spcBef>
                <a:spcPts val="0"/>
              </a:spcBef>
              <a:buSzTx/>
              <a:buNone/>
              <a:defRPr sz="2400"/>
            </a:lvl3pPr>
            <a:lvl4pPr marL="0" indent="0">
              <a:spcBef>
                <a:spcPts val="0"/>
              </a:spcBef>
              <a:buSzTx/>
              <a:buNone/>
              <a:defRPr sz="2400"/>
            </a:lvl4pPr>
            <a:lvl5pPr marL="0" indent="0">
              <a:spcBef>
                <a:spcPts val="0"/>
              </a:spcBef>
              <a:buSz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08000" y="9258300"/>
            <a:ext cx="258369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bg>
      <p:bgPr>
        <a:solidFill>
          <a:srgbClr val="D6D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ModernPortfolio_photo-v-1.pdf" descr="ModernPortfolio_photo-v-1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Line"/>
          <p:cNvSpPr/>
          <p:nvPr/>
        </p:nvSpPr>
        <p:spPr>
          <a:xfrm>
            <a:off x="647700" y="1968500"/>
            <a:ext cx="48768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03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5092700" cy="1397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71500" y="2324100"/>
            <a:ext cx="5092700" cy="6565900"/>
          </a:xfrm>
          <a:prstGeom prst="rect">
            <a:avLst/>
          </a:prstGeom>
        </p:spPr>
        <p:txBody>
          <a:bodyPr/>
          <a:lstStyle>
            <a:lvl1pPr>
              <a:spcBef>
                <a:spcPts val="4900"/>
              </a:spcBef>
              <a:defRPr sz="2400">
                <a:solidFill>
                  <a:srgbClr val="747474"/>
                </a:solidFill>
              </a:defRPr>
            </a:lvl1pPr>
            <a:lvl2pPr>
              <a:spcBef>
                <a:spcPts val="4900"/>
              </a:spcBef>
              <a:defRPr sz="2400"/>
            </a:lvl2pPr>
            <a:lvl3pPr>
              <a:spcBef>
                <a:spcPts val="4900"/>
              </a:spcBef>
              <a:defRPr sz="2400"/>
            </a:lvl3pPr>
            <a:lvl4pPr>
              <a:spcBef>
                <a:spcPts val="4900"/>
              </a:spcBef>
              <a:defRPr sz="2400"/>
            </a:lvl4pPr>
            <a:lvl5pPr>
              <a:spcBef>
                <a:spcPts val="49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10743" y="9258300"/>
            <a:ext cx="258370" cy="249733"/>
          </a:xfrm>
          <a:prstGeom prst="rect">
            <a:avLst/>
          </a:prstGeom>
        </p:spPr>
        <p:txBody>
          <a:bodyPr/>
          <a:lstStyle>
            <a:lvl1pPr algn="l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571500" y="330200"/>
            <a:ext cx="11861800" cy="139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 anchor="b"/>
          <a:lstStyle/>
          <a:p>
            <a:r>
              <a:t>Title Text</a:t>
            </a:r>
          </a:p>
        </p:txBody>
      </p:sp>
      <p:sp>
        <p:nvSpPr>
          <p:cNvPr id="3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" name="Seal 3 SPOT281.jpg" descr="Seal 3 SPOT281.jpg"/>
          <p:cNvPicPr>
            <a:picLocks noChangeAspect="1"/>
          </p:cNvPicPr>
          <p:nvPr/>
        </p:nvPicPr>
        <p:blipFill>
          <a:blip r:embed="rId22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571500" y="2324100"/>
            <a:ext cx="11861800" cy="6565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/>
          <a:lstStyle>
            <a:lvl2pPr>
              <a:defRPr>
                <a:solidFill>
                  <a:srgbClr val="747474"/>
                </a:solidFill>
              </a:defRPr>
            </a:lvl2pPr>
            <a:lvl3pPr>
              <a:defRPr>
                <a:solidFill>
                  <a:srgbClr val="747474"/>
                </a:solidFill>
              </a:defRPr>
            </a:lvl3pPr>
            <a:lvl4pPr>
              <a:defRPr>
                <a:solidFill>
                  <a:srgbClr val="747474"/>
                </a:solidFill>
              </a:defRPr>
            </a:lvl4pPr>
            <a:lvl5pPr>
              <a:defRPr>
                <a:solidFill>
                  <a:srgbClr val="747474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171679" y="9131300"/>
            <a:ext cx="286615" cy="274422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algn="r">
              <a:defRPr sz="14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</p:sldLayoutIdLst>
  <p:transition spd="med"/>
  <p:hf hdr="0" ftr="0" dt="0"/>
  <p:txStyles>
    <p:title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1pPr>
      <a:lvl2pPr marL="0" marR="0" indent="228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2pPr>
      <a:lvl3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3pPr>
      <a:lvl4pPr marL="0" marR="0" indent="685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4pPr>
      <a:lvl5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5pPr>
      <a:lvl6pPr marL="0" marR="0" indent="1143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6pPr>
      <a:lvl7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7pPr>
      <a:lvl8pPr marL="0" marR="0" indent="1600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8pPr>
      <a:lvl9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Helvetica Neue Light"/>
        </a:defRPr>
      </a:lvl9pPr>
    </p:titleStyle>
    <p:bodyStyle>
      <a:lvl1pPr marL="2032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1pPr>
      <a:lvl2pPr marL="5461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2pPr>
      <a:lvl3pPr marL="8890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3pPr>
      <a:lvl4pPr marL="12319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4pPr>
      <a:lvl5pPr marL="15748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5pPr>
      <a:lvl6pPr marL="19177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6pPr>
      <a:lvl7pPr marL="22606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7pPr>
      <a:lvl8pPr marL="26035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8pPr>
      <a:lvl9pPr marL="2946400" marR="0" indent="-203200" algn="l" defTabSz="584200" latinLnBrk="0">
        <a:lnSpc>
          <a:spcPct val="100000"/>
        </a:lnSpc>
        <a:spcBef>
          <a:spcPts val="1500"/>
        </a:spcBef>
        <a:spcAft>
          <a:spcPts val="0"/>
        </a:spcAft>
        <a:buClrTx/>
        <a:buSzPct val="100000"/>
        <a:buFontTx/>
        <a:buChar char="•"/>
        <a:tabLst/>
        <a:defRPr sz="3000" b="0" i="0" u="none" strike="noStrike" cap="none" spc="0" baseline="0">
          <a:ln>
            <a:noFill/>
          </a:ln>
          <a:solidFill>
            <a:srgbClr val="9411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ne"/>
          <p:cNvSpPr/>
          <p:nvPr/>
        </p:nvSpPr>
        <p:spPr>
          <a:xfrm>
            <a:off x="647700" y="47498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209" name="Seal 3 SPOT281.jpg" descr="Seal 3 SPOT281.jpg"/>
          <p:cNvPicPr>
            <a:picLocks noChangeAspect="1"/>
          </p:cNvPicPr>
          <p:nvPr/>
        </p:nvPicPr>
        <p:blipFill>
          <a:blip r:embed="rId2"/>
          <a:srcRect l="3469" t="3249" r="3360" b="3533"/>
          <a:stretch>
            <a:fillRect/>
          </a:stretch>
        </p:blipFill>
        <p:spPr>
          <a:xfrm>
            <a:off x="12017002" y="166113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14"/>
                  <a:pt x="560" y="13813"/>
                </a:cubicBezTo>
                <a:cubicBezTo>
                  <a:pt x="1344" y="16446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7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10" name="System Programming"/>
          <p:cNvSpPr txBox="1">
            <a:spLocks noGrp="1"/>
          </p:cNvSpPr>
          <p:nvPr>
            <p:ph type="ctrTitle"/>
          </p:nvPr>
        </p:nvSpPr>
        <p:spPr>
          <a:xfrm>
            <a:off x="571500" y="1295527"/>
            <a:ext cx="11501173" cy="31750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P3: Redirection</a:t>
            </a:r>
            <a:endParaRPr dirty="0"/>
          </a:p>
        </p:txBody>
      </p:sp>
      <p:sp>
        <p:nvSpPr>
          <p:cNvPr id="211" name="Ion Mandoiu…"/>
          <p:cNvSpPr txBox="1">
            <a:spLocks noGrp="1"/>
          </p:cNvSpPr>
          <p:nvPr>
            <p:ph type="subTitle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Ion </a:t>
            </a:r>
            <a:r>
              <a:rPr dirty="0" err="1"/>
              <a:t>Mandoiu</a:t>
            </a:r>
            <a:endParaRPr dirty="0"/>
          </a:p>
          <a:p>
            <a:r>
              <a:rPr dirty="0"/>
              <a:t>Laurent Michel</a:t>
            </a:r>
            <a:endParaRPr lang="en-US" dirty="0"/>
          </a:p>
          <a:p>
            <a:r>
              <a:rPr lang="en-US" dirty="0"/>
              <a:t>Revised by M. Khan, J. Shi and W. </a:t>
            </a:r>
            <a:r>
              <a:rPr lang="en-US"/>
              <a:t>Wei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Method 1: two functions. not atomic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close(1);      dup(3);			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// Method 2: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better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. dup2() closes 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</a:rPr>
              <a:t>newfd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first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dup2(3, 1);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95655"/>
              </p:ext>
            </p:extLst>
          </p:nvPr>
        </p:nvGraphicFramePr>
        <p:xfrm>
          <a:off x="736227" y="4904325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4: Not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used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532262"/>
              </p:ext>
            </p:extLst>
          </p:nvPr>
        </p:nvGraphicFramePr>
        <p:xfrm>
          <a:off x="5148320" y="5335148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590806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556239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A5577-63AB-4E33-AEC6-A2DDAD6672AE}"/>
              </a:ext>
            </a:extLst>
          </p:cNvPr>
          <p:cNvCxnSpPr>
            <a:cxnSpLocks/>
          </p:cNvCxnSpPr>
          <p:nvPr/>
        </p:nvCxnSpPr>
        <p:spPr>
          <a:xfrm>
            <a:off x="3409116" y="8090065"/>
            <a:ext cx="1739204" cy="59023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848DB-6D86-40E4-A170-5E5AA7254A9C}"/>
              </a:ext>
            </a:extLst>
          </p:cNvPr>
          <p:cNvCxnSpPr>
            <a:cxnSpLocks/>
          </p:cNvCxnSpPr>
          <p:nvPr/>
        </p:nvCxnSpPr>
        <p:spPr>
          <a:xfrm>
            <a:off x="3409116" y="7089569"/>
            <a:ext cx="1739204" cy="159073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ED8027-354C-460B-9A9E-BF97E7EFD9B7}"/>
              </a:ext>
            </a:extLst>
          </p:cNvPr>
          <p:cNvCxnSpPr>
            <a:cxnSpLocks/>
          </p:cNvCxnSpPr>
          <p:nvPr/>
        </p:nvCxnSpPr>
        <p:spPr>
          <a:xfrm>
            <a:off x="3409116" y="7111328"/>
            <a:ext cx="1739204" cy="978737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D5A0-328F-47EC-ADE4-18DA75F7996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37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close(3);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797175"/>
              </p:ext>
            </p:extLst>
          </p:nvPr>
        </p:nvGraphicFramePr>
        <p:xfrm>
          <a:off x="736227" y="4356549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3: 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Not Used</a:t>
                      </a:r>
                      <a:endParaRPr lang="en-US" sz="2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86391"/>
              </p:ext>
            </p:extLst>
          </p:nvPr>
        </p:nvGraphicFramePr>
        <p:xfrm>
          <a:off x="5148320" y="4717631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5973289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6938722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D848DB-6D86-40E4-A170-5E5AA7254A9C}"/>
              </a:ext>
            </a:extLst>
          </p:cNvPr>
          <p:cNvCxnSpPr>
            <a:cxnSpLocks/>
          </p:cNvCxnSpPr>
          <p:nvPr/>
        </p:nvCxnSpPr>
        <p:spPr>
          <a:xfrm>
            <a:off x="3409116" y="6472052"/>
            <a:ext cx="1739204" cy="159073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81644B-766F-4A89-B2DA-9C17C7A8504F}"/>
              </a:ext>
            </a:extLst>
          </p:cNvPr>
          <p:cNvCxnSpPr>
            <a:cxnSpLocks/>
          </p:cNvCxnSpPr>
          <p:nvPr/>
        </p:nvCxnSpPr>
        <p:spPr>
          <a:xfrm>
            <a:off x="3409116" y="7479596"/>
            <a:ext cx="1739204" cy="583186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B4C7-C623-402B-A5B6-984C7A6EB2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65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ying  with re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Implementing </a:t>
            </a:r>
            <a:r>
              <a:rPr dirty="0"/>
              <a:t>redirections </a:t>
            </a:r>
          </a:p>
        </p:txBody>
      </p:sp>
      <p:sp>
        <p:nvSpPr>
          <p:cNvPr id="374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75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76" name="Note…"/>
          <p:cNvSpPr txBox="1">
            <a:spLocks noGrp="1"/>
          </p:cNvSpPr>
          <p:nvPr>
            <p:ph type="body" idx="1"/>
          </p:nvPr>
        </p:nvSpPr>
        <p:spPr>
          <a:xfrm>
            <a:off x="571500" y="2309110"/>
            <a:ext cx="11861800" cy="65659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How does bash do redirection for other processes?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bash starts a new process, it does fork() and exec</a:t>
            </a:r>
          </a:p>
          <a:p>
            <a:pPr marL="0" indent="0">
              <a:buNone/>
            </a:pPr>
            <a:r>
              <a:rPr lang="en-US" dirty="0"/>
              <a:t>Recall that the file descriptor table </a:t>
            </a:r>
            <a:r>
              <a:rPr lang="en-US" b="1" dirty="0">
                <a:solidFill>
                  <a:schemeClr val="accent1"/>
                </a:solidFill>
              </a:rPr>
              <a:t>is preserved during fork &amp; exec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pPr marL="0" indent="0">
              <a:buNone/>
            </a:pPr>
            <a:r>
              <a:rPr lang="en-US" dirty="0"/>
              <a:t>In child process, set up proper file descriptors before upgrading</a:t>
            </a:r>
          </a:p>
          <a:p>
            <a:pPr lvl="1"/>
            <a:r>
              <a:rPr dirty="0"/>
              <a:t>Simply </a:t>
            </a:r>
            <a:r>
              <a:rPr i="1" dirty="0"/>
              <a:t>change</a:t>
            </a:r>
            <a:r>
              <a:rPr dirty="0"/>
              <a:t> the files corresponding to </a:t>
            </a:r>
            <a:r>
              <a:rPr lang="en-US" dirty="0">
                <a:solidFill>
                  <a:schemeClr val="accent1"/>
                </a:solidFill>
              </a:rPr>
              <a:t>stdin, </a:t>
            </a:r>
            <a:r>
              <a:rPr lang="en-US" dirty="0" err="1">
                <a:solidFill>
                  <a:schemeClr val="accent1"/>
                </a:solidFill>
              </a:rPr>
              <a:t>stdout</a:t>
            </a:r>
            <a:r>
              <a:rPr lang="en-US" dirty="0">
                <a:solidFill>
                  <a:schemeClr val="accent1"/>
                </a:solidFill>
              </a:rPr>
              <a:t>, or stderr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C330C7-EE44-4F5A-8F31-DE105BE82A1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the parent uses FD 3.</a:t>
            </a:r>
          </a:p>
          <a:p>
            <a:pPr marL="0" indent="0">
              <a:buNone/>
            </a:pPr>
            <a:r>
              <a:rPr lang="en-US" dirty="0"/>
              <a:t>After fork(), the child has the same file descriptors as the parent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Close FDs that are not needed !</a:t>
            </a:r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541096"/>
              </p:ext>
            </p:extLst>
          </p:nvPr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73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the parent uses FD 3.</a:t>
            </a:r>
          </a:p>
          <a:p>
            <a:pPr marL="0" indent="0">
              <a:buNone/>
            </a:pPr>
            <a:r>
              <a:rPr lang="en-US" dirty="0"/>
              <a:t>After fork(), the child has the same file descriptors as the parent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Close FDs that are not needed !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How do you close FD 3 in child process?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00863"/>
            <a:ext cx="1738767" cy="439376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211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open the file (to save error output)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15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12732"/>
            <a:ext cx="1754047" cy="10929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2923216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dup2(3,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close(3);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A54078-AA32-474E-9681-5BC56ED731B9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5" cy="567301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6" cy="16602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16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12732"/>
            <a:ext cx="1754047" cy="109299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917585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dup2(3,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>
                <a:latin typeface="Consolas" panose="020B0609020204030204" pitchFamily="49" charset="0"/>
              </a:rPr>
              <a:t>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close(3);</a:t>
            </a:r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6" cy="16602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17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39520" y="8312732"/>
            <a:ext cx="1754047" cy="1092990"/>
          </a:xfrm>
          <a:prstGeom prst="straightConnector1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lgDash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5493383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redirecting </a:t>
            </a:r>
            <a:r>
              <a:rPr lang="en-US" dirty="0" err="1"/>
              <a:t>stderr</a:t>
            </a:r>
            <a:r>
              <a:rPr lang="en-US" dirty="0"/>
              <a:t> for another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Child: exec and the new executable has redirected </a:t>
            </a:r>
            <a:r>
              <a:rPr lang="en-US" dirty="0" err="1"/>
              <a:t>stderr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On exec, open file descriptors are preserved !!!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>
              <a:solidFill>
                <a:schemeClr val="accent1"/>
              </a:solidFill>
            </a:endParaRP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/>
        </p:nvGraphicFramePr>
        <p:xfrm>
          <a:off x="73622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Parent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/>
        </p:nvGraphicFramePr>
        <p:xfrm>
          <a:off x="5148320" y="5501407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6757065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7178131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7722498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259C20B-C00D-460B-B652-C5CCCD62961E}"/>
              </a:ext>
            </a:extLst>
          </p:cNvPr>
          <p:cNvGraphicFramePr>
            <a:graphicFrameLocks noGrp="1"/>
          </p:cNvGraphicFramePr>
          <p:nvPr/>
        </p:nvGraphicFramePr>
        <p:xfrm>
          <a:off x="9293567" y="5504533"/>
          <a:ext cx="267289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Child File Descriptor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4: NULL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2D6A51-B131-45D3-9818-21B73069D3EF}"/>
              </a:ext>
            </a:extLst>
          </p:cNvPr>
          <p:cNvCxnSpPr>
            <a:cxnSpLocks/>
          </p:cNvCxnSpPr>
          <p:nvPr/>
        </p:nvCxnSpPr>
        <p:spPr>
          <a:xfrm flipH="1" flipV="1">
            <a:off x="7552706" y="6662062"/>
            <a:ext cx="1726846" cy="9500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3533D-B4D1-45DB-AA1E-A81E6FF5A25E}"/>
              </a:ext>
            </a:extLst>
          </p:cNvPr>
          <p:cNvCxnSpPr>
            <a:cxnSpLocks/>
          </p:cNvCxnSpPr>
          <p:nvPr/>
        </p:nvCxnSpPr>
        <p:spPr>
          <a:xfrm flipH="1">
            <a:off x="7539520" y="7277587"/>
            <a:ext cx="1740032" cy="935689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C0A26A-9E47-445C-9B50-9FB986A97C86}"/>
              </a:ext>
            </a:extLst>
          </p:cNvPr>
          <p:cNvCxnSpPr>
            <a:cxnSpLocks/>
          </p:cNvCxnSpPr>
          <p:nvPr/>
        </p:nvCxnSpPr>
        <p:spPr>
          <a:xfrm>
            <a:off x="3409116" y="8243369"/>
            <a:ext cx="1739204" cy="496870"/>
          </a:xfrm>
          <a:prstGeom prst="straightConnector1">
            <a:avLst/>
          </a:prstGeom>
          <a:noFill/>
          <a:ln w="38100" cap="flat">
            <a:solidFill>
              <a:schemeClr val="accent5">
                <a:lumMod val="75000"/>
              </a:schemeClr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87CE577-C47A-4102-8B0D-76AECABDE2CF}"/>
              </a:ext>
            </a:extLst>
          </p:cNvPr>
          <p:cNvCxnSpPr>
            <a:cxnSpLocks/>
          </p:cNvCxnSpPr>
          <p:nvPr/>
        </p:nvCxnSpPr>
        <p:spPr>
          <a:xfrm flipH="1">
            <a:off x="7566721" y="7745431"/>
            <a:ext cx="1711566" cy="166029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9FA0-39C2-4C7A-B12A-7085A71E826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63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643D3-7204-4FB4-8B98-D427A82B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Steps in Child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56C6F-F58D-4B36-82A0-71017A210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Close FDs that are opened in parent and not needed in child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open(). Open a file (and save the file descriptor in </a:t>
            </a:r>
            <a:r>
              <a:rPr lang="en-US" dirty="0" err="1">
                <a:solidFill>
                  <a:schemeClr val="accent1"/>
                </a:solidFill>
              </a:rPr>
              <a:t>fd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dup2(). Copy FD to the right place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close(</a:t>
            </a:r>
            <a:r>
              <a:rPr lang="en-US" dirty="0" err="1">
                <a:solidFill>
                  <a:schemeClr val="accent1"/>
                </a:solidFill>
              </a:rPr>
              <a:t>fd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Exec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0E475-2E3E-4B45-AE2F-78B812326B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4378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US" altLang="en-US" dirty="0"/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open() returns a file descriptor, a non-negative integer</a:t>
            </a:r>
          </a:p>
          <a:p>
            <a:r>
              <a:rPr lang="en-US" dirty="0"/>
              <a:t>The file descriptor is used later on in functions like read() and close()</a:t>
            </a:r>
          </a:p>
          <a:p>
            <a:r>
              <a:rPr lang="en-US" dirty="0"/>
              <a:t>Every opened file has a file descriptor</a:t>
            </a:r>
          </a:p>
          <a:p>
            <a:pPr lvl="1"/>
            <a:r>
              <a:rPr lang="en-US" dirty="0" err="1"/>
              <a:t>stdin</a:t>
            </a:r>
            <a:r>
              <a:rPr lang="en-US" dirty="0"/>
              <a:t>: 0, </a:t>
            </a:r>
            <a:r>
              <a:rPr lang="en-US" dirty="0" err="1"/>
              <a:t>stdout</a:t>
            </a:r>
            <a:r>
              <a:rPr lang="en-US" dirty="0"/>
              <a:t>: 1, </a:t>
            </a:r>
            <a:r>
              <a:rPr lang="en-US" dirty="0" err="1"/>
              <a:t>stderr</a:t>
            </a:r>
            <a:r>
              <a:rPr lang="en-US" dirty="0"/>
              <a:t>: 2</a:t>
            </a:r>
          </a:p>
          <a:p>
            <a:endParaRPr lang="en-US" dirty="0"/>
          </a:p>
          <a:p>
            <a:r>
              <a:rPr lang="en-US" dirty="0"/>
              <a:t>Files opened in a process remain open after fork() and exec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59211-6A90-492E-A649-E065BE1E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0666-4B14-42C7-B7F5-B2D31347E592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286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Redirecting </a:t>
            </a:r>
            <a:r>
              <a:rPr lang="en-US" dirty="0" err="1"/>
              <a:t>stdout</a:t>
            </a:r>
            <a:r>
              <a:rPr lang="en-US" dirty="0"/>
              <a:t> for a child process</a:t>
            </a:r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A process would like to start a new program, and redirect </a:t>
            </a:r>
            <a:r>
              <a:rPr lang="en-US" dirty="0" err="1"/>
              <a:t>stdout</a:t>
            </a:r>
            <a:r>
              <a:rPr lang="en-US" dirty="0"/>
              <a:t> of the new process to a file. </a:t>
            </a:r>
          </a:p>
          <a:p>
            <a:pPr marL="0" lvl="0" indent="0">
              <a:buNone/>
            </a:pPr>
            <a:r>
              <a:rPr lang="en-US" dirty="0">
                <a:solidFill>
                  <a:schemeClr val="accent1"/>
                </a:solidFill>
              </a:rPr>
              <a:t>Where &amp; when should the file be opened?</a:t>
            </a:r>
          </a:p>
          <a:p>
            <a:pPr marL="0" lvl="0" indent="0">
              <a:buNone/>
            </a:pPr>
            <a:r>
              <a:rPr lang="en-US" dirty="0"/>
              <a:t>Select the best option.</a:t>
            </a:r>
          </a:p>
          <a:p>
            <a:pPr marL="0" lvl="0" indent="0">
              <a:buNone/>
            </a:pPr>
            <a:endParaRPr lang="en-US" dirty="0"/>
          </a:p>
          <a:p>
            <a:pPr marL="514350" lvl="0" indent="-514350">
              <a:buAutoNum type="alphaUcPeriod"/>
            </a:pPr>
            <a:r>
              <a:rPr lang="en-US" dirty="0"/>
              <a:t>Before fork(), in parent</a:t>
            </a:r>
          </a:p>
          <a:p>
            <a:pPr marL="514350" lvl="0" indent="-514350">
              <a:buAutoNum type="alphaUcPeriod"/>
            </a:pPr>
            <a:r>
              <a:rPr lang="en-US" dirty="0"/>
              <a:t>After fork() in parent  </a:t>
            </a:r>
          </a:p>
          <a:p>
            <a:pPr marL="514350" lvl="0" indent="-514350">
              <a:buAutoNum type="alphaUcPeriod"/>
            </a:pPr>
            <a:r>
              <a:rPr lang="en-US" dirty="0"/>
              <a:t>Before exec in child (after fork())</a:t>
            </a:r>
          </a:p>
          <a:p>
            <a:pPr marL="514350" lvl="0" indent="-514350">
              <a:buAutoNum type="alphaUcPeriod"/>
            </a:pPr>
            <a:r>
              <a:rPr lang="en-US" dirty="0"/>
              <a:t>After exec in child (after fork())</a:t>
            </a:r>
          </a:p>
          <a:p>
            <a:pPr marL="514350" lvl="0" indent="-514350">
              <a:buAutoNum type="alphaUcPeriod"/>
            </a:pPr>
            <a:r>
              <a:rPr lang="en-US" dirty="0"/>
              <a:t>None of the above</a:t>
            </a:r>
          </a:p>
          <a:p>
            <a:pPr marL="514350" lvl="0" indent="-514350">
              <a:buAutoNum type="alphaU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DFDE3-8946-41C5-BF88-7D8D3FC1E3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141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More question on redirecting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244" name="Shape 24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Where &amp; when should the new file be opened ?</a:t>
            </a:r>
          </a:p>
          <a:p>
            <a:pPr lvl="0"/>
            <a:r>
              <a:rPr lang="en-US" dirty="0"/>
              <a:t>Where &amp; when should you call close(1) ?</a:t>
            </a:r>
          </a:p>
          <a:p>
            <a:pPr lvl="0"/>
            <a:r>
              <a:rPr lang="en-US" dirty="0"/>
              <a:t>Where &amp; when should you call dup ?</a:t>
            </a:r>
          </a:p>
          <a:p>
            <a:pPr lvl="0"/>
            <a:r>
              <a:rPr lang="en-US" dirty="0"/>
              <a:t>Where &amp; when should close(</a:t>
            </a:r>
            <a:r>
              <a:rPr lang="en-US" dirty="0" err="1"/>
              <a:t>newfd</a:t>
            </a:r>
            <a:r>
              <a:rPr lang="en-US" dirty="0"/>
              <a:t>) be called ?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DFDE3-8946-41C5-BF88-7D8D3FC1E3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5988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can redirect input/output</a:t>
            </a:r>
          </a:p>
          <a:p>
            <a:pPr lvl="1"/>
            <a:r>
              <a:rPr lang="en-US" dirty="0"/>
              <a:t>It is done with open(), close(), dup(), or dup2()</a:t>
            </a:r>
          </a:p>
          <a:p>
            <a:r>
              <a:rPr lang="en-US" dirty="0"/>
              <a:t>FDs are preserved on exec</a:t>
            </a:r>
          </a:p>
          <a:p>
            <a:pPr lvl="1"/>
            <a:r>
              <a:rPr lang="en-US" dirty="0"/>
              <a:t>Close file descriptors that are not needed!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55C5D-8E34-470B-A03D-4E387E1C89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38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ell redirec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Shell redirections</a:t>
            </a:r>
          </a:p>
        </p:txBody>
      </p:sp>
      <p:sp>
        <p:nvSpPr>
          <p:cNvPr id="4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449" name="That’s the embryo of piping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dirty="0"/>
              <a:t>Available </a:t>
            </a:r>
            <a:r>
              <a:rPr lang="en-US" dirty="0"/>
              <a:t>when executing commands in</a:t>
            </a:r>
            <a:r>
              <a:rPr dirty="0"/>
              <a:t> your shell</a:t>
            </a:r>
            <a:r>
              <a:rPr lang="en-US" dirty="0"/>
              <a:t> (e.g. </a:t>
            </a:r>
            <a:r>
              <a:rPr lang="en-US" dirty="0">
                <a:solidFill>
                  <a:schemeClr val="accent1"/>
                </a:solidFill>
              </a:rPr>
              <a:t>bash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Implemented with the close/open/dup technique</a:t>
            </a:r>
            <a:endParaRPr lang="en-US" sz="32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$ command &lt; </a:t>
            </a:r>
            <a:r>
              <a:rPr lang="en-US" sz="3200" dirty="0" err="1">
                <a:latin typeface="Consolas" panose="020B0609020204030204" pitchFamily="49" charset="0"/>
              </a:rPr>
              <a:t>infile</a:t>
            </a:r>
            <a:r>
              <a:rPr lang="en-US" sz="3200" dirty="0">
                <a:latin typeface="Consolas" panose="020B0609020204030204" pitchFamily="49" charset="0"/>
              </a:rPr>
              <a:t>  &gt; </a:t>
            </a:r>
            <a:r>
              <a:rPr lang="en-US" sz="3200" dirty="0" err="1">
                <a:latin typeface="Consolas" panose="020B0609020204030204" pitchFamily="49" charset="0"/>
              </a:rPr>
              <a:t>outfile</a:t>
            </a:r>
            <a:endParaRPr dirty="0"/>
          </a:p>
          <a:p>
            <a:pPr marL="685800" lvl="2" indent="0">
              <a:buNone/>
            </a:pPr>
            <a:r>
              <a:rPr dirty="0">
                <a:solidFill>
                  <a:schemeClr val="accent1"/>
                </a:solidFill>
              </a:rPr>
              <a:t>&lt;</a:t>
            </a:r>
            <a:r>
              <a:rPr dirty="0"/>
              <a:t>   </a:t>
            </a:r>
            <a:r>
              <a:rPr lang="en-US" dirty="0" err="1"/>
              <a:t>infile</a:t>
            </a:r>
            <a:r>
              <a:rPr dirty="0"/>
              <a:t>		: Take input from file </a:t>
            </a:r>
            <a:r>
              <a:rPr lang="en-US" i="1" dirty="0" err="1"/>
              <a:t>infile</a:t>
            </a:r>
            <a:endParaRPr i="1" dirty="0"/>
          </a:p>
          <a:p>
            <a:pPr marL="685800" lvl="2" indent="0">
              <a:buNone/>
            </a:pPr>
            <a:r>
              <a:rPr dirty="0">
                <a:solidFill>
                  <a:schemeClr val="accent1"/>
                </a:solidFill>
              </a:rPr>
              <a:t>&gt;</a:t>
            </a:r>
            <a:r>
              <a:rPr dirty="0"/>
              <a:t>   </a:t>
            </a:r>
            <a:r>
              <a:rPr lang="en-US" dirty="0" err="1"/>
              <a:t>outfile</a:t>
            </a:r>
            <a:r>
              <a:rPr dirty="0"/>
              <a:t>		: Send output to file </a:t>
            </a:r>
            <a:r>
              <a:rPr lang="en-US" i="1" dirty="0" err="1"/>
              <a:t>outfile</a:t>
            </a:r>
            <a:endParaRPr lang="en-US" i="1" dirty="0"/>
          </a:p>
          <a:p>
            <a:r>
              <a:rPr lang="en-US" dirty="0"/>
              <a:t>Other variants</a:t>
            </a:r>
          </a:p>
          <a:p>
            <a:pPr marL="6858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&gt;&gt;</a:t>
            </a:r>
            <a:r>
              <a:rPr lang="en-US" dirty="0"/>
              <a:t>  </a:t>
            </a:r>
            <a:r>
              <a:rPr lang="en-US" dirty="0" err="1"/>
              <a:t>outfile</a:t>
            </a:r>
            <a:r>
              <a:rPr lang="en-US" dirty="0"/>
              <a:t> 		: Append output to file </a:t>
            </a:r>
            <a:r>
              <a:rPr lang="en-US" i="1" dirty="0" err="1"/>
              <a:t>outfile</a:t>
            </a:r>
            <a:endParaRPr lang="en-US" i="1" dirty="0"/>
          </a:p>
          <a:p>
            <a:pPr marL="685800" lvl="2" indent="0">
              <a:buNone/>
            </a:pPr>
            <a:r>
              <a:rPr dirty="0">
                <a:solidFill>
                  <a:schemeClr val="accent1"/>
                </a:solidFill>
              </a:rPr>
              <a:t>2&gt;</a:t>
            </a:r>
            <a:r>
              <a:rPr dirty="0"/>
              <a:t>  </a:t>
            </a:r>
            <a:r>
              <a:rPr lang="en-US" dirty="0" err="1"/>
              <a:t>outfile</a:t>
            </a:r>
            <a:r>
              <a:rPr dirty="0"/>
              <a:t> 		: Send errors to file </a:t>
            </a:r>
            <a:r>
              <a:rPr lang="en-US" i="1" dirty="0" err="1"/>
              <a:t>outfile</a:t>
            </a:r>
            <a:endParaRPr lang="en-US" i="1" dirty="0"/>
          </a:p>
          <a:p>
            <a:pPr marL="685800" lvl="2" indent="0">
              <a:buNone/>
            </a:pPr>
            <a:r>
              <a:rPr lang="en-US" dirty="0">
                <a:solidFill>
                  <a:schemeClr val="accent1"/>
                </a:solidFill>
              </a:rPr>
              <a:t>&amp;&gt;</a:t>
            </a:r>
            <a:r>
              <a:rPr lang="en-US" dirty="0"/>
              <a:t>  </a:t>
            </a:r>
            <a:r>
              <a:rPr lang="en-US" dirty="0" err="1"/>
              <a:t>outfile</a:t>
            </a:r>
            <a:r>
              <a:rPr lang="en-US" dirty="0"/>
              <a:t>		: Send both output and errors to file </a:t>
            </a:r>
            <a:r>
              <a:rPr lang="en-US" i="1" dirty="0" err="1"/>
              <a:t>outfile</a:t>
            </a:r>
            <a:endParaRPr lang="en-US" i="1" dirty="0"/>
          </a:p>
          <a:p>
            <a:pPr marL="685800" lvl="2" indent="0">
              <a:buNone/>
            </a:pPr>
            <a:r>
              <a:rPr lang="en-US" sz="2800" dirty="0"/>
              <a:t>Read the manual for more variants like 2&gt;&gt;, 2&gt;&amp;1, etc.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18290-4F99-4278-96E5-C9349051EB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453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ell redirections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Shell redirection examples</a:t>
            </a:r>
            <a:endParaRPr lang="en-US" dirty="0"/>
          </a:p>
        </p:txBody>
      </p:sp>
      <p:sp>
        <p:nvSpPr>
          <p:cNvPr id="449" name="That’s the embryo of piping…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$ sort &lt; file.txt  &gt; sorted.txt</a:t>
            </a:r>
          </a:p>
          <a:p>
            <a:r>
              <a:rPr lang="en-US" dirty="0"/>
              <a:t>sort will read lines from file.txt, instead of terminal</a:t>
            </a:r>
          </a:p>
          <a:p>
            <a:r>
              <a:rPr lang="en-US" dirty="0"/>
              <a:t>The output of sort will be saved in sorted.txt</a:t>
            </a:r>
          </a:p>
          <a:p>
            <a:pPr lvl="1"/>
            <a:r>
              <a:rPr lang="en-US" dirty="0"/>
              <a:t>You cannot see it on screen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statements in sort are not changed. </a:t>
            </a:r>
          </a:p>
          <a:p>
            <a:pPr marL="0" indent="0">
              <a:buNone/>
            </a:pPr>
            <a:r>
              <a:rPr lang="en-US" dirty="0"/>
              <a:t>They read from </a:t>
            </a:r>
            <a:r>
              <a:rPr lang="en-US" dirty="0" err="1"/>
              <a:t>stdin</a:t>
            </a:r>
            <a:r>
              <a:rPr lang="en-US" dirty="0"/>
              <a:t> (0), and print to </a:t>
            </a:r>
            <a:r>
              <a:rPr lang="en-US" dirty="0" err="1"/>
              <a:t>stdout</a:t>
            </a:r>
            <a:r>
              <a:rPr lang="en-US" dirty="0"/>
              <a:t> (1)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C18290-4F99-4278-96E5-C9349051EB3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47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448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151753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table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57943" y="2225989"/>
            <a:ext cx="11861800" cy="6565900"/>
          </a:xfrm>
        </p:spPr>
        <p:txBody>
          <a:bodyPr/>
          <a:lstStyle/>
          <a:p>
            <a:r>
              <a:rPr lang="en-US" sz="2400" dirty="0"/>
              <a:t>Each process has a </a:t>
            </a:r>
            <a:r>
              <a:rPr lang="en-US" sz="2400" b="1" dirty="0"/>
              <a:t>file descriptor table </a:t>
            </a:r>
          </a:p>
          <a:p>
            <a:pPr lvl="1"/>
            <a:r>
              <a:rPr lang="en-US" sz="2400" dirty="0"/>
              <a:t>Holds indices of entries into the </a:t>
            </a:r>
            <a:r>
              <a:rPr lang="en-US" sz="2400" b="1" dirty="0"/>
              <a:t>Open File Table </a:t>
            </a:r>
            <a:r>
              <a:rPr lang="en-US" sz="2400" dirty="0"/>
              <a:t>managed by OS</a:t>
            </a:r>
          </a:p>
          <a:p>
            <a:r>
              <a:rPr lang="en-US" sz="2400" dirty="0"/>
              <a:t>The system-wide </a:t>
            </a:r>
            <a:r>
              <a:rPr lang="en-US" sz="2400" b="1" dirty="0"/>
              <a:t>Open File Table</a:t>
            </a:r>
          </a:p>
          <a:p>
            <a:pPr lvl="1"/>
            <a:r>
              <a:rPr lang="en-US" sz="2400" dirty="0"/>
              <a:t>Records the </a:t>
            </a:r>
            <a:r>
              <a:rPr lang="en-US" sz="2400" i="1" dirty="0"/>
              <a:t>mode</a:t>
            </a:r>
            <a:r>
              <a:rPr lang="en-US" sz="2400" dirty="0"/>
              <a:t> of the opened files (e.g., reading, writing, appending)</a:t>
            </a:r>
          </a:p>
          <a:p>
            <a:pPr lvl="1"/>
            <a:r>
              <a:rPr lang="en-US" sz="2400" dirty="0"/>
              <a:t>Holds index into </a:t>
            </a:r>
            <a:r>
              <a:rPr lang="en-US" sz="2400" b="1" dirty="0"/>
              <a:t>the </a:t>
            </a:r>
            <a:r>
              <a:rPr lang="en-US" sz="2400" b="1" dirty="0" err="1"/>
              <a:t>Inode</a:t>
            </a:r>
            <a:r>
              <a:rPr lang="en-US" sz="2400" b="1" dirty="0"/>
              <a:t> Table </a:t>
            </a:r>
            <a:r>
              <a:rPr lang="en-US" sz="2400" dirty="0"/>
              <a:t>that has the actual file name and location on disk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391234" y="5173811"/>
            <a:ext cx="15767" cy="3924471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99BBA0A-7588-4A0C-B7F4-7CEAB61EB76D}"/>
              </a:ext>
            </a:extLst>
          </p:cNvPr>
          <p:cNvSpPr/>
          <p:nvPr/>
        </p:nvSpPr>
        <p:spPr>
          <a:xfrm>
            <a:off x="4448251" y="4842503"/>
            <a:ext cx="1059332" cy="1060721"/>
          </a:xfrm>
          <a:prstGeom prst="rect">
            <a:avLst/>
          </a:prstGeom>
          <a:noFill/>
          <a:ln w="25400" cap="flat">
            <a:noFill/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noAutofit/>
          </a:bodyPr>
          <a:lstStyle/>
          <a:p>
            <a:pPr marL="0" marR="0" indent="0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Helvetica Neue Light"/>
              </a:rPr>
              <a:t>OS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78902"/>
              </p:ext>
            </p:extLst>
          </p:nvPr>
        </p:nvGraphicFramePr>
        <p:xfrm>
          <a:off x="557943" y="5086486"/>
          <a:ext cx="274785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85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364268"/>
              </p:ext>
            </p:extLst>
          </p:nvPr>
        </p:nvGraphicFramePr>
        <p:xfrm>
          <a:off x="5621980" y="5692843"/>
          <a:ext cx="2747850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785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Open 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</a:tbl>
          </a:graphicData>
        </a:graphic>
      </p:graphicFrame>
      <p:cxnSp>
        <p:nvCxnSpPr>
          <p:cNvPr id="8" name="Curved Connector 7"/>
          <p:cNvCxnSpPr/>
          <p:nvPr/>
        </p:nvCxnSpPr>
        <p:spPr>
          <a:xfrm>
            <a:off x="3305793" y="6695268"/>
            <a:ext cx="2316187" cy="263471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urved Connector 14"/>
          <p:cNvCxnSpPr/>
          <p:nvPr/>
        </p:nvCxnSpPr>
        <p:spPr>
          <a:xfrm>
            <a:off x="3305793" y="8304050"/>
            <a:ext cx="2316187" cy="176146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Curved Connector 15"/>
          <p:cNvCxnSpPr/>
          <p:nvPr/>
        </p:nvCxnSpPr>
        <p:spPr>
          <a:xfrm>
            <a:off x="3305793" y="7233585"/>
            <a:ext cx="2251417" cy="635249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Curved Connector 16"/>
          <p:cNvCxnSpPr/>
          <p:nvPr/>
        </p:nvCxnSpPr>
        <p:spPr>
          <a:xfrm>
            <a:off x="3241023" y="7750783"/>
            <a:ext cx="2316187" cy="263471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Arrow Connector 26"/>
          <p:cNvCxnSpPr/>
          <p:nvPr/>
        </p:nvCxnSpPr>
        <p:spPr>
          <a:xfrm flipV="1">
            <a:off x="8369830" y="6827003"/>
            <a:ext cx="960150" cy="156512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Curved Connector 28"/>
          <p:cNvCxnSpPr/>
          <p:nvPr/>
        </p:nvCxnSpPr>
        <p:spPr>
          <a:xfrm>
            <a:off x="8369830" y="6908400"/>
            <a:ext cx="1041708" cy="1023496"/>
          </a:xfrm>
          <a:prstGeom prst="curvedConnector3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Straight Arrow Connector 30"/>
          <p:cNvCxnSpPr/>
          <p:nvPr/>
        </p:nvCxnSpPr>
        <p:spPr>
          <a:xfrm>
            <a:off x="8410609" y="7882518"/>
            <a:ext cx="1000929" cy="457353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61392"/>
              </p:ext>
            </p:extLst>
          </p:nvPr>
        </p:nvGraphicFramePr>
        <p:xfrm>
          <a:off x="9411538" y="5989322"/>
          <a:ext cx="302176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1762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Inode</a:t>
                      </a: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/home/joe/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a.c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etc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passwd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tmp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/out.txt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D2C5F3-8318-49EF-8920-D4F1D66E9A2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657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Brief asi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Duplicating File Descriptors</a:t>
            </a:r>
            <a:endParaRPr dirty="0"/>
          </a:p>
        </p:txBody>
      </p:sp>
      <p:sp>
        <p:nvSpPr>
          <p:cNvPr id="386" name="Line"/>
          <p:cNvSpPr/>
          <p:nvPr/>
        </p:nvSpPr>
        <p:spPr>
          <a:xfrm>
            <a:off x="647700" y="1968500"/>
            <a:ext cx="11709400" cy="127"/>
          </a:xfrm>
          <a:prstGeom prst="line">
            <a:avLst/>
          </a:prstGeom>
          <a:ln w="12700">
            <a:solidFill>
              <a:srgbClr val="9A9A9A"/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pic>
        <p:nvPicPr>
          <p:cNvPr id="387" name="Seal 3 SPOT281.jpg" descr="Seal 3 SPOT281.jpg"/>
          <p:cNvPicPr>
            <a:picLocks noChangeAspect="1"/>
          </p:cNvPicPr>
          <p:nvPr/>
        </p:nvPicPr>
        <p:blipFill>
          <a:blip r:embed="rId3"/>
          <a:srcRect l="3468" t="3251" r="3361" b="3531"/>
          <a:stretch>
            <a:fillRect/>
          </a:stretch>
        </p:blipFill>
        <p:spPr>
          <a:xfrm>
            <a:off x="11585193" y="813825"/>
            <a:ext cx="757284" cy="7576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862" extrusionOk="0">
                <a:moveTo>
                  <a:pt x="10430" y="0"/>
                </a:moveTo>
                <a:cubicBezTo>
                  <a:pt x="7833" y="7"/>
                  <a:pt x="5231" y="1066"/>
                  <a:pt x="3123" y="3169"/>
                </a:cubicBezTo>
                <a:cubicBezTo>
                  <a:pt x="148" y="6137"/>
                  <a:pt x="-690" y="9603"/>
                  <a:pt x="560" y="13802"/>
                </a:cubicBezTo>
                <a:cubicBezTo>
                  <a:pt x="1344" y="16435"/>
                  <a:pt x="4228" y="19373"/>
                  <a:pt x="6892" y="20249"/>
                </a:cubicBezTo>
                <a:cubicBezTo>
                  <a:pt x="10975" y="21593"/>
                  <a:pt x="14774" y="20713"/>
                  <a:pt x="17748" y="17747"/>
                </a:cubicBezTo>
                <a:cubicBezTo>
                  <a:pt x="19860" y="15640"/>
                  <a:pt x="20910" y="13054"/>
                  <a:pt x="20903" y="10458"/>
                </a:cubicBezTo>
                <a:cubicBezTo>
                  <a:pt x="20896" y="7862"/>
                  <a:pt x="19828" y="5256"/>
                  <a:pt x="17704" y="3125"/>
                </a:cubicBezTo>
                <a:cubicBezTo>
                  <a:pt x="15620" y="1034"/>
                  <a:pt x="13028" y="-7"/>
                  <a:pt x="10430" y="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388" name="APIs highlight  (only some of them)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2800" dirty="0"/>
              <a:t>Do not change file descriptor table directly</a:t>
            </a:r>
          </a:p>
          <a:p>
            <a:r>
              <a:rPr lang="en-US" dirty="0"/>
              <a:t>Used open() and close() and two new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dup() copies </a:t>
            </a:r>
            <a:r>
              <a:rPr lang="en-US" dirty="0" err="1"/>
              <a:t>oldfd</a:t>
            </a:r>
            <a:r>
              <a:rPr lang="en-US" dirty="0"/>
              <a:t> to the </a:t>
            </a:r>
            <a:r>
              <a:rPr lang="en-US" b="1" dirty="0"/>
              <a:t>first available entry </a:t>
            </a:r>
            <a:r>
              <a:rPr lang="en-US" dirty="0"/>
              <a:t>(in FD table)</a:t>
            </a:r>
          </a:p>
          <a:p>
            <a:r>
              <a:rPr lang="en-US" dirty="0"/>
              <a:t>dup2() copies </a:t>
            </a:r>
            <a:r>
              <a:rPr lang="en-US" dirty="0" err="1"/>
              <a:t>oldfd</a:t>
            </a:r>
            <a:r>
              <a:rPr lang="en-US" dirty="0"/>
              <a:t> to </a:t>
            </a:r>
            <a:r>
              <a:rPr lang="en-US" dirty="0" err="1"/>
              <a:t>newfd</a:t>
            </a:r>
            <a:endParaRPr lang="en-US" dirty="0"/>
          </a:p>
          <a:p>
            <a:pPr lvl="1"/>
            <a:r>
              <a:rPr lang="en-US" dirty="0"/>
              <a:t>Closes </a:t>
            </a:r>
            <a:r>
              <a:rPr lang="en-US" dirty="0" err="1"/>
              <a:t>newfd</a:t>
            </a:r>
            <a:r>
              <a:rPr lang="en-US" dirty="0"/>
              <a:t> first if it is in use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</a:rPr>
              <a:t>There is dup3(), but it is not in POSIX. We should not use it in this course.</a:t>
            </a:r>
            <a:endParaRPr dirty="0"/>
          </a:p>
        </p:txBody>
      </p:sp>
      <p:sp>
        <p:nvSpPr>
          <p:cNvPr id="390" name="#include &lt;fcntl.h&gt;…"/>
          <p:cNvSpPr txBox="1"/>
          <p:nvPr/>
        </p:nvSpPr>
        <p:spPr>
          <a:xfrm>
            <a:off x="620209" y="3729028"/>
            <a:ext cx="11694777" cy="2257028"/>
          </a:xfrm>
          <a:prstGeom prst="rect">
            <a:avLst/>
          </a:prstGeom>
          <a:solidFill>
            <a:srgbClr val="EEE9D4"/>
          </a:solidFill>
          <a:ln w="12700">
            <a:miter lim="400000"/>
          </a:ln>
          <a:effectLst>
            <a:outerShdw blurRad="177800" dist="1397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2800" dirty="0">
                <a:latin typeface="Consolas" panose="020B0609020204030204" pitchFamily="49" charset="0"/>
              </a:rPr>
              <a:t>#include &lt;</a:t>
            </a:r>
            <a:r>
              <a:rPr sz="2800" dirty="0" err="1">
                <a:latin typeface="Consolas" panose="020B0609020204030204" pitchFamily="49" charset="0"/>
              </a:rPr>
              <a:t>unistd.h</a:t>
            </a:r>
            <a:r>
              <a:rPr sz="2800" dirty="0">
                <a:latin typeface="Consolas" panose="020B0609020204030204" pitchFamily="49" charset="0"/>
              </a:rPr>
              <a:t>&gt;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>
                <a:latin typeface="Consolas" panose="020B0609020204030204" pitchFamily="49" charset="0"/>
              </a:rPr>
              <a:t>int dup(int </a:t>
            </a:r>
            <a:r>
              <a:rPr lang="en-US" sz="2800" dirty="0" err="1">
                <a:latin typeface="Consolas" panose="020B0609020204030204" pitchFamily="49" charset="0"/>
              </a:rPr>
              <a:t>oldfd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 dup2(int </a:t>
            </a:r>
            <a:r>
              <a:rPr lang="en-US" sz="2800" dirty="0" err="1">
                <a:latin typeface="Consolas" panose="020B0609020204030204" pitchFamily="49" charset="0"/>
              </a:rPr>
              <a:t>oldfd</a:t>
            </a:r>
            <a:r>
              <a:rPr lang="en-US" sz="2800" dirty="0">
                <a:latin typeface="Consolas" panose="020B0609020204030204" pitchFamily="49" charset="0"/>
              </a:rPr>
              <a:t>, int </a:t>
            </a:r>
            <a:r>
              <a:rPr lang="en-US" sz="2800" dirty="0" err="1">
                <a:latin typeface="Consolas" panose="020B0609020204030204" pitchFamily="49" charset="0"/>
              </a:rPr>
              <a:t>newfd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 algn="l" defTabSz="457200">
              <a:defRPr sz="25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2800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DC3CAD-ACAE-46EB-AC94-4685DDE76BC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6761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program can change its standard output</a:t>
            </a:r>
          </a:p>
          <a:p>
            <a:r>
              <a:rPr lang="en-US" dirty="0"/>
              <a:t>How?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06088"/>
              </p:ext>
            </p:extLst>
          </p:nvPr>
        </p:nvGraphicFramePr>
        <p:xfrm>
          <a:off x="736227" y="4333300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3: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95601"/>
              </p:ext>
            </p:extLst>
          </p:nvPr>
        </p:nvGraphicFramePr>
        <p:xfrm>
          <a:off x="5148320" y="4717631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5973289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6394355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6938722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A0328-5A1D-43BE-8CF5-1225114F5C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3853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redirecting </a:t>
            </a:r>
            <a:r>
              <a:rPr lang="en-US" dirty="0" err="1"/>
              <a:t>stdout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open(). open a file (and save the file descriptor in 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dup2(). copy </a:t>
            </a:r>
            <a:r>
              <a:rPr lang="en-US" dirty="0" err="1"/>
              <a:t>fd</a:t>
            </a:r>
            <a:r>
              <a:rPr lang="en-US" dirty="0"/>
              <a:t> to 1 (so that the file descriptor 1 points to the file just opened)</a:t>
            </a:r>
          </a:p>
          <a:p>
            <a:pPr marL="514350" indent="-514350">
              <a:buAutoNum type="arabicPeriod"/>
            </a:pPr>
            <a:r>
              <a:rPr lang="en-US" dirty="0"/>
              <a:t>close(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56517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06FD-1972-40E0-BB73-472D18CD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stdout</a:t>
            </a:r>
            <a:r>
              <a:rPr lang="en-US" dirty="0"/>
              <a:t> redirect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6D89-ADEB-4678-9D67-CA1B327AB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the new file for writing; 3 is the returned </a:t>
            </a:r>
            <a:r>
              <a:rPr lang="en-US" dirty="0" err="1"/>
              <a:t>fd</a:t>
            </a:r>
            <a:endParaRPr lang="en-US" dirty="0"/>
          </a:p>
          <a:p>
            <a:pPr lvl="1"/>
            <a:r>
              <a:rPr lang="en-US" dirty="0"/>
              <a:t>We will use 3 instead of a variable in this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61764F-8D33-4FCB-9D1E-489290573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96258"/>
              </p:ext>
            </p:extLst>
          </p:nvPr>
        </p:nvGraphicFramePr>
        <p:xfrm>
          <a:off x="1371657" y="4325552"/>
          <a:ext cx="267289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2890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</a:rPr>
                        <a:t>File Descriptor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0: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1: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Consolas" panose="020B0609020204030204" pitchFamily="49" charset="0"/>
                        </a:rPr>
                        <a:t>2: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l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Consolas" panose="020B0609020204030204" pitchFamily="49" charset="0"/>
                        </a:rPr>
                        <a:t>4: Not Used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0E5F3B-835F-4708-B865-9565FEE45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147571"/>
              </p:ext>
            </p:extLst>
          </p:nvPr>
        </p:nvGraphicFramePr>
        <p:xfrm>
          <a:off x="5148320" y="4717631"/>
          <a:ext cx="2404386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4386">
                  <a:extLst>
                    <a:ext uri="{9D8B030D-6E8A-4147-A177-3AD203B41FA5}">
                      <a16:colId xmlns:a16="http://schemas.microsoft.com/office/drawing/2014/main" val="332121059"/>
                    </a:ext>
                  </a:extLst>
                </a:gridCol>
              </a:tblGrid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OS Open</a:t>
                      </a:r>
                    </a:p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File Table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0674600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9652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marL="0" marR="0" lvl="0" indent="0" algn="ctr" defTabSz="5842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27174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Read+write</a:t>
                      </a:r>
                      <a:endParaRPr lang="en-US" sz="2800" dirty="0">
                        <a:solidFill>
                          <a:schemeClr val="accent5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850059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022131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Write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865317"/>
                  </a:ext>
                </a:extLst>
              </a:tr>
              <a:tr h="42911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516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99FC1B-9921-43CF-830F-8CDB23D5DAD5}"/>
              </a:ext>
            </a:extLst>
          </p:cNvPr>
          <p:cNvCxnSpPr>
            <a:cxnSpLocks/>
          </p:cNvCxnSpPr>
          <p:nvPr/>
        </p:nvCxnSpPr>
        <p:spPr>
          <a:xfrm>
            <a:off x="3409117" y="5973289"/>
            <a:ext cx="1739203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F5F48-3EAC-4B14-922F-5E3A5FA3A345}"/>
              </a:ext>
            </a:extLst>
          </p:cNvPr>
          <p:cNvCxnSpPr>
            <a:cxnSpLocks/>
          </p:cNvCxnSpPr>
          <p:nvPr/>
        </p:nvCxnSpPr>
        <p:spPr>
          <a:xfrm>
            <a:off x="3409116" y="6394355"/>
            <a:ext cx="1739204" cy="103514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225CA7-51F3-4C4F-8E8A-4A81567292F6}"/>
              </a:ext>
            </a:extLst>
          </p:cNvPr>
          <p:cNvCxnSpPr>
            <a:cxnSpLocks/>
          </p:cNvCxnSpPr>
          <p:nvPr/>
        </p:nvCxnSpPr>
        <p:spPr>
          <a:xfrm>
            <a:off x="3409116" y="6938722"/>
            <a:ext cx="1739204" cy="590234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5A5577-63AB-4E33-AEC6-A2DDAD6672AE}"/>
              </a:ext>
            </a:extLst>
          </p:cNvPr>
          <p:cNvCxnSpPr>
            <a:cxnSpLocks/>
          </p:cNvCxnSpPr>
          <p:nvPr/>
        </p:nvCxnSpPr>
        <p:spPr>
          <a:xfrm>
            <a:off x="3409116" y="7472548"/>
            <a:ext cx="1739204" cy="590234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7424-E6C7-423D-A804-25E9C3F39F8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855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D6D6D6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BCBCB"/>
        </a:solidFill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5011</TotalTime>
  <Words>1638</Words>
  <Application>Microsoft Office PowerPoint</Application>
  <PresentationFormat>Custom</PresentationFormat>
  <Paragraphs>405</Paragraphs>
  <Slides>22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Consolas</vt:lpstr>
      <vt:lpstr>Helvetica</vt:lpstr>
      <vt:lpstr>Helvetica Neue</vt:lpstr>
      <vt:lpstr>Helvetica Neue Light</vt:lpstr>
      <vt:lpstr>Lucida Grande</vt:lpstr>
      <vt:lpstr>White</vt:lpstr>
      <vt:lpstr>P3: Redirection</vt:lpstr>
      <vt:lpstr>Review</vt:lpstr>
      <vt:lpstr>Shell redirections</vt:lpstr>
      <vt:lpstr>Shell redirection examples</vt:lpstr>
      <vt:lpstr>File descriptor table</vt:lpstr>
      <vt:lpstr>Duplicating File Descriptors</vt:lpstr>
      <vt:lpstr>Example: stdout redirect</vt:lpstr>
      <vt:lpstr>Steps for redirecting stdout</vt:lpstr>
      <vt:lpstr>Example: stdout redirect</vt:lpstr>
      <vt:lpstr>Example: stdout redirect</vt:lpstr>
      <vt:lpstr>Example: stdout redirect</vt:lpstr>
      <vt:lpstr>Implementing redirections </vt:lpstr>
      <vt:lpstr>Example: redirecting stderr for another program</vt:lpstr>
      <vt:lpstr>Example: redirecting stderr for another program</vt:lpstr>
      <vt:lpstr>Example: redirecting stderr for another program</vt:lpstr>
      <vt:lpstr>Example: redirecting stderr for another program</vt:lpstr>
      <vt:lpstr>Example: redirecting stderr for another program</vt:lpstr>
      <vt:lpstr>Example: redirecting stderr for another program</vt:lpstr>
      <vt:lpstr>Summary of Steps in Child Process</vt:lpstr>
      <vt:lpstr>Redirecting stdout for a child process</vt:lpstr>
      <vt:lpstr>More question on redirecting stdout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Programming</dc:title>
  <dc:creator>zshi</dc:creator>
  <cp:lastModifiedBy>Pattipati, Swamy Narayan Jignaas</cp:lastModifiedBy>
  <cp:revision>707</cp:revision>
  <dcterms:modified xsi:type="dcterms:W3CDTF">2024-10-14T11:43:15Z</dcterms:modified>
</cp:coreProperties>
</file>