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304" r:id="rId4"/>
    <p:sldId id="305" r:id="rId5"/>
    <p:sldId id="439" r:id="rId6"/>
    <p:sldId id="342" r:id="rId7"/>
    <p:sldId id="336" r:id="rId8"/>
    <p:sldId id="323" r:id="rId9"/>
    <p:sldId id="296" r:id="rId10"/>
    <p:sldId id="298" r:id="rId11"/>
    <p:sldId id="344" r:id="rId12"/>
    <p:sldId id="299" r:id="rId13"/>
    <p:sldId id="300" r:id="rId14"/>
    <p:sldId id="421" r:id="rId15"/>
    <p:sldId id="424" r:id="rId16"/>
    <p:sldId id="443" r:id="rId17"/>
    <p:sldId id="425" r:id="rId18"/>
    <p:sldId id="440" r:id="rId19"/>
    <p:sldId id="427" r:id="rId20"/>
    <p:sldId id="444" r:id="rId21"/>
    <p:sldId id="442" r:id="rId22"/>
    <p:sldId id="30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132" autoAdjust="0"/>
  </p:normalViewPr>
  <p:slideViewPr>
    <p:cSldViewPr snapToGrid="0">
      <p:cViewPr varScale="1">
        <p:scale>
          <a:sx n="45" d="100"/>
          <a:sy n="45" d="100"/>
        </p:scale>
        <p:origin x="198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0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“&amp;” to get the address of auto or global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Raw memory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747474"/>
                </a:solidFill>
              </a:rPr>
              <a:t>virtual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8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0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(6): Dynamic Memory Allocation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"/>
          <p:cNvGrpSpPr/>
          <p:nvPr/>
        </p:nvGrpSpPr>
        <p:grpSpPr>
          <a:xfrm>
            <a:off x="9701063" y="2019299"/>
            <a:ext cx="2857501" cy="2857501"/>
            <a:chOff x="0" y="0"/>
            <a:chExt cx="2857500" cy="2857500"/>
          </a:xfrm>
        </p:grpSpPr>
        <p:pic>
          <p:nvPicPr>
            <p:cNvPr id="601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2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596" name="Shorth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way</a:t>
            </a:r>
            <a:endParaRPr dirty="0"/>
          </a:p>
        </p:txBody>
      </p:sp>
      <p:sp>
        <p:nvSpPr>
          <p:cNvPr id="59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9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99" name="If you need to allocate an arra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nmemb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r>
              <a:rPr lang="en-US" dirty="0" err="1"/>
              <a:t>c</a:t>
            </a:r>
            <a:r>
              <a:rPr dirty="0" err="1"/>
              <a:t>alloc</a:t>
            </a:r>
            <a:r>
              <a:rPr lang="en-US" dirty="0"/>
              <a:t>()</a:t>
            </a:r>
            <a:r>
              <a:rPr dirty="0"/>
              <a:t> is implemented in term</a:t>
            </a:r>
            <a:r>
              <a:rPr lang="en-US" dirty="0"/>
              <a:t>s</a:t>
            </a:r>
            <a:r>
              <a:rPr dirty="0"/>
              <a:t> of malloc</a:t>
            </a:r>
            <a:r>
              <a:rPr lang="en-US" dirty="0"/>
              <a:t>()</a:t>
            </a:r>
            <a:endParaRPr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b="1" dirty="0" err="1">
                <a:solidFill>
                  <a:srgbClr val="FF0000"/>
                </a:solidFill>
              </a:rPr>
              <a:t>alloc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b="1" dirty="0">
                <a:solidFill>
                  <a:srgbClr val="FF0000"/>
                </a:solidFill>
              </a:rPr>
              <a:t> also initialize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b="1" dirty="0">
                <a:solidFill>
                  <a:srgbClr val="FF0000"/>
                </a:solidFill>
              </a:rPr>
              <a:t> the </a:t>
            </a:r>
            <a:r>
              <a:rPr lang="en-US" b="1" dirty="0">
                <a:solidFill>
                  <a:srgbClr val="FF0000"/>
                </a:solidFill>
              </a:rPr>
              <a:t>content </a:t>
            </a:r>
            <a:r>
              <a:rPr b="1" dirty="0">
                <a:solidFill>
                  <a:srgbClr val="FF0000"/>
                </a:solidFill>
              </a:rPr>
              <a:t>to 0</a:t>
            </a:r>
          </a:p>
        </p:txBody>
      </p:sp>
      <p:sp>
        <p:nvSpPr>
          <p:cNvPr id="604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2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647700" y="6428094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calloc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6,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02F7D-E43E-4E24-AD83-61368EECE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>
            <a:extLst>
              <a:ext uri="{FF2B5EF4-FFF2-40B4-BE49-F238E27FC236}">
                <a16:creationId xmlns:a16="http://schemas.microsoft.com/office/drawing/2014/main" id="{67F1B4BE-A295-48DD-9194-A836619F0C0F}"/>
              </a:ext>
            </a:extLst>
          </p:cNvPr>
          <p:cNvGrpSpPr/>
          <p:nvPr/>
        </p:nvGrpSpPr>
        <p:grpSpPr>
          <a:xfrm>
            <a:off x="9990838" y="2025650"/>
            <a:ext cx="2857501" cy="2857501"/>
            <a:chOff x="0" y="0"/>
            <a:chExt cx="2857500" cy="2857500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DB782A36-DFE7-4296-BDDC-BE3343FA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88E17D76-A71A-4258-B1F9-DF3C48630A68}"/>
                </a:ext>
              </a:extLst>
            </p:cNvPr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(void*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What if you change your mind? </a:t>
            </a:r>
          </a:p>
          <a:p>
            <a:pPr lvl="1"/>
            <a:r>
              <a:rPr lang="en-US" dirty="0"/>
              <a:t>You requested 100 bytes, but now need 200!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a call to </a:t>
            </a:r>
            <a:r>
              <a:rPr lang="en-US" dirty="0" err="1"/>
              <a:t>realloc</a:t>
            </a:r>
            <a:r>
              <a:rPr lang="en-US" dirty="0"/>
              <a:t>(p, size), p must be</a:t>
            </a:r>
          </a:p>
          <a:p>
            <a:pPr lvl="1"/>
            <a:r>
              <a:rPr lang="en-US" dirty="0"/>
              <a:t> A pointer returned by a previous malloc/</a:t>
            </a:r>
            <a:r>
              <a:rPr lang="en-US" dirty="0" err="1"/>
              <a:t>calloc</a:t>
            </a:r>
            <a:r>
              <a:rPr lang="en-US" dirty="0"/>
              <a:t>/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Or NULL, in which case the call is equivalent to malloc(size)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brary">
            <a:extLst>
              <a:ext uri="{FF2B5EF4-FFF2-40B4-BE49-F238E27FC236}">
                <a16:creationId xmlns:a16="http://schemas.microsoft.com/office/drawing/2014/main" id="{22C23268-08E3-403F-AA98-7CE36B8E4D96}"/>
              </a:ext>
            </a:extLst>
          </p:cNvPr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0" name="Shape 671">
            <a:extLst>
              <a:ext uri="{FF2B5EF4-FFF2-40B4-BE49-F238E27FC236}">
                <a16:creationId xmlns:a16="http://schemas.microsoft.com/office/drawing/2014/main" id="{D1D64B44-0325-46AD-8D05-614B17A00317}"/>
              </a:ext>
            </a:extLst>
          </p:cNvPr>
          <p:cNvSpPr/>
          <p:nvPr/>
        </p:nvSpPr>
        <p:spPr>
          <a:xfrm>
            <a:off x="1071151" y="5181601"/>
            <a:ext cx="9823469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realloc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(p, 200);  // p may change!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7905A-FBE4-4D92-A4D2-BDE254B76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5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Deallocation</a:t>
            </a:r>
          </a:p>
        </p:txBody>
      </p:sp>
      <p:sp>
        <p:nvSpPr>
          <p:cNvPr id="6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11" name="Straightforwar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free(void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sz="1000" dirty="0"/>
          </a:p>
          <a:p>
            <a:r>
              <a:rPr dirty="0"/>
              <a:t>Straightforward</a:t>
            </a:r>
          </a:p>
          <a:p>
            <a:pPr lvl="1"/>
            <a:r>
              <a:rPr dirty="0"/>
              <a:t>Simply call the library function “free”</a:t>
            </a:r>
            <a:endParaRPr lang="en-US" dirty="0"/>
          </a:p>
          <a:p>
            <a:pPr lvl="1"/>
            <a:r>
              <a:rPr dirty="0"/>
              <a:t>Takes a pointer </a:t>
            </a:r>
            <a:r>
              <a:rPr lang="en-US" dirty="0"/>
              <a:t>to the block to free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free a pointer twice!</a:t>
            </a:r>
          </a:p>
          <a:p>
            <a:pPr lvl="1"/>
            <a:r>
              <a:rPr lang="en-US" dirty="0"/>
              <a:t>After freeing a pointer, set it to NULL!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9681745" y="2216276"/>
            <a:ext cx="2857501" cy="2857501"/>
            <a:chOff x="0" y="0"/>
            <a:chExt cx="2857500" cy="2857500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616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Library</a:t>
            </a:r>
          </a:p>
        </p:txBody>
      </p:sp>
      <p:sp>
        <p:nvSpPr>
          <p:cNvPr id="617" name="free(ptr)"/>
          <p:cNvSpPr txBox="1"/>
          <p:nvPr/>
        </p:nvSpPr>
        <p:spPr>
          <a:xfrm>
            <a:off x="1408258" y="6220288"/>
            <a:ext cx="3040510" cy="4719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free(</a:t>
            </a:r>
            <a:r>
              <a:rPr dirty="0" err="1"/>
              <a:t>ptr</a:t>
            </a:r>
            <a:r>
              <a:rPr dirty="0"/>
              <a:t>)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6DECE-A6F8-4863-A43C-063F863A29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Best Prac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 key rules</a:t>
            </a:r>
            <a:endParaRPr dirty="0"/>
          </a:p>
        </p:txBody>
      </p:sp>
      <p:sp>
        <p:nvSpPr>
          <p:cNvPr id="6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2" name="Always remember two key r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1: 	Everything you requested should be freed, eventually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2: 	Only free what is allocated via malloc/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realloc</a:t>
            </a:r>
            <a:endParaRPr dirty="0">
              <a:solidFill>
                <a:srgbClr val="FF0000"/>
              </a:solidFill>
            </a:endParaRPr>
          </a:p>
          <a:p>
            <a:r>
              <a:rPr dirty="0"/>
              <a:t>Consequences of not </a:t>
            </a:r>
            <a:r>
              <a:rPr lang="en-US" dirty="0"/>
              <a:t>following</a:t>
            </a:r>
            <a:r>
              <a:rPr dirty="0"/>
              <a:t> the rules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Memory “l</a:t>
            </a:r>
            <a:r>
              <a:rPr b="1" dirty="0">
                <a:solidFill>
                  <a:srgbClr val="FF0000"/>
                </a:solidFill>
              </a:rPr>
              <a:t>eaks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lvl="2"/>
            <a:r>
              <a:rPr lang="en-US" dirty="0"/>
              <a:t>Yo</a:t>
            </a:r>
            <a:r>
              <a:rPr dirty="0"/>
              <a:t>u</a:t>
            </a:r>
            <a:r>
              <a:rPr lang="en-US" dirty="0"/>
              <a:t>r program</a:t>
            </a:r>
            <a:r>
              <a:rPr dirty="0"/>
              <a:t> will eventually run out of memory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Undefined behavior and horrible crashes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Freeing unallocated memory or already freed memory</a:t>
            </a:r>
          </a:p>
          <a:p>
            <a:pPr lvl="3"/>
            <a:r>
              <a:rPr lang="en-US" dirty="0"/>
              <a:t>May cause a memory error and a program crash</a:t>
            </a:r>
          </a:p>
          <a:p>
            <a:pPr lvl="3"/>
            <a:r>
              <a:rPr lang="en-US" dirty="0"/>
              <a:t>Worse, may corrupt the heap </a:t>
            </a:r>
            <a:r>
              <a:rPr lang="en-US"/>
              <a:t>and cause a </a:t>
            </a:r>
            <a:r>
              <a:rPr lang="en-US" dirty="0"/>
              <a:t>crash later</a:t>
            </a:r>
          </a:p>
          <a:p>
            <a:pPr lvl="3"/>
            <a:r>
              <a:rPr lang="en-US" dirty="0"/>
              <a:t>Even worse, the program may keep running, totally corrupting your data, and writing it to disk without you </a:t>
            </a:r>
            <a:r>
              <a:rPr lang="en-US" dirty="0" err="1"/>
              <a:t>realising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87C5C-886C-4F12-AFF2-A66D64B48B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Pointers</a:t>
            </a:r>
            <a:r>
              <a:rPr lang="en-US" dirty="0"/>
              <a:t> and arrays</a:t>
            </a:r>
          </a:p>
        </p:txBody>
      </p:sp>
      <p:sp>
        <p:nvSpPr>
          <p:cNvPr id="62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9" name="What really happened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After pox = malloc(6 *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(int));</a:t>
            </a:r>
            <a:endParaRPr dirty="0">
              <a:latin typeface="Consolas" panose="020B0609020204030204" pitchFamily="49" charset="0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dirty="0"/>
              <a:t>That looks like an array!!! </a:t>
            </a:r>
            <a:endParaRPr dirty="0"/>
          </a:p>
          <a:p>
            <a:pPr lvl="1"/>
            <a:r>
              <a:rPr lang="en-US" dirty="0"/>
              <a:t>And you </a:t>
            </a:r>
            <a:r>
              <a:rPr lang="en-US" b="1" dirty="0">
                <a:solidFill>
                  <a:srgbClr val="FF0000"/>
                </a:solidFill>
              </a:rPr>
              <a:t>can</a:t>
            </a:r>
            <a:r>
              <a:rPr lang="en-US" dirty="0"/>
              <a:t> use pox as if it is an array</a:t>
            </a:r>
            <a:endParaRPr dirty="0"/>
          </a:p>
        </p:txBody>
      </p:sp>
      <p:pic>
        <p:nvPicPr>
          <p:cNvPr id="63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27" y="3503352"/>
            <a:ext cx="7913473" cy="398131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4BEB7-F551-4B82-9C84-57E8893B12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use pointer as array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8AD6-DAB5-4128-8C77-88CF3D60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doSomething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 n) {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int * pox;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 = malloc(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(int)*n);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request mem from heap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*pox = 0;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 the int at the address pox to 0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pox[0] = 0;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thing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pox[1] = 1;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the int after pox[0]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// more lines here ...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free(pox);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//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remember to free!</a:t>
            </a:r>
          </a:p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2515B-15BB-4CD8-A135-BDD346BC0F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6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92713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C155-194C-4244-A4C6-2A1397A3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AB8B-7CAD-4675-BC69-3707B2057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Pointers, like integers, can be placed in an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1F9B-C4B4-4F0F-A9AE-4AB6AD263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void doSomething(int n) {…">
            <a:extLst>
              <a:ext uri="{FF2B5EF4-FFF2-40B4-BE49-F238E27FC236}">
                <a16:creationId xmlns:a16="http://schemas.microsoft.com/office/drawing/2014/main" id="{D4DB544B-ED2C-4624-86C8-06B67070EBA0}"/>
              </a:ext>
            </a:extLst>
          </p:cNvPr>
          <p:cNvSpPr txBox="1"/>
          <p:nvPr/>
        </p:nvSpPr>
        <p:spPr>
          <a:xfrm>
            <a:off x="571500" y="3872048"/>
            <a:ext cx="5345476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a0;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a1;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a2;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*p0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*p1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*p2 = malloc(10);</a:t>
            </a:r>
          </a:p>
        </p:txBody>
      </p:sp>
      <p:sp>
        <p:nvSpPr>
          <p:cNvPr id="6" name="void doSomething(int n) {…">
            <a:extLst>
              <a:ext uri="{FF2B5EF4-FFF2-40B4-BE49-F238E27FC236}">
                <a16:creationId xmlns:a16="http://schemas.microsoft.com/office/drawing/2014/main" id="{D244D174-9412-4B14-B36F-D6A1DF98669A}"/>
              </a:ext>
            </a:extLst>
          </p:cNvPr>
          <p:cNvSpPr txBox="1"/>
          <p:nvPr/>
        </p:nvSpPr>
        <p:spPr>
          <a:xfrm>
            <a:off x="6502400" y="3872048"/>
            <a:ext cx="5669279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// array of int's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array of pointers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char * p[3];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Can also do with a loop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p[0]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p[1]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p[2] = malloc(10);</a:t>
            </a:r>
          </a:p>
        </p:txBody>
      </p:sp>
    </p:spTree>
    <p:extLst>
      <p:ext uri="{BB962C8B-B14F-4D97-AF65-F5344CB8AC3E}">
        <p14:creationId xmlns:p14="http://schemas.microsoft.com/office/powerpoint/2010/main" val="1908047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 line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509-0587-40D1-AAED-7D7D6F71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int main (int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, char *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dirty="0" err="1"/>
              <a:t>argc</a:t>
            </a:r>
            <a:r>
              <a:rPr lang="en-US" dirty="0"/>
              <a:t>: the number of arguments on the command line</a:t>
            </a:r>
          </a:p>
          <a:p>
            <a:r>
              <a:rPr lang="en-US" dirty="0" err="1"/>
              <a:t>argv</a:t>
            </a:r>
            <a:r>
              <a:rPr lang="en-US" dirty="0"/>
              <a:t>: array of pointers to characters</a:t>
            </a:r>
          </a:p>
          <a:p>
            <a:pPr lvl="1"/>
            <a:r>
              <a:rPr lang="en-US" dirty="0"/>
              <a:t>The number of elements is </a:t>
            </a:r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Each element in an array points to null-terminated strings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[3][1]?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09016"/>
              </p:ext>
            </p:extLst>
          </p:nvPr>
        </p:nvGraphicFramePr>
        <p:xfrm>
          <a:off x="5923186" y="6096909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2580799" y="787203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ED805-5133-4882-96BD-8837B5740A09}"/>
              </a:ext>
            </a:extLst>
          </p:cNvPr>
          <p:cNvCxnSpPr>
            <a:cxnSpLocks/>
          </p:cNvCxnSpPr>
          <p:nvPr/>
        </p:nvCxnSpPr>
        <p:spPr>
          <a:xfrm>
            <a:off x="4651030" y="8060480"/>
            <a:ext cx="864388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8715819" y="5879194"/>
            <a:ext cx="1284514" cy="47222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10175175" y="5491895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10741232" y="638631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10490860" y="732701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759190" y="841928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 flipV="1">
            <a:off x="8735933" y="6698632"/>
            <a:ext cx="1894784" cy="17533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D90177-94B9-4D3E-A5DB-C1B7AF0E6BFA}"/>
              </a:ext>
            </a:extLst>
          </p:cNvPr>
          <p:cNvCxnSpPr>
            <a:cxnSpLocks/>
          </p:cNvCxnSpPr>
          <p:nvPr/>
        </p:nvCxnSpPr>
        <p:spPr>
          <a:xfrm>
            <a:off x="8735933" y="739740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8705268" y="794242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803802" y="6289188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3A5E-C0B7-457F-861D-8D25BDAEC9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1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00358"/>
              </p:ext>
            </p:extLst>
          </p:nvPr>
        </p:nvGraphicFramePr>
        <p:xfrm>
          <a:off x="4464191" y="6010576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97589" y="6531664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337336" y="7336300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337336" y="8394404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>
            <a:off x="7152267" y="7336300"/>
            <a:ext cx="2074554" cy="31232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7152267" y="7931335"/>
            <a:ext cx="2074554" cy="8429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7152267" y="6239860"/>
            <a:ext cx="1669141" cy="8184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8952036" y="6010576"/>
            <a:ext cx="3425371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25" name="Curved Connector 24"/>
          <p:cNvCxnSpPr>
            <a:stCxn id="5" idx="3"/>
          </p:cNvCxnSpPr>
          <p:nvPr/>
        </p:nvCxnSpPr>
        <p:spPr>
          <a:xfrm>
            <a:off x="2263936" y="6829182"/>
            <a:ext cx="2094330" cy="994768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0388950" y="6489073"/>
            <a:ext cx="503721" cy="714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8706E-BAB2-47A0-9209-3BF010FB30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15" name="Shape 671">
            <a:extLst>
              <a:ext uri="{FF2B5EF4-FFF2-40B4-BE49-F238E27FC236}">
                <a16:creationId xmlns:a16="http://schemas.microsoft.com/office/drawing/2014/main" id="{A84FE437-2D14-4291-85C8-6CCE531F2B17}"/>
              </a:ext>
            </a:extLst>
          </p:cNvPr>
          <p:cNvSpPr/>
          <p:nvPr/>
        </p:nvSpPr>
        <p:spPr>
          <a:xfrm>
            <a:off x="571500" y="2039241"/>
            <a:ext cx="11886795" cy="369331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**rows;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rows =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 * m);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array of pointers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)*n);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int array for each row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free(rows[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free(rows);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AB0C-E17F-48C0-8B63-B646A0094B72}"/>
              </a:ext>
            </a:extLst>
          </p:cNvPr>
          <p:cNvSpPr txBox="1"/>
          <p:nvPr/>
        </p:nvSpPr>
        <p:spPr>
          <a:xfrm>
            <a:off x="484742" y="8702017"/>
            <a:ext cx="53677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Looks similar to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argv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318319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7FFB0-C94A-4D52-9439-EE544604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Request all the memory space needed by data with one malloc() call</a:t>
            </a:r>
          </a:p>
          <a:p>
            <a:pPr lvl="1"/>
            <a:r>
              <a:rPr lang="en-US" sz="2800" dirty="0"/>
              <a:t>Instead of call malloc() m times, for each row</a:t>
            </a:r>
          </a:p>
          <a:p>
            <a:r>
              <a:rPr lang="en-US" sz="2800" dirty="0"/>
              <a:t>Calculate rows[1], rows[2], and so on (</a:t>
            </a:r>
            <a:r>
              <a:rPr lang="en-US" sz="2800" dirty="0">
                <a:solidFill>
                  <a:schemeClr val="accent1"/>
                </a:solidFill>
              </a:rPr>
              <a:t>pointer arithmetic! next lecture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You can even calculate the address of each element (e.g. rows[10][5])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F4A4F-168B-493D-9178-5BCD9E2C9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477829" y="8435699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3497943" y="8424745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6883181" y="5701395"/>
            <a:ext cx="2781526" cy="2567450"/>
          </a:xfrm>
          <a:prstGeom prst="curvedConnector3">
            <a:avLst>
              <a:gd name="adj1" fmla="val 16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8931"/>
              </p:ext>
            </p:extLst>
          </p:nvPr>
        </p:nvGraphicFramePr>
        <p:xfrm>
          <a:off x="4296229" y="5306175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35552" y="534219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cxnSp>
        <p:nvCxnSpPr>
          <p:cNvPr id="25" name="Curved Connector 24"/>
          <p:cNvCxnSpPr>
            <a:cxnSpLocks/>
            <a:stCxn id="24" idx="3"/>
          </p:cNvCxnSpPr>
          <p:nvPr/>
        </p:nvCxnSpPr>
        <p:spPr>
          <a:xfrm>
            <a:off x="2201899" y="5639710"/>
            <a:ext cx="2094330" cy="1523090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urved Connector 29"/>
          <p:cNvCxnSpPr>
            <a:stCxn id="69" idx="2"/>
          </p:cNvCxnSpPr>
          <p:nvPr/>
        </p:nvCxnSpPr>
        <p:spPr>
          <a:xfrm rot="10800000" flipV="1">
            <a:off x="783778" y="7633899"/>
            <a:ext cx="6159836" cy="741980"/>
          </a:xfrm>
          <a:prstGeom prst="curvedConnector3">
            <a:avLst>
              <a:gd name="adj1" fmla="val 9971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urved Connector 40"/>
          <p:cNvCxnSpPr>
            <a:stCxn id="66" idx="2"/>
          </p:cNvCxnSpPr>
          <p:nvPr/>
        </p:nvCxnSpPr>
        <p:spPr>
          <a:xfrm rot="10800000" flipV="1">
            <a:off x="3614062" y="7859530"/>
            <a:ext cx="3537685" cy="504362"/>
          </a:xfrm>
          <a:prstGeom prst="curvedConnector3">
            <a:avLst>
              <a:gd name="adj1" fmla="val 100259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Arc 65"/>
          <p:cNvSpPr/>
          <p:nvPr/>
        </p:nvSpPr>
        <p:spPr>
          <a:xfrm>
            <a:off x="5820230" y="6648821"/>
            <a:ext cx="2308730" cy="1217922"/>
          </a:xfrm>
          <a:prstGeom prst="arc">
            <a:avLst>
              <a:gd name="adj1" fmla="val 16200000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9" name="Arc 68"/>
          <p:cNvSpPr/>
          <p:nvPr/>
        </p:nvSpPr>
        <p:spPr>
          <a:xfrm>
            <a:off x="5916164" y="7039428"/>
            <a:ext cx="1880270" cy="595759"/>
          </a:xfrm>
          <a:prstGeom prst="arc">
            <a:avLst>
              <a:gd name="adj1" fmla="val 17435218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8429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Recall the me</a:t>
            </a:r>
            <a:r>
              <a:rPr sz="4000" dirty="0"/>
              <a:t>mory </a:t>
            </a:r>
            <a:r>
              <a:rPr lang="en-US" sz="4000" dirty="0"/>
              <a:t>m</a:t>
            </a:r>
            <a:r>
              <a:rPr sz="4000" dirty="0"/>
              <a:t>odel...</a:t>
            </a:r>
          </a:p>
        </p:txBody>
      </p:sp>
      <p:sp>
        <p:nvSpPr>
          <p:cNvPr id="503" name="Shape 50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Three pools of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Static</a:t>
            </a:r>
            <a:r>
              <a:rPr lang="en-US" sz="3000" dirty="0">
                <a:solidFill>
                  <a:srgbClr val="747474"/>
                </a:solidFill>
              </a:rPr>
              <a:t>/global</a:t>
            </a:r>
            <a:endParaRPr sz="3000" dirty="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Stack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Each pool features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lifetime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allocation/deallocation policy</a:t>
            </a:r>
          </a:p>
        </p:txBody>
      </p:sp>
      <p:sp>
        <p:nvSpPr>
          <p:cNvPr id="10" name="Shape 753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11" name="Shape 754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12" name="Shape 755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13" name="Shape 758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" name="Shape 759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5" name="Shape 760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6" name="Shape 761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7" name="Shape 762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8" name="Shape 763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4D9C1-4D15-4A84-8285-8CF779E100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D0FA-B515-4690-8E6F-5D0E1AE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6ADF-C99E-4566-88F8-3051B0574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(*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)[n];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a pointer to an array of n int's</a:t>
            </a:r>
            <a:endParaRPr lang="en-US" sz="24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malloc(m * n *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malloc() for data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// to access elements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= 1;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[2][3] =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+ 10; 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marL="0" lvl="0" indent="0" defTabSz="457200">
              <a:buNone/>
              <a:defRPr sz="1800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free memory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68A9-ED47-4007-896C-879B3E46A0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72768-8D38-4F41-89F7-F8BFFB3ACFFF}"/>
              </a:ext>
            </a:extLst>
          </p:cNvPr>
          <p:cNvSpPr txBox="1"/>
          <p:nvPr/>
        </p:nvSpPr>
        <p:spPr>
          <a:xfrm>
            <a:off x="9477829" y="8427232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84D7D-0B4D-4663-A712-32F18415EA90}"/>
              </a:ext>
            </a:extLst>
          </p:cNvPr>
          <p:cNvSpPr txBox="1"/>
          <p:nvPr/>
        </p:nvSpPr>
        <p:spPr>
          <a:xfrm>
            <a:off x="3497943" y="8435699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033F-1C50-4C35-95F5-A0CE2D286116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16CA1-167C-4989-A1C8-5D8A6F7B3AEB}"/>
              </a:ext>
            </a:extLst>
          </p:cNvPr>
          <p:cNvSpPr txBox="1"/>
          <p:nvPr/>
        </p:nvSpPr>
        <p:spPr>
          <a:xfrm>
            <a:off x="1501701" y="7076818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1" name="Curved Connector 24">
            <a:extLst>
              <a:ext uri="{FF2B5EF4-FFF2-40B4-BE49-F238E27FC236}">
                <a16:creationId xmlns:a16="http://schemas.microsoft.com/office/drawing/2014/main" id="{497379FB-2AC4-4716-ABB0-8D1A733766B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841829" y="7374335"/>
            <a:ext cx="659872" cy="1061363"/>
          </a:xfrm>
          <a:prstGeom prst="curvedConnector2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3E7DF9-FD33-4AFF-8997-BD1ED07B8BB8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9F766-E0AB-422B-8A0E-42D7D37A131F}"/>
              </a:ext>
            </a:extLst>
          </p:cNvPr>
          <p:cNvSpPr txBox="1"/>
          <p:nvPr/>
        </p:nvSpPr>
        <p:spPr>
          <a:xfrm>
            <a:off x="4920384" y="6286858"/>
            <a:ext cx="745304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n must be constant if Variable Length Array(VLA)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791367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88B6-5EBE-46A5-991E-B04100AF90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17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Pointers taking the address of …</a:t>
            </a:r>
          </a:p>
        </p:txBody>
      </p:sp>
      <p:sp>
        <p:nvSpPr>
          <p:cNvPr id="527" name="Shape 5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static ? </a:t>
            </a:r>
          </a:p>
          <a:p>
            <a:pPr lvl="1"/>
            <a:r>
              <a:rPr lang="en-US" dirty="0"/>
              <a:t>The address is never going to go “bad”</a:t>
            </a:r>
          </a:p>
          <a:p>
            <a:pPr lvl="1"/>
            <a:r>
              <a:rPr lang="en-US" dirty="0"/>
              <a:t>The static lives as long as the program!</a:t>
            </a:r>
          </a:p>
          <a:p>
            <a:r>
              <a:rPr lang="en-US" dirty="0"/>
              <a:t>A stack [automatic]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function returns…. The address is bogus</a:t>
            </a:r>
          </a:p>
          <a:p>
            <a:r>
              <a:rPr lang="en-US" dirty="0"/>
              <a:t>A heap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/>
              <a:t>The variable disappears when explicitly de-allocated (freed)</a:t>
            </a:r>
          </a:p>
        </p:txBody>
      </p:sp>
      <p:sp>
        <p:nvSpPr>
          <p:cNvPr id="529" name="Shape 52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skull_and_crossbone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9524" y="4492205"/>
            <a:ext cx="1605711" cy="1548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3020-5C0A-4DDE-BA97-0F6A7BE01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03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Static/global memory pool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</a:t>
            </a:r>
          </a:p>
          <a:p>
            <a:pPr lvl="1"/>
            <a:r>
              <a:rPr lang="en-US" dirty="0"/>
              <a:t>All constants (including string literals) are held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All variables declared “static” are held</a:t>
            </a:r>
          </a:p>
          <a:p>
            <a:pPr lvl="0"/>
            <a:r>
              <a:rPr lang="en-US" dirty="0"/>
              <a:t>Allocated when</a:t>
            </a:r>
          </a:p>
          <a:p>
            <a:pPr lvl="1"/>
            <a:r>
              <a:rPr lang="en-US" dirty="0"/>
              <a:t>The program starts</a:t>
            </a:r>
          </a:p>
          <a:p>
            <a:pPr lvl="0"/>
            <a:r>
              <a:rPr lang="en-US" dirty="0"/>
              <a:t>Deallocated when</a:t>
            </a:r>
          </a:p>
          <a:p>
            <a:pPr lvl="1"/>
            <a:r>
              <a:rPr lang="en-US" dirty="0"/>
              <a:t>The program terminates</a:t>
            </a:r>
          </a:p>
          <a:p>
            <a:r>
              <a:rPr lang="en-US" dirty="0">
                <a:solidFill>
                  <a:schemeClr val="accent1"/>
                </a:solidFill>
              </a:rPr>
              <a:t>FIXED SIZE</a:t>
            </a:r>
          </a:p>
          <a:p>
            <a:pPr lvl="1"/>
            <a:r>
              <a:rPr lang="en-US" dirty="0"/>
              <a:t>Compiler needs to know the size and make reservations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AA52-4CE4-4071-894A-6AC9B2F30F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where….</a:t>
            </a:r>
          </a:p>
          <a:p>
            <a:pPr lvl="1"/>
            <a:r>
              <a:rPr lang="en-US" dirty="0"/>
              <a:t>Memory comes from for </a:t>
            </a:r>
            <a:r>
              <a:rPr lang="en-US" dirty="0">
                <a:solidFill>
                  <a:schemeClr val="accent1"/>
                </a:solidFill>
              </a:rPr>
              <a:t>local variables</a:t>
            </a:r>
            <a:r>
              <a:rPr lang="en-US" dirty="0"/>
              <a:t> in functions!</a:t>
            </a:r>
          </a:p>
          <a:p>
            <a:r>
              <a:rPr lang="en-US" dirty="0"/>
              <a:t>Easy to manage because it is automatic!</a:t>
            </a:r>
          </a:p>
          <a:p>
            <a:pPr lvl="1"/>
            <a:r>
              <a:rPr lang="en-US" dirty="0"/>
              <a:t>Allocated automatically when entering the function</a:t>
            </a:r>
          </a:p>
          <a:p>
            <a:pPr lvl="1"/>
            <a:r>
              <a:rPr lang="en-US" dirty="0"/>
              <a:t>De-allocated automatically when you leave the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Scope is that of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Should not be used after the function returns 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For example, indirectly used via a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Default stack size using </a:t>
            </a:r>
            <a:r>
              <a:rPr lang="en-US" sz="2800" dirty="0" err="1"/>
              <a:t>gcc</a:t>
            </a:r>
            <a:r>
              <a:rPr lang="en-US" sz="2800" dirty="0"/>
              <a:t> is 2 </a:t>
            </a:r>
            <a:r>
              <a:rPr lang="en-US" sz="2800" dirty="0" err="1"/>
              <a:t>MBytes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Need to increase stack size for large arrays and deep recursion</a:t>
            </a:r>
          </a:p>
          <a:p>
            <a:pPr lvl="1"/>
            <a:endParaRPr lang="en-US" dirty="0"/>
          </a:p>
        </p:txBody>
      </p:sp>
      <p:sp>
        <p:nvSpPr>
          <p:cNvPr id="516" name="Shape 51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7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8662-C0B2-469C-9159-E9614CDFD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Heap</a:t>
            </a:r>
            <a:endParaRPr sz="4000" dirty="0"/>
          </a:p>
        </p:txBody>
      </p:sp>
      <p:sp>
        <p:nvSpPr>
          <p:cNvPr id="522" name="Shape 52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Shape 5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This is where…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Memory comes from for </a:t>
            </a:r>
            <a:r>
              <a:rPr sz="3000" dirty="0">
                <a:solidFill>
                  <a:schemeClr val="accent1"/>
                </a:solidFill>
              </a:rPr>
              <a:t>manual</a:t>
            </a:r>
            <a:r>
              <a:rPr sz="3000" dirty="0">
                <a:solidFill>
                  <a:srgbClr val="747474"/>
                </a:solidFill>
              </a:rPr>
              <a:t> “on-the-fly” allocations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Who is in charge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0000"/>
                </a:solidFill>
              </a:rPr>
              <a:t>The programmer </a:t>
            </a:r>
            <a:r>
              <a:rPr sz="3000" dirty="0">
                <a:solidFill>
                  <a:srgbClr val="747474"/>
                </a:solidFill>
              </a:rPr>
              <a:t>for both allocation / deallocation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Lifetime of memory blocks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As long as they are not freed!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457C8-5F3B-4B4C-A8EE-5DE8BF9F0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77293B-5470-47ED-8E2E-3E1B07C3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814" y="2035629"/>
            <a:ext cx="1842080" cy="183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memory on the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55344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malloc(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 </a:t>
            </a:r>
          </a:p>
          <a:p>
            <a:pPr lvl="1"/>
            <a:r>
              <a:rPr lang="en-US" sz="2800" dirty="0" err="1"/>
              <a:t>size_t</a:t>
            </a:r>
            <a:r>
              <a:rPr lang="en-US" sz="2800" dirty="0"/>
              <a:t> is an unsigned integer data type defined in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</a:p>
          <a:p>
            <a:pPr lvl="1"/>
            <a:r>
              <a:rPr lang="en-US" sz="2800" dirty="0"/>
              <a:t>used to represent sizes of objects in bytes</a:t>
            </a:r>
          </a:p>
          <a:p>
            <a:pPr lvl="1"/>
            <a:endParaRPr lang="en-US" sz="1000" dirty="0"/>
          </a:p>
          <a:p>
            <a:r>
              <a:rPr lang="en-US" b="1" dirty="0"/>
              <a:t>If</a:t>
            </a:r>
            <a:r>
              <a:rPr lang="en-US" dirty="0"/>
              <a:t> successful, a call to malloc(n) returns a</a:t>
            </a:r>
            <a:r>
              <a:rPr lang="en-US" dirty="0">
                <a:solidFill>
                  <a:schemeClr val="accent1"/>
                </a:solidFill>
              </a:rPr>
              <a:t> generic pointer (void *) </a:t>
            </a:r>
          </a:p>
          <a:p>
            <a:pPr lvl="1"/>
            <a:r>
              <a:rPr lang="en-US" dirty="0"/>
              <a:t>It points to a memory block of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bytes on the heap</a:t>
            </a:r>
          </a:p>
          <a:p>
            <a:r>
              <a:rPr lang="en-US" dirty="0"/>
              <a:t>If not successful, NULL is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hape 671">
            <a:extLst>
              <a:ext uri="{FF2B5EF4-FFF2-40B4-BE49-F238E27FC236}">
                <a16:creationId xmlns:a16="http://schemas.microsoft.com/office/drawing/2014/main" id="{37086887-4DD6-4E0F-AE9B-274B33F53C12}"/>
              </a:ext>
            </a:extLst>
          </p:cNvPr>
          <p:cNvSpPr/>
          <p:nvPr/>
        </p:nvSpPr>
        <p:spPr>
          <a:xfrm>
            <a:off x="854525" y="8023304"/>
            <a:ext cx="8772123" cy="110799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malloc(100)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// request 100 bytes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92B7-8ADF-4140-A793-8F96365DD7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eneric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Generic </a:t>
            </a:r>
            <a:r>
              <a:rPr lang="en-US" dirty="0"/>
              <a:t>p</a:t>
            </a:r>
            <a:r>
              <a:rPr dirty="0"/>
              <a:t>ointers</a:t>
            </a:r>
            <a:r>
              <a:rPr lang="en-US" dirty="0"/>
              <a:t>: void*</a:t>
            </a:r>
            <a:endParaRPr dirty="0"/>
          </a:p>
        </p:txBody>
      </p:sp>
      <p:pic>
        <p:nvPicPr>
          <p:cNvPr id="117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78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Pointer to a memory block whose content is “un-typed”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for raw memory operations or in generic functions</a:t>
            </a:r>
          </a:p>
          <a:p>
            <a:r>
              <a:rPr lang="en-US" dirty="0"/>
              <a:t>Automatic casting when assigned to other pointer types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 pox = malloc(6 *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Helvetica Neue Light"/>
            </a:endParaRPr>
          </a:p>
          <a:p>
            <a:r>
              <a:rPr lang="en-US" dirty="0"/>
              <a:t>Requires casting before dereferencing for read / write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	 *(int *)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;  // use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 as an int *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sym typeface="Helvetica Neue Light"/>
            </a:endParaRPr>
          </a:p>
          <a:p>
            <a:r>
              <a:rPr lang="en-US" dirty="0"/>
              <a:t>NULL, a special pointer value useful for initializations, error handling</a:t>
            </a:r>
          </a:p>
          <a:p>
            <a:pPr marL="342900" lvl="1" indent="0">
              <a:buNone/>
            </a:pPr>
            <a:r>
              <a:rPr lang="en-US" dirty="0"/>
              <a:t>#define NULL ((void*)0)</a:t>
            </a:r>
          </a:p>
          <a:p>
            <a:pPr lvl="1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B6E81-48D9-480D-9EF4-81D17647B2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Can’t always get what you want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call to malloc() may fail</a:t>
            </a:r>
          </a:p>
          <a:p>
            <a:pPr lvl="1"/>
            <a:r>
              <a:rPr lang="en-US" dirty="0"/>
              <a:t>For example, if you are out of memory</a:t>
            </a:r>
          </a:p>
          <a:p>
            <a:r>
              <a:rPr lang="en-US" dirty="0"/>
              <a:t>In this case you get back a NULL value</a:t>
            </a:r>
          </a:p>
          <a:p>
            <a:pPr lvl="1"/>
            <a:r>
              <a:rPr lang="en-US" dirty="0"/>
              <a:t>Not much to do except report the error (and terminate nicely)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Idiom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1390C-C425-4823-9CBA-089B9AEAF9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7" name="Shape 66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8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/>
          <p:nvPr/>
        </p:nvSpPr>
        <p:spPr>
          <a:xfrm>
            <a:off x="754653" y="6498522"/>
            <a:ext cx="9823469" cy="258532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 == NULL)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perror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("Not enough memory");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exit(1);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How Much Spac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Much Space ?</a:t>
            </a:r>
          </a:p>
        </p:txBody>
      </p:sp>
      <p:sp>
        <p:nvSpPr>
          <p:cNvPr id="58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8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5" name="How do you determine the amount of space for some typ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tell malloc() how many </a:t>
            </a:r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 you need</a:t>
            </a:r>
          </a:p>
          <a:p>
            <a:r>
              <a:rPr lang="en-US" dirty="0"/>
              <a:t>To request space for an array, need</a:t>
            </a:r>
          </a:p>
          <a:p>
            <a:pPr lvl="1"/>
            <a:r>
              <a:rPr lang="en-US" dirty="0"/>
              <a:t>Number of elements</a:t>
            </a:r>
          </a:p>
          <a:p>
            <a:pPr lvl="1"/>
            <a:r>
              <a:rPr lang="en-US" dirty="0"/>
              <a:t>A</a:t>
            </a:r>
            <a:r>
              <a:rPr dirty="0"/>
              <a:t>mount of space for </a:t>
            </a:r>
            <a:r>
              <a:rPr lang="en-US" dirty="0"/>
              <a:t>each array element</a:t>
            </a:r>
            <a:endParaRPr dirty="0"/>
          </a:p>
          <a:p>
            <a:pPr lvl="2"/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433FF"/>
                </a:solidFill>
              </a:rPr>
              <a:t>T</a:t>
            </a:r>
            <a:r>
              <a:rPr lang="en-US" dirty="0"/>
              <a:t>) returns n</a:t>
            </a:r>
            <a:r>
              <a:rPr dirty="0"/>
              <a:t>umber of bytes </a:t>
            </a:r>
            <a:r>
              <a:rPr lang="en-US" dirty="0"/>
              <a:t>needed for </a:t>
            </a:r>
            <a:r>
              <a:rPr dirty="0"/>
              <a:t>a value of type </a:t>
            </a:r>
            <a:r>
              <a:rPr dirty="0">
                <a:solidFill>
                  <a:srgbClr val="0433FF"/>
                </a:solidFill>
              </a:rPr>
              <a:t>T</a:t>
            </a:r>
            <a:endParaRPr lang="en-US" dirty="0">
              <a:solidFill>
                <a:srgbClr val="0433FF"/>
              </a:solidFill>
            </a:endParaRPr>
          </a:p>
          <a:p>
            <a:r>
              <a:rPr lang="en-US" dirty="0"/>
              <a:t>Example</a:t>
            </a:r>
            <a:endParaRPr lang="en-US" dirty="0">
              <a:solidFill>
                <a:srgbClr val="04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433FF"/>
              </a:solidFill>
            </a:endParaRPr>
          </a:p>
        </p:txBody>
      </p:sp>
      <p:sp>
        <p:nvSpPr>
          <p:cNvPr id="8" name="Shape 671">
            <a:extLst>
              <a:ext uri="{FF2B5EF4-FFF2-40B4-BE49-F238E27FC236}">
                <a16:creationId xmlns:a16="http://schemas.microsoft.com/office/drawing/2014/main" id="{22E68804-913C-43AA-A6A3-71A439673B55}"/>
              </a:ext>
            </a:extLst>
          </p:cNvPr>
          <p:cNvSpPr/>
          <p:nvPr/>
        </p:nvSpPr>
        <p:spPr>
          <a:xfrm>
            <a:off x="647700" y="6335383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 *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77123-461E-4436-ABDB-40D70F8976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1701</Words>
  <Application>Microsoft Office PowerPoint</Application>
  <PresentationFormat>Custom</PresentationFormat>
  <Paragraphs>293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White</vt:lpstr>
      <vt:lpstr>A C Primer (6): Dynamic Memory Allocation</vt:lpstr>
      <vt:lpstr>Recall the memory model...</vt:lpstr>
      <vt:lpstr>Static/global memory pool</vt:lpstr>
      <vt:lpstr>Stack</vt:lpstr>
      <vt:lpstr>Heap</vt:lpstr>
      <vt:lpstr>Requesting memory on the heap</vt:lpstr>
      <vt:lpstr>Generic pointers: void*</vt:lpstr>
      <vt:lpstr>Can’t always get what you want</vt:lpstr>
      <vt:lpstr>How Much Space ?</vt:lpstr>
      <vt:lpstr>Another way</vt:lpstr>
      <vt:lpstr>Adjusting the size</vt:lpstr>
      <vt:lpstr>Deallocation</vt:lpstr>
      <vt:lpstr>Two key rules</vt:lpstr>
      <vt:lpstr>Pointers and arrays</vt:lpstr>
      <vt:lpstr>Example: use pointer as array</vt:lpstr>
      <vt:lpstr>Array of pointers</vt:lpstr>
      <vt:lpstr>Example: command line arguments</vt:lpstr>
      <vt:lpstr>Example: allocating 2d dynamical array</vt:lpstr>
      <vt:lpstr>Example: allocating 2d dynamical array (take 2)</vt:lpstr>
      <vt:lpstr>Example: allocating 2d dynamical array (take 3)</vt:lpstr>
      <vt:lpstr>PowerPoint Presentation</vt:lpstr>
      <vt:lpstr>Pointers taking the address of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zshi</dc:creator>
  <cp:lastModifiedBy>Pattipati, Swamy Narayan Jignaas</cp:lastModifiedBy>
  <cp:revision>760</cp:revision>
  <dcterms:modified xsi:type="dcterms:W3CDTF">2025-02-10T01:47:12Z</dcterms:modified>
</cp:coreProperties>
</file>