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42703"/>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C02C0-AB16-6959-CD0E-E8B984920519}" v="3454" dt="2025-04-13T15:03:36.883"/>
    <p1510:client id="{EE46463B-B00B-624B-BF6C-EF71EA844024}" v="212" dt="2025-04-13T14:43:24.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5EAE8-D088-4800-9CC3-8DA3BEFEB99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0EF1CA7-4D57-4158-9BAC-C090CF644EFB}">
      <dgm:prSet/>
      <dgm:spPr/>
      <dgm:t>
        <a:bodyPr/>
        <a:lstStyle/>
        <a:p>
          <a:r>
            <a:rPr lang="en-US"/>
            <a:t>Our circuit uses all 20 qubits to ensure that the hash function may take inputs of arbitrary lengths. The bottom 4 qubits are "coins" that determine the evolution of the quantum walk. The remaining 16 qubits act as registers to record the current position of the pointer.</a:t>
          </a:r>
        </a:p>
      </dgm:t>
    </dgm:pt>
    <dgm:pt modelId="{B26B0AB6-2727-4922-9368-4FD131B226C8}" type="parTrans" cxnId="{2B8971B9-38DE-46EA-8C82-08E695CF4683}">
      <dgm:prSet/>
      <dgm:spPr/>
      <dgm:t>
        <a:bodyPr/>
        <a:lstStyle/>
        <a:p>
          <a:endParaRPr lang="en-US"/>
        </a:p>
      </dgm:t>
    </dgm:pt>
    <dgm:pt modelId="{AB9939CD-CDD8-4843-AAFD-DDF904B561F4}" type="sibTrans" cxnId="{2B8971B9-38DE-46EA-8C82-08E695CF4683}">
      <dgm:prSet/>
      <dgm:spPr/>
      <dgm:t>
        <a:bodyPr/>
        <a:lstStyle/>
        <a:p>
          <a:endParaRPr lang="en-US"/>
        </a:p>
      </dgm:t>
    </dgm:pt>
    <dgm:pt modelId="{1E09957D-572D-4D74-8B21-8377519BE38D}">
      <dgm:prSet/>
      <dgm:spPr/>
      <dgm:t>
        <a:bodyPr/>
        <a:lstStyle/>
        <a:p>
          <a:r>
            <a:rPr lang="en-US"/>
            <a:t>The input bitvector is padded as needed with zeros. The input is then chunked into slices of length 2. We then use Hadamard gates controlled by the classical bits in each chunk and then entangle these with the position qubits with CNOT gates.</a:t>
          </a:r>
        </a:p>
      </dgm:t>
    </dgm:pt>
    <dgm:pt modelId="{35DC3712-ACE2-4C57-8E39-667DA3CDCD8E}" type="parTrans" cxnId="{99D23A24-FBC1-4A49-AA6B-E2E29361864C}">
      <dgm:prSet/>
      <dgm:spPr/>
      <dgm:t>
        <a:bodyPr/>
        <a:lstStyle/>
        <a:p>
          <a:endParaRPr lang="en-US"/>
        </a:p>
      </dgm:t>
    </dgm:pt>
    <dgm:pt modelId="{7F70344C-5746-415C-8F00-163792A69E08}" type="sibTrans" cxnId="{99D23A24-FBC1-4A49-AA6B-E2E29361864C}">
      <dgm:prSet/>
      <dgm:spPr/>
      <dgm:t>
        <a:bodyPr/>
        <a:lstStyle/>
        <a:p>
          <a:endParaRPr lang="en-US"/>
        </a:p>
      </dgm:t>
    </dgm:pt>
    <dgm:pt modelId="{044E8805-9046-4F83-9A9E-638C80B80786}" type="pres">
      <dgm:prSet presAssocID="{ABA5EAE8-D088-4800-9CC3-8DA3BEFEB99E}" presName="hierChild1" presStyleCnt="0">
        <dgm:presLayoutVars>
          <dgm:chPref val="1"/>
          <dgm:dir/>
          <dgm:animOne val="branch"/>
          <dgm:animLvl val="lvl"/>
          <dgm:resizeHandles/>
        </dgm:presLayoutVars>
      </dgm:prSet>
      <dgm:spPr/>
    </dgm:pt>
    <dgm:pt modelId="{3CAA7DD9-7710-4EE1-B8E5-66023ACCDDC1}" type="pres">
      <dgm:prSet presAssocID="{80EF1CA7-4D57-4158-9BAC-C090CF644EFB}" presName="hierRoot1" presStyleCnt="0"/>
      <dgm:spPr/>
    </dgm:pt>
    <dgm:pt modelId="{321D1939-3026-45E5-A96B-536FD528C44A}" type="pres">
      <dgm:prSet presAssocID="{80EF1CA7-4D57-4158-9BAC-C090CF644EFB}" presName="composite" presStyleCnt="0"/>
      <dgm:spPr/>
    </dgm:pt>
    <dgm:pt modelId="{1A87EF7C-696E-43BD-A3EF-D1BC5BB11CC0}" type="pres">
      <dgm:prSet presAssocID="{80EF1CA7-4D57-4158-9BAC-C090CF644EFB}" presName="background" presStyleLbl="node0" presStyleIdx="0" presStyleCnt="2"/>
      <dgm:spPr/>
    </dgm:pt>
    <dgm:pt modelId="{DC5FFE70-B2F4-4828-80A6-5B18307ABC8C}" type="pres">
      <dgm:prSet presAssocID="{80EF1CA7-4D57-4158-9BAC-C090CF644EFB}" presName="text" presStyleLbl="fgAcc0" presStyleIdx="0" presStyleCnt="2">
        <dgm:presLayoutVars>
          <dgm:chPref val="3"/>
        </dgm:presLayoutVars>
      </dgm:prSet>
      <dgm:spPr/>
    </dgm:pt>
    <dgm:pt modelId="{44D46B22-09D6-4808-9DA1-EDE7BCE6681D}" type="pres">
      <dgm:prSet presAssocID="{80EF1CA7-4D57-4158-9BAC-C090CF644EFB}" presName="hierChild2" presStyleCnt="0"/>
      <dgm:spPr/>
    </dgm:pt>
    <dgm:pt modelId="{0F473FD6-2FAA-4B4C-9F0B-A3765467E775}" type="pres">
      <dgm:prSet presAssocID="{1E09957D-572D-4D74-8B21-8377519BE38D}" presName="hierRoot1" presStyleCnt="0"/>
      <dgm:spPr/>
    </dgm:pt>
    <dgm:pt modelId="{AF6E593D-0DB0-452B-8311-45BF89D732D4}" type="pres">
      <dgm:prSet presAssocID="{1E09957D-572D-4D74-8B21-8377519BE38D}" presName="composite" presStyleCnt="0"/>
      <dgm:spPr/>
    </dgm:pt>
    <dgm:pt modelId="{55810095-A7C4-4494-B557-319CD6D4D92E}" type="pres">
      <dgm:prSet presAssocID="{1E09957D-572D-4D74-8B21-8377519BE38D}" presName="background" presStyleLbl="node0" presStyleIdx="1" presStyleCnt="2"/>
      <dgm:spPr/>
    </dgm:pt>
    <dgm:pt modelId="{70635C5E-17C7-4842-90F1-44007B3D2D15}" type="pres">
      <dgm:prSet presAssocID="{1E09957D-572D-4D74-8B21-8377519BE38D}" presName="text" presStyleLbl="fgAcc0" presStyleIdx="1" presStyleCnt="2">
        <dgm:presLayoutVars>
          <dgm:chPref val="3"/>
        </dgm:presLayoutVars>
      </dgm:prSet>
      <dgm:spPr/>
    </dgm:pt>
    <dgm:pt modelId="{111C7C82-2D9A-4537-96FE-0F8B685AC46D}" type="pres">
      <dgm:prSet presAssocID="{1E09957D-572D-4D74-8B21-8377519BE38D}" presName="hierChild2" presStyleCnt="0"/>
      <dgm:spPr/>
    </dgm:pt>
  </dgm:ptLst>
  <dgm:cxnLst>
    <dgm:cxn modelId="{01DB1415-1F56-45B7-B92C-FB5843E5736C}" type="presOf" srcId="{ABA5EAE8-D088-4800-9CC3-8DA3BEFEB99E}" destId="{044E8805-9046-4F83-9A9E-638C80B80786}" srcOrd="0" destOrd="0" presId="urn:microsoft.com/office/officeart/2005/8/layout/hierarchy1"/>
    <dgm:cxn modelId="{99D23A24-FBC1-4A49-AA6B-E2E29361864C}" srcId="{ABA5EAE8-D088-4800-9CC3-8DA3BEFEB99E}" destId="{1E09957D-572D-4D74-8B21-8377519BE38D}" srcOrd="1" destOrd="0" parTransId="{35DC3712-ACE2-4C57-8E39-667DA3CDCD8E}" sibTransId="{7F70344C-5746-415C-8F00-163792A69E08}"/>
    <dgm:cxn modelId="{E7D93B7D-7230-4BD5-9175-A3D4A09763FA}" type="presOf" srcId="{1E09957D-572D-4D74-8B21-8377519BE38D}" destId="{70635C5E-17C7-4842-90F1-44007B3D2D15}" srcOrd="0" destOrd="0" presId="urn:microsoft.com/office/officeart/2005/8/layout/hierarchy1"/>
    <dgm:cxn modelId="{994BD67D-ED6A-4F08-9B45-103F18A08A12}" type="presOf" srcId="{80EF1CA7-4D57-4158-9BAC-C090CF644EFB}" destId="{DC5FFE70-B2F4-4828-80A6-5B18307ABC8C}" srcOrd="0" destOrd="0" presId="urn:microsoft.com/office/officeart/2005/8/layout/hierarchy1"/>
    <dgm:cxn modelId="{2B8971B9-38DE-46EA-8C82-08E695CF4683}" srcId="{ABA5EAE8-D088-4800-9CC3-8DA3BEFEB99E}" destId="{80EF1CA7-4D57-4158-9BAC-C090CF644EFB}" srcOrd="0" destOrd="0" parTransId="{B26B0AB6-2727-4922-9368-4FD131B226C8}" sibTransId="{AB9939CD-CDD8-4843-AAFD-DDF904B561F4}"/>
    <dgm:cxn modelId="{F0AFE33E-D294-4EF4-AB14-D7B44C9785D2}" type="presParOf" srcId="{044E8805-9046-4F83-9A9E-638C80B80786}" destId="{3CAA7DD9-7710-4EE1-B8E5-66023ACCDDC1}" srcOrd="0" destOrd="0" presId="urn:microsoft.com/office/officeart/2005/8/layout/hierarchy1"/>
    <dgm:cxn modelId="{4DA9DD90-0638-4A56-800B-509F73E4F481}" type="presParOf" srcId="{3CAA7DD9-7710-4EE1-B8E5-66023ACCDDC1}" destId="{321D1939-3026-45E5-A96B-536FD528C44A}" srcOrd="0" destOrd="0" presId="urn:microsoft.com/office/officeart/2005/8/layout/hierarchy1"/>
    <dgm:cxn modelId="{B931F4F9-477E-465C-B139-EDCF461B5B7E}" type="presParOf" srcId="{321D1939-3026-45E5-A96B-536FD528C44A}" destId="{1A87EF7C-696E-43BD-A3EF-D1BC5BB11CC0}" srcOrd="0" destOrd="0" presId="urn:microsoft.com/office/officeart/2005/8/layout/hierarchy1"/>
    <dgm:cxn modelId="{991C85C4-958A-48AB-A911-56F402C75F11}" type="presParOf" srcId="{321D1939-3026-45E5-A96B-536FD528C44A}" destId="{DC5FFE70-B2F4-4828-80A6-5B18307ABC8C}" srcOrd="1" destOrd="0" presId="urn:microsoft.com/office/officeart/2005/8/layout/hierarchy1"/>
    <dgm:cxn modelId="{183AFADB-6DC2-4C7D-9646-82F0C898DDEC}" type="presParOf" srcId="{3CAA7DD9-7710-4EE1-B8E5-66023ACCDDC1}" destId="{44D46B22-09D6-4808-9DA1-EDE7BCE6681D}" srcOrd="1" destOrd="0" presId="urn:microsoft.com/office/officeart/2005/8/layout/hierarchy1"/>
    <dgm:cxn modelId="{56708527-DC69-40D0-A229-DA89F7164AD2}" type="presParOf" srcId="{044E8805-9046-4F83-9A9E-638C80B80786}" destId="{0F473FD6-2FAA-4B4C-9F0B-A3765467E775}" srcOrd="1" destOrd="0" presId="urn:microsoft.com/office/officeart/2005/8/layout/hierarchy1"/>
    <dgm:cxn modelId="{54A247D7-7C4C-4160-B0F3-D70101E4E663}" type="presParOf" srcId="{0F473FD6-2FAA-4B4C-9F0B-A3765467E775}" destId="{AF6E593D-0DB0-452B-8311-45BF89D732D4}" srcOrd="0" destOrd="0" presId="urn:microsoft.com/office/officeart/2005/8/layout/hierarchy1"/>
    <dgm:cxn modelId="{2F7D4D58-46D8-4B0E-BA7F-EB238218D998}" type="presParOf" srcId="{AF6E593D-0DB0-452B-8311-45BF89D732D4}" destId="{55810095-A7C4-4494-B557-319CD6D4D92E}" srcOrd="0" destOrd="0" presId="urn:microsoft.com/office/officeart/2005/8/layout/hierarchy1"/>
    <dgm:cxn modelId="{CF237C69-40C7-402D-B38A-84D001E56A83}" type="presParOf" srcId="{AF6E593D-0DB0-452B-8311-45BF89D732D4}" destId="{70635C5E-17C7-4842-90F1-44007B3D2D15}" srcOrd="1" destOrd="0" presId="urn:microsoft.com/office/officeart/2005/8/layout/hierarchy1"/>
    <dgm:cxn modelId="{E9816803-8357-4281-BB06-FA5BF222C5E1}" type="presParOf" srcId="{0F473FD6-2FAA-4B4C-9F0B-A3765467E775}" destId="{111C7C82-2D9A-4537-96FE-0F8B685AC4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7EF7C-696E-43BD-A3EF-D1BC5BB11CC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FFE70-B2F4-4828-80A6-5B18307ABC8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Our circuit uses all 20 qubits to ensure that the hash function may take inputs of arbitrary lengths. The bottom 4 qubits are "coins" that determine the evolution of the quantum walk. The remaining 16 qubits act as registers to record the current position of the pointer.</a:t>
          </a:r>
        </a:p>
      </dsp:txBody>
      <dsp:txXfrm>
        <a:off x="696297" y="538547"/>
        <a:ext cx="4171627" cy="2590157"/>
      </dsp:txXfrm>
    </dsp:sp>
    <dsp:sp modelId="{55810095-A7C4-4494-B557-319CD6D4D92E}">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35C5E-17C7-4842-90F1-44007B3D2D15}">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The input bitvector is padded as needed with zeros. The input is then chunked into slices of length 2. We then use Hadamard gates controlled by the classical bits in each chunk and then entangle these with the position qubits with CNOT gates.</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14211-7F78-4C47-B72D-C04F319C0F8E}" type="datetimeFigureOut">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6E61B-29CF-4BF6-8E2A-5082D4A2ECDD}" type="slidenum">
              <a:t>‹#›</a:t>
            </a:fld>
            <a:endParaRPr lang="en-US"/>
          </a:p>
        </p:txBody>
      </p:sp>
    </p:spTree>
    <p:extLst>
      <p:ext uri="{BB962C8B-B14F-4D97-AF65-F5344CB8AC3E}">
        <p14:creationId xmlns:p14="http://schemas.microsoft.com/office/powerpoint/2010/main" val="331162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analyze the entropy of our hash function, we tested it on random subsets of the  possible domain. </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036E61B-29CF-4BF6-8E2A-5082D4A2ECDD}" type="slidenum">
              <a:t>4</a:t>
            </a:fld>
            <a:endParaRPr lang="en-US"/>
          </a:p>
        </p:txBody>
      </p:sp>
    </p:spTree>
    <p:extLst>
      <p:ext uri="{BB962C8B-B14F-4D97-AF65-F5344CB8AC3E}">
        <p14:creationId xmlns:p14="http://schemas.microsoft.com/office/powerpoint/2010/main" val="3734132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0EB2-C462-33FB-CA54-FB9CD9EDD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992946-2551-8349-4CED-259F16311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443D4-0609-2BAB-FFA0-2DDCBD486C40}"/>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5" name="Footer Placeholder 4">
            <a:extLst>
              <a:ext uri="{FF2B5EF4-FFF2-40B4-BE49-F238E27FC236}">
                <a16:creationId xmlns:a16="http://schemas.microsoft.com/office/drawing/2014/main" id="{2EA355E8-A6BB-2376-3085-6F68EB742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D851C-230A-BC60-705D-1CE6A1026A98}"/>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49230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9142-C204-3327-010A-89F93C6F9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84210E-CF3A-1DC0-0782-F9B01131EC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50688-BB18-4A58-D4DE-2714FA154E28}"/>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5" name="Footer Placeholder 4">
            <a:extLst>
              <a:ext uri="{FF2B5EF4-FFF2-40B4-BE49-F238E27FC236}">
                <a16:creationId xmlns:a16="http://schemas.microsoft.com/office/drawing/2014/main" id="{080B11B1-EC4E-1F19-692B-092DE937D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42C1C-68EB-053E-F7CB-DE453F053FD5}"/>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222696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50934-AD15-E85B-34B3-34B669427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EE1DF5-C4CB-B2D8-500D-9B2DD5D45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97077-FB32-47A4-8BCF-9C2F06A5B165}"/>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5" name="Footer Placeholder 4">
            <a:extLst>
              <a:ext uri="{FF2B5EF4-FFF2-40B4-BE49-F238E27FC236}">
                <a16:creationId xmlns:a16="http://schemas.microsoft.com/office/drawing/2014/main" id="{5694F148-5CE4-D722-DD47-F5999620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F226A-8FD4-8EBB-880B-4C443ADEB4CF}"/>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15208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930E-6DCE-EE1B-61E7-2865CA92F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EF7738-585E-A071-DA19-FF49476979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E3F1B-4CFE-15AF-1D2C-3E0515B522E4}"/>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5" name="Footer Placeholder 4">
            <a:extLst>
              <a:ext uri="{FF2B5EF4-FFF2-40B4-BE49-F238E27FC236}">
                <a16:creationId xmlns:a16="http://schemas.microsoft.com/office/drawing/2014/main" id="{E89C3837-861A-BD7B-2AD6-0A3071B0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B245E-6866-94A3-870B-F04C906AA4A0}"/>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55622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2B1-E3FD-CBF3-070F-9D62ACE235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FA839E-2027-6C00-39CC-9B565C03D3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C6F309-29E7-11BA-D720-926703AAEC99}"/>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5" name="Footer Placeholder 4">
            <a:extLst>
              <a:ext uri="{FF2B5EF4-FFF2-40B4-BE49-F238E27FC236}">
                <a16:creationId xmlns:a16="http://schemas.microsoft.com/office/drawing/2014/main" id="{17B23F86-ADBA-72A4-843F-758F69D0E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1637E-2F42-EB03-CC0B-9BF694D48CA0}"/>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299679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059E-BFFF-E76B-D1C5-FA2DA8048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8FAC6-49DE-5877-55F2-8F09AE67C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621A31-2DDF-E5B9-40CE-2D80AA0333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E8024A-17E1-60D2-C465-168A5F364584}"/>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6" name="Footer Placeholder 5">
            <a:extLst>
              <a:ext uri="{FF2B5EF4-FFF2-40B4-BE49-F238E27FC236}">
                <a16:creationId xmlns:a16="http://schemas.microsoft.com/office/drawing/2014/main" id="{7E7F92A8-A1CB-14E4-D740-F3577F929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09BE8-BE95-90E8-35BC-E70CCC8236B9}"/>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149493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20D7-51FB-AFC2-2701-6619D01642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E4DC0D-9E4D-BDD1-FCD8-A6825F1F3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16B34-BCDD-6F4F-83C2-A6530430DE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C09C3B-3650-6E06-144B-BB9AD56312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64852-83FE-179F-69E7-C1B62B2E9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19675C-CF9A-C179-6585-DC8092AC16C7}"/>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8" name="Footer Placeholder 7">
            <a:extLst>
              <a:ext uri="{FF2B5EF4-FFF2-40B4-BE49-F238E27FC236}">
                <a16:creationId xmlns:a16="http://schemas.microsoft.com/office/drawing/2014/main" id="{968F2BDC-5B86-B05C-3CEF-7920EC02C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27653-C241-8B83-C98F-C2D95651770B}"/>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322698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1C92-ED02-3824-7745-54DBCA59AF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C75B38-8E15-E638-49B8-D2EC47D7DBEA}"/>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4" name="Footer Placeholder 3">
            <a:extLst>
              <a:ext uri="{FF2B5EF4-FFF2-40B4-BE49-F238E27FC236}">
                <a16:creationId xmlns:a16="http://schemas.microsoft.com/office/drawing/2014/main" id="{C3141FA4-0474-EC65-3957-1AD23EEF4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606129-5CD8-8F65-4E6C-2F5017ECF251}"/>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135060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AA2D7-097A-CBEA-C585-FD00206FE231}"/>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3" name="Footer Placeholder 2">
            <a:extLst>
              <a:ext uri="{FF2B5EF4-FFF2-40B4-BE49-F238E27FC236}">
                <a16:creationId xmlns:a16="http://schemas.microsoft.com/office/drawing/2014/main" id="{05F2484C-3742-7357-7CB6-DDE7F3E3FC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110EFB-8500-B899-FE7B-9CACC81232C2}"/>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198344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CA4D-9007-FA9F-9DB1-F78F1E83A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CC6D9D-EA94-021E-7C36-692D2F6F86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2DA3E0-BFC2-5A07-77D6-278A71894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C8DBF-D2FB-E32D-F712-B859B6B14BD3}"/>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6" name="Footer Placeholder 5">
            <a:extLst>
              <a:ext uri="{FF2B5EF4-FFF2-40B4-BE49-F238E27FC236}">
                <a16:creationId xmlns:a16="http://schemas.microsoft.com/office/drawing/2014/main" id="{22CBC5E3-64E8-D02B-E9F7-38D0B065D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C6788-418C-EB8E-64ED-024960D476D5}"/>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190537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A4FD-3DB1-8DAB-0CB2-D20F6278F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F530F5-68EA-183A-878A-7A952B3B7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86401F-79C5-7909-CA6E-544A1B6E6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C2109-DAFC-1677-6425-8487F062622A}"/>
              </a:ext>
            </a:extLst>
          </p:cNvPr>
          <p:cNvSpPr>
            <a:spLocks noGrp="1"/>
          </p:cNvSpPr>
          <p:nvPr>
            <p:ph type="dt" sz="half" idx="10"/>
          </p:nvPr>
        </p:nvSpPr>
        <p:spPr/>
        <p:txBody>
          <a:bodyPr/>
          <a:lstStyle/>
          <a:p>
            <a:fld id="{CCF3F596-64CB-8940-A0E9-9E5747317928}" type="datetimeFigureOut">
              <a:rPr lang="en-US" smtClean="0"/>
              <a:t>4/13/2025</a:t>
            </a:fld>
            <a:endParaRPr lang="en-US"/>
          </a:p>
        </p:txBody>
      </p:sp>
      <p:sp>
        <p:nvSpPr>
          <p:cNvPr id="6" name="Footer Placeholder 5">
            <a:extLst>
              <a:ext uri="{FF2B5EF4-FFF2-40B4-BE49-F238E27FC236}">
                <a16:creationId xmlns:a16="http://schemas.microsoft.com/office/drawing/2014/main" id="{3E5841E9-7791-6D3D-0F87-761B06ADA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9483B-7694-6A78-BA59-372681DDED63}"/>
              </a:ext>
            </a:extLst>
          </p:cNvPr>
          <p:cNvSpPr>
            <a:spLocks noGrp="1"/>
          </p:cNvSpPr>
          <p:nvPr>
            <p:ph type="sldNum" sz="quarter" idx="12"/>
          </p:nvPr>
        </p:nvSpPr>
        <p:spPr/>
        <p:txBody>
          <a:bodyPr/>
          <a:lstStyle/>
          <a:p>
            <a:fld id="{069FC4D4-4213-AA4C-8981-8C5C07DC7CEF}" type="slidenum">
              <a:rPr lang="en-US" smtClean="0"/>
              <a:t>‹#›</a:t>
            </a:fld>
            <a:endParaRPr lang="en-US"/>
          </a:p>
        </p:txBody>
      </p:sp>
    </p:spTree>
    <p:extLst>
      <p:ext uri="{BB962C8B-B14F-4D97-AF65-F5344CB8AC3E}">
        <p14:creationId xmlns:p14="http://schemas.microsoft.com/office/powerpoint/2010/main" val="156124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42703">
            <a:alpha val="49804"/>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92855-489F-4A9D-8170-ED9C3DF2B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D9A820-DC66-0058-1758-9871507D6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787C4-5F73-46FD-5283-CF2C1196A9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F3F596-64CB-8940-A0E9-9E5747317928}" type="datetimeFigureOut">
              <a:rPr lang="en-US" smtClean="0"/>
              <a:t>4/13/2025</a:t>
            </a:fld>
            <a:endParaRPr lang="en-US"/>
          </a:p>
        </p:txBody>
      </p:sp>
      <p:sp>
        <p:nvSpPr>
          <p:cNvPr id="5" name="Footer Placeholder 4">
            <a:extLst>
              <a:ext uri="{FF2B5EF4-FFF2-40B4-BE49-F238E27FC236}">
                <a16:creationId xmlns:a16="http://schemas.microsoft.com/office/drawing/2014/main" id="{E52C2F7C-4094-0DC7-D399-6BB4E7383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205C3D-5F70-03AA-7CC4-96B219209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9FC4D4-4213-AA4C-8981-8C5C07DC7CEF}" type="slidenum">
              <a:rPr lang="en-US" smtClean="0"/>
              <a:t>‹#›</a:t>
            </a:fld>
            <a:endParaRPr lang="en-US"/>
          </a:p>
        </p:txBody>
      </p:sp>
    </p:spTree>
    <p:extLst>
      <p:ext uri="{BB962C8B-B14F-4D97-AF65-F5344CB8AC3E}">
        <p14:creationId xmlns:p14="http://schemas.microsoft.com/office/powerpoint/2010/main" val="411232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D5226-1E3C-4DD6-5E5B-468AC3C31D15}"/>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Quantum Hashing Function Solution to Super-Quantum Challenge</a:t>
            </a:r>
          </a:p>
        </p:txBody>
      </p:sp>
      <p:sp>
        <p:nvSpPr>
          <p:cNvPr id="69" name="Rectangle 6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9B002B3-F58B-D7B0-179A-17ECA55DCC35}"/>
              </a:ext>
            </a:extLst>
          </p:cNvPr>
          <p:cNvSpPr>
            <a:spLocks noGrp="1"/>
          </p:cNvSpPr>
          <p:nvPr>
            <p:ph type="subTitle" idx="1"/>
          </p:nvPr>
        </p:nvSpPr>
        <p:spPr>
          <a:xfrm>
            <a:off x="1931874" y="4797188"/>
            <a:ext cx="6051236" cy="1241828"/>
          </a:xfrm>
        </p:spPr>
        <p:txBody>
          <a:bodyPr vert="horz" lIns="91440" tIns="45720" rIns="91440" bIns="45720" rtlCol="0">
            <a:normAutofit/>
          </a:bodyPr>
          <a:lstStyle/>
          <a:p>
            <a:pPr algn="r"/>
            <a:r>
              <a:rPr lang="en-US">
                <a:solidFill>
                  <a:srgbClr val="FFFFFF"/>
                </a:solidFill>
              </a:rPr>
              <a:t>Liam Azar, Pranay Kumar, Luis Mendez, &amp; Chidubem Ugenyi</a:t>
            </a:r>
          </a:p>
        </p:txBody>
      </p:sp>
      <p:sp>
        <p:nvSpPr>
          <p:cNvPr id="70" name="Rectangle 6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88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BA701-0DB7-C71C-8052-4D1A216E94BA}"/>
              </a:ext>
            </a:extLst>
          </p:cNvPr>
          <p:cNvSpPr>
            <a:spLocks noGrp="1"/>
          </p:cNvSpPr>
          <p:nvPr>
            <p:ph type="title"/>
          </p:nvPr>
        </p:nvSpPr>
        <p:spPr>
          <a:xfrm>
            <a:off x="1043631" y="809898"/>
            <a:ext cx="10173010" cy="1554480"/>
          </a:xfrm>
        </p:spPr>
        <p:txBody>
          <a:bodyPr anchor="ctr">
            <a:normAutofit/>
          </a:bodyPr>
          <a:lstStyle/>
          <a:p>
            <a:r>
              <a:rPr lang="en-US" sz="4800"/>
              <a:t>Description of the Algorithm</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1" name="Content Placeholder 2">
            <a:extLst>
              <a:ext uri="{FF2B5EF4-FFF2-40B4-BE49-F238E27FC236}">
                <a16:creationId xmlns:a16="http://schemas.microsoft.com/office/drawing/2014/main" id="{4EFD1F31-61F1-7F12-6FF4-FEC109D14EEE}"/>
              </a:ext>
            </a:extLst>
          </p:cNvPr>
          <p:cNvGraphicFramePr>
            <a:graphicFrameLocks noGrp="1"/>
          </p:cNvGraphicFramePr>
          <p:nvPr>
            <p:ph idx="1"/>
            <p:extLst>
              <p:ext uri="{D42A27DB-BD31-4B8C-83A1-F6EECF244321}">
                <p14:modId xmlns:p14="http://schemas.microsoft.com/office/powerpoint/2010/main" val="427179545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061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background with white squares and lines&#10;&#10;AI-generated content may be incorrect.">
            <a:extLst>
              <a:ext uri="{FF2B5EF4-FFF2-40B4-BE49-F238E27FC236}">
                <a16:creationId xmlns:a16="http://schemas.microsoft.com/office/drawing/2014/main" id="{E4004C5E-E180-4546-8A85-968790288135}"/>
              </a:ext>
            </a:extLst>
          </p:cNvPr>
          <p:cNvPicPr>
            <a:picLocks noChangeAspect="1"/>
          </p:cNvPicPr>
          <p:nvPr/>
        </p:nvPicPr>
        <p:blipFill>
          <a:blip r:embed="rId2"/>
          <a:srcRect t="1585" r="-761" b="-199"/>
          <a:stretch/>
        </p:blipFill>
        <p:spPr>
          <a:xfrm>
            <a:off x="1456796" y="854798"/>
            <a:ext cx="9278409" cy="549384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082D3C-19E5-D08D-9DA5-CEFEA32A213B}"/>
              </a:ext>
            </a:extLst>
          </p:cNvPr>
          <p:cNvSpPr txBox="1"/>
          <p:nvPr/>
        </p:nvSpPr>
        <p:spPr>
          <a:xfrm>
            <a:off x="4724400" y="16634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t>The Circuit</a:t>
            </a:r>
          </a:p>
        </p:txBody>
      </p:sp>
    </p:spTree>
    <p:extLst>
      <p:ext uri="{BB962C8B-B14F-4D97-AF65-F5344CB8AC3E}">
        <p14:creationId xmlns:p14="http://schemas.microsoft.com/office/powerpoint/2010/main" val="47244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26C1F-FBCA-BE36-D4E0-685C35730053}"/>
              </a:ext>
            </a:extLst>
          </p:cNvPr>
          <p:cNvSpPr>
            <a:spLocks noGrp="1"/>
          </p:cNvSpPr>
          <p:nvPr>
            <p:ph type="title"/>
          </p:nvPr>
        </p:nvSpPr>
        <p:spPr>
          <a:xfrm>
            <a:off x="1113810" y="3023754"/>
            <a:ext cx="4900144" cy="2736965"/>
          </a:xfrm>
        </p:spPr>
        <p:txBody>
          <a:bodyPr vert="horz" lIns="91440" tIns="45720" rIns="91440" bIns="45720" rtlCol="0" anchor="t">
            <a:normAutofit/>
          </a:bodyPr>
          <a:lstStyle/>
          <a:p>
            <a:r>
              <a:rPr lang="en-US" sz="5400"/>
              <a:t>Numerical Analysis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line&#10;&#10;AI-generated content may be incorrect.">
            <a:extLst>
              <a:ext uri="{FF2B5EF4-FFF2-40B4-BE49-F238E27FC236}">
                <a16:creationId xmlns:a16="http://schemas.microsoft.com/office/drawing/2014/main" id="{7C4719FB-0D5F-3A83-924B-4B510934FEC3}"/>
              </a:ext>
            </a:extLst>
          </p:cNvPr>
          <p:cNvPicPr>
            <a:picLocks noChangeAspect="1"/>
          </p:cNvPicPr>
          <p:nvPr/>
        </p:nvPicPr>
        <p:blipFill>
          <a:blip r:embed="rId3"/>
          <a:stretch>
            <a:fillRect/>
          </a:stretch>
        </p:blipFill>
        <p:spPr>
          <a:xfrm>
            <a:off x="7563830" y="471748"/>
            <a:ext cx="3425513" cy="2552007"/>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hash probabilities&#10;&#10;AI-generated content may be incorrect.">
            <a:extLst>
              <a:ext uri="{FF2B5EF4-FFF2-40B4-BE49-F238E27FC236}">
                <a16:creationId xmlns:a16="http://schemas.microsoft.com/office/drawing/2014/main" id="{1EF14835-6724-86FD-8235-C66BD9CBF788}"/>
              </a:ext>
            </a:extLst>
          </p:cNvPr>
          <p:cNvPicPr>
            <a:picLocks noChangeAspect="1"/>
          </p:cNvPicPr>
          <p:nvPr/>
        </p:nvPicPr>
        <p:blipFill>
          <a:blip r:embed="rId4"/>
          <a:stretch>
            <a:fillRect/>
          </a:stretch>
        </p:blipFill>
        <p:spPr>
          <a:xfrm>
            <a:off x="7141016" y="3676230"/>
            <a:ext cx="4271141" cy="2552007"/>
          </a:xfrm>
          <a:prstGeom prst="rect">
            <a:avLst/>
          </a:prstGeom>
        </p:spPr>
      </p:pic>
      <p:sp>
        <p:nvSpPr>
          <p:cNvPr id="8" name="TextBox 7">
            <a:extLst>
              <a:ext uri="{FF2B5EF4-FFF2-40B4-BE49-F238E27FC236}">
                <a16:creationId xmlns:a16="http://schemas.microsoft.com/office/drawing/2014/main" id="{D87D4B49-28F0-B29F-5877-FA57A8821A90}"/>
              </a:ext>
            </a:extLst>
          </p:cNvPr>
          <p:cNvSpPr txBox="1"/>
          <p:nvPr/>
        </p:nvSpPr>
        <p:spPr>
          <a:xfrm>
            <a:off x="-1" y="467798"/>
            <a:ext cx="6855171" cy="1938992"/>
          </a:xfrm>
          <a:prstGeom prst="rect">
            <a:avLst/>
          </a:prstGeom>
          <a:noFill/>
        </p:spPr>
        <p:txBody>
          <a:bodyPr wrap="square" lIns="91440" tIns="45720" rIns="91440" bIns="45720" rtlCol="0" anchor="t">
            <a:spAutoFit/>
          </a:bodyPr>
          <a:lstStyle/>
          <a:p>
            <a:pPr marL="285750" indent="-285750">
              <a:buFont typeface="Arial"/>
              <a:buChar char="•"/>
            </a:pPr>
            <a:r>
              <a:rPr lang="en-US" sz="2400"/>
              <a:t>Double-exponential running time </a:t>
            </a:r>
            <a:r>
              <a:rPr lang="en-US" sz="2400">
                <a:sym typeface="Wingdings" pitchFamily="2" charset="2"/>
              </a:rPr>
              <a:t> conveys computational difficulty.</a:t>
            </a:r>
          </a:p>
          <a:p>
            <a:pPr marL="285750" indent="-285750">
              <a:buFont typeface="Arial"/>
              <a:buChar char="•"/>
            </a:pPr>
            <a:endParaRPr lang="en-US" sz="2400"/>
          </a:p>
          <a:p>
            <a:pPr marL="285750" indent="-285750">
              <a:buFont typeface="Arial"/>
              <a:buChar char="•"/>
            </a:pPr>
            <a:r>
              <a:rPr lang="en-US" sz="2400"/>
              <a:t>Indicates that this algorithm would be a bad fit for classical computers.</a:t>
            </a:r>
          </a:p>
        </p:txBody>
      </p:sp>
      <p:sp>
        <p:nvSpPr>
          <p:cNvPr id="3" name="TextBox 2">
            <a:extLst>
              <a:ext uri="{FF2B5EF4-FFF2-40B4-BE49-F238E27FC236}">
                <a16:creationId xmlns:a16="http://schemas.microsoft.com/office/drawing/2014/main" id="{2CDACB67-3928-8FD4-95D4-FDA634DAB5F0}"/>
              </a:ext>
            </a:extLst>
          </p:cNvPr>
          <p:cNvSpPr txBox="1"/>
          <p:nvPr/>
        </p:nvSpPr>
        <p:spPr>
          <a:xfrm>
            <a:off x="360442" y="4615791"/>
            <a:ext cx="590842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Entropy is roughly how uniform the output of a hash function is.</a:t>
            </a:r>
          </a:p>
          <a:p>
            <a:pPr marL="285750" indent="-285750">
              <a:buFont typeface="Arial"/>
              <a:buChar char="•"/>
            </a:pPr>
            <a:endParaRPr lang="en-US" sz="2400"/>
          </a:p>
          <a:p>
            <a:pPr marL="285750" indent="-285750">
              <a:buFont typeface="Arial"/>
              <a:buChar char="•"/>
            </a:pPr>
            <a:r>
              <a:rPr lang="en-US" sz="2400"/>
              <a:t>Roughly uniform probabilities of getting a specific output = preserved entropy.</a:t>
            </a:r>
          </a:p>
        </p:txBody>
      </p:sp>
    </p:spTree>
    <p:extLst>
      <p:ext uri="{BB962C8B-B14F-4D97-AF65-F5344CB8AC3E}">
        <p14:creationId xmlns:p14="http://schemas.microsoft.com/office/powerpoint/2010/main" val="153219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3765-A817-0B82-35E3-C1AB7260A4C2}"/>
              </a:ext>
            </a:extLst>
          </p:cNvPr>
          <p:cNvSpPr>
            <a:spLocks noGrp="1"/>
          </p:cNvSpPr>
          <p:nvPr>
            <p:ph type="title"/>
          </p:nvPr>
        </p:nvSpPr>
        <p:spPr>
          <a:xfrm>
            <a:off x="4482" y="-2428"/>
            <a:ext cx="10515600" cy="832505"/>
          </a:xfrm>
        </p:spPr>
        <p:txBody>
          <a:bodyPr/>
          <a:lstStyle/>
          <a:p>
            <a:r>
              <a:rPr lang="en-US">
                <a:solidFill>
                  <a:schemeClr val="bg1"/>
                </a:solidFill>
              </a:rPr>
              <a:t>Mathematical Basis</a:t>
            </a:r>
          </a:p>
        </p:txBody>
      </p:sp>
      <p:sp>
        <p:nvSpPr>
          <p:cNvPr id="8" name="TextBox 7">
            <a:extLst>
              <a:ext uri="{FF2B5EF4-FFF2-40B4-BE49-F238E27FC236}">
                <a16:creationId xmlns:a16="http://schemas.microsoft.com/office/drawing/2014/main" id="{E81EDE2C-2DFE-6363-39C5-79DC061E504F}"/>
              </a:ext>
            </a:extLst>
          </p:cNvPr>
          <p:cNvSpPr txBox="1"/>
          <p:nvPr/>
        </p:nvSpPr>
        <p:spPr>
          <a:xfrm>
            <a:off x="1319572" y="1043106"/>
            <a:ext cx="41148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Hashing via a quantum walk falls under a class of hash functions where the output is of the form</a:t>
            </a:r>
          </a:p>
          <a:p>
            <a:endParaRPr lang="en-US">
              <a:solidFill>
                <a:schemeClr val="bg1"/>
              </a:solidFill>
            </a:endParaRPr>
          </a:p>
        </p:txBody>
      </p:sp>
      <p:pic>
        <p:nvPicPr>
          <p:cNvPr id="9" name="Picture 8" descr="A black background with white symbols&#10;&#10;AI-generated content may be incorrect.">
            <a:extLst>
              <a:ext uri="{FF2B5EF4-FFF2-40B4-BE49-F238E27FC236}">
                <a16:creationId xmlns:a16="http://schemas.microsoft.com/office/drawing/2014/main" id="{1FC610B2-F449-DDCD-FBBA-3F3E755A3ECB}"/>
              </a:ext>
            </a:extLst>
          </p:cNvPr>
          <p:cNvPicPr>
            <a:picLocks noChangeAspect="1"/>
          </p:cNvPicPr>
          <p:nvPr/>
        </p:nvPicPr>
        <p:blipFill>
          <a:blip r:embed="rId2"/>
          <a:stretch>
            <a:fillRect/>
          </a:stretch>
        </p:blipFill>
        <p:spPr>
          <a:xfrm>
            <a:off x="1322574" y="2012576"/>
            <a:ext cx="3979770" cy="1075766"/>
          </a:xfrm>
          <a:prstGeom prst="rect">
            <a:avLst/>
          </a:prstGeom>
        </p:spPr>
      </p:pic>
      <p:sp>
        <p:nvSpPr>
          <p:cNvPr id="10" name="TextBox 9">
            <a:extLst>
              <a:ext uri="{FF2B5EF4-FFF2-40B4-BE49-F238E27FC236}">
                <a16:creationId xmlns:a16="http://schemas.microsoft.com/office/drawing/2014/main" id="{B3849A29-98AE-D0A9-DFE8-A85E2E833FC3}"/>
              </a:ext>
            </a:extLst>
          </p:cNvPr>
          <p:cNvSpPr txBox="1"/>
          <p:nvPr/>
        </p:nvSpPr>
        <p:spPr>
          <a:xfrm>
            <a:off x="1323094" y="3101307"/>
            <a:ext cx="41148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The special case where S is a subset of a cyclic group of order 2^n corresponds exactly to the case where the hash function looks like rotating by random angles. The quantity below, which intuitively measures collision resistance, thus has a set S that bounds it by a small epsilon.</a:t>
            </a:r>
          </a:p>
        </p:txBody>
      </p:sp>
      <p:pic>
        <p:nvPicPr>
          <p:cNvPr id="11" name="Picture 10" descr="A black background with white text&#10;&#10;AI-generated content may be incorrect.">
            <a:extLst>
              <a:ext uri="{FF2B5EF4-FFF2-40B4-BE49-F238E27FC236}">
                <a16:creationId xmlns:a16="http://schemas.microsoft.com/office/drawing/2014/main" id="{17614B30-0274-E8FE-9BBB-DE96ED3F5ED8}"/>
              </a:ext>
            </a:extLst>
          </p:cNvPr>
          <p:cNvPicPr>
            <a:picLocks noChangeAspect="1"/>
          </p:cNvPicPr>
          <p:nvPr/>
        </p:nvPicPr>
        <p:blipFill>
          <a:blip r:embed="rId3"/>
          <a:stretch>
            <a:fillRect/>
          </a:stretch>
        </p:blipFill>
        <p:spPr>
          <a:xfrm>
            <a:off x="1334900" y="5684744"/>
            <a:ext cx="4107516" cy="831476"/>
          </a:xfrm>
          <a:prstGeom prst="rect">
            <a:avLst/>
          </a:prstGeom>
        </p:spPr>
      </p:pic>
      <p:sp>
        <p:nvSpPr>
          <p:cNvPr id="12" name="TextBox 11">
            <a:extLst>
              <a:ext uri="{FF2B5EF4-FFF2-40B4-BE49-F238E27FC236}">
                <a16:creationId xmlns:a16="http://schemas.microsoft.com/office/drawing/2014/main" id="{50416A15-66E4-AF56-509B-D4D0CDE8E036}"/>
              </a:ext>
            </a:extLst>
          </p:cNvPr>
          <p:cNvSpPr txBox="1"/>
          <p:nvPr/>
        </p:nvSpPr>
        <p:spPr>
          <a:xfrm>
            <a:off x="6129938" y="1039265"/>
            <a:ext cx="380103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err="1">
                <a:solidFill>
                  <a:schemeClr val="bg1"/>
                </a:solidFill>
              </a:rPr>
              <a:t>Holevo's</a:t>
            </a:r>
            <a:r>
              <a:rPr lang="en-US" sz="2400">
                <a:solidFill>
                  <a:schemeClr val="bg1"/>
                </a:solidFill>
              </a:rPr>
              <a:t> theorem can be used to prove the irreversibility of our hash function.</a:t>
            </a:r>
          </a:p>
          <a:p>
            <a:pPr marL="285750" indent="-285750">
              <a:buFont typeface="Arial"/>
              <a:buChar char="•"/>
            </a:pPr>
            <a:endParaRPr lang="en-US" sz="2400">
              <a:solidFill>
                <a:schemeClr val="bg1"/>
              </a:solidFill>
            </a:endParaRPr>
          </a:p>
          <a:p>
            <a:pPr marL="285750" indent="-285750">
              <a:buFont typeface="Arial"/>
              <a:buChar char="•"/>
            </a:pPr>
            <a:r>
              <a:rPr lang="en-US" sz="2400">
                <a:solidFill>
                  <a:schemeClr val="bg1"/>
                </a:solidFill>
              </a:rPr>
              <a:t>N qubits can only be used to extract at most n classical bits, and since our domain is so much larger than the co-domain, we can be certain that finding the pre-image of a hash is impossible in general.</a:t>
            </a:r>
          </a:p>
        </p:txBody>
      </p:sp>
    </p:spTree>
    <p:extLst>
      <p:ext uri="{BB962C8B-B14F-4D97-AF65-F5344CB8AC3E}">
        <p14:creationId xmlns:p14="http://schemas.microsoft.com/office/powerpoint/2010/main" val="358197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D7333-1FF6-9D7B-30B1-D208BB935A12}"/>
              </a:ext>
            </a:extLst>
          </p:cNvPr>
          <p:cNvSpPr>
            <a:spLocks noGrp="1"/>
          </p:cNvSpPr>
          <p:nvPr>
            <p:ph type="title"/>
          </p:nvPr>
        </p:nvSpPr>
        <p:spPr>
          <a:xfrm>
            <a:off x="133295" y="1895338"/>
            <a:ext cx="7033279" cy="3098061"/>
          </a:xfrm>
        </p:spPr>
        <p:txBody>
          <a:bodyPr vert="horz" lIns="91440" tIns="45720" rIns="91440" bIns="45720" rtlCol="0" anchor="ctr">
            <a:normAutofit/>
          </a:bodyPr>
          <a:lstStyle/>
          <a:p>
            <a:r>
              <a:rPr lang="en-US" sz="8800">
                <a:solidFill>
                  <a:schemeClr val="bg1"/>
                </a:solidFill>
                <a:latin typeface="Consolas"/>
              </a:rPr>
              <a:t>Thank You!</a:t>
            </a:r>
          </a:p>
        </p:txBody>
      </p:sp>
      <p:sp>
        <p:nvSpPr>
          <p:cNvPr id="29" name="Rectangle 28">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B69D76BA-499A-1F3A-BA52-E51D81A025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9787" y="2108877"/>
            <a:ext cx="2654533" cy="2654533"/>
          </a:xfrm>
          <a:prstGeom prst="rect">
            <a:avLst/>
          </a:prstGeom>
        </p:spPr>
      </p:pic>
    </p:spTree>
    <p:extLst>
      <p:ext uri="{BB962C8B-B14F-4D97-AF65-F5344CB8AC3E}">
        <p14:creationId xmlns:p14="http://schemas.microsoft.com/office/powerpoint/2010/main" val="355450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Quantum Hashing Function Solution to Super-Quantum Challenge</vt:lpstr>
      <vt:lpstr>Description of the Algorithm</vt:lpstr>
      <vt:lpstr>PowerPoint Presentation</vt:lpstr>
      <vt:lpstr>Numerical Analysis</vt:lpstr>
      <vt:lpstr>Mathematical Basis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Liam Azar</dc:creator>
  <cp:revision>4</cp:revision>
  <dcterms:created xsi:type="dcterms:W3CDTF">2025-04-13T04:58:25Z</dcterms:created>
  <dcterms:modified xsi:type="dcterms:W3CDTF">2025-04-13T15:06:59Z</dcterms:modified>
</cp:coreProperties>
</file>