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82A"/>
    <a:srgbClr val="FDFEE0"/>
    <a:srgbClr val="FF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A6A8-1520-4240-B18D-4A4BEA5E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340BE-8C57-45E2-8772-E4B9297C8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59635-7660-41FB-96AB-50607CB3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DBEE5-1E4B-4845-BA36-9C57D5C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9A9627-AA99-4628-AA3C-A772728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3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55164-8965-4A56-97D6-E2542DBD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75EE8-4884-45C8-88E9-F6924C6D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91BAA-AEB6-4AD8-AE20-30BA1B21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8F8B7-EF8E-445F-8553-1A4E3D89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4256-B8F9-49DA-81C0-A0977419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A4A476-97B7-4071-A075-CCD9C5BC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69E46A-9EC2-4143-B87A-33624E02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C26C2-40E0-43B4-9DB0-FD5E9CC0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7D6E0-6E7F-4E69-A946-77A5C83A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D8CF5-F882-4778-8CE5-9C5A929F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709F9-C66E-4844-95E1-B4170DC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89C70-8CE7-486B-BE7A-8AC6BEBA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CE475-72EB-42C3-9146-43390AE5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FBA39-5F0A-4EC7-BD10-9532A97C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1B71-47D8-4EDF-82FE-9377D39F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49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51C00-0975-4FC9-A8AF-BD35E630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A7D22-ECCB-49EC-85B1-ACEC1903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9AE93-3A15-44F0-8CD3-32D386F0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D166C-5FDF-4F1B-9500-824386F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8AA32-003C-49A3-BA61-A191405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04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C391-0716-4FF2-8B32-E4222F8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91B7C-7AD6-47D9-A16B-F8780208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DF73-2E5E-44E2-8AAA-711361E3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CA8C9-E4C6-4E72-876C-D9C83319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76041-1C67-47FA-B4B8-06846F9E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C1FB2-E9AA-4074-AA0B-9E5368C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10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6E278-1AAB-490D-8D14-86416E5E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45788-B433-420B-9808-D0113631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CAC8C-78FE-4EFB-B818-A84F45A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0F85C-DBF7-4F3D-9159-0F55A72B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E31AE3-0DED-4A1D-B00F-47C26CA1F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DB8D06-8028-4011-BFEE-121BEBCE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29A36-2823-405A-AB4D-E0630D8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99A99-80F9-40A3-9C49-7F7B3A19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6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7B57-633A-446A-908B-339FB47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2551C1-265F-4B62-AD11-0DBC6D05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2E4882-76A0-41AC-B00F-9E3212D9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CB8B36-60C0-441C-9AE7-01207A2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BC110F-68B9-4FE1-9004-6EBC18B1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00D528-97BD-4305-96B4-00C48DD3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6255A-36EE-45B5-BF3C-660A0AB3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0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334A-E67D-4018-A3EF-9330368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156F9-9110-4672-A34E-AFDEE39E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8FB962-258A-4D56-A10B-0B4644EB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0CA7B-EB2E-4313-86DB-B3F3C639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E8435-4112-4F15-B407-8E71F01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6D5CA9-12A2-49F4-9517-9030D8D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3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EDED7-852E-4277-BD40-2DD0CC9D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C89C2B-790D-4487-BD0B-7363A981D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C150D6-13FD-4E6B-9109-4E695BE8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EE12E-FF4A-4807-BCD9-6E95592C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215D3-E346-4065-B97D-651A8D56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E8DDF-1683-4081-B439-599BD19E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EABE36-8D44-4800-88CB-84759770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D285F-712F-4133-B748-7107A6DB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6FDC1-171B-42BF-AB4E-4AA5102D9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D321-A51B-4B89-9D68-E79B1F80B5F0}" type="datetimeFigureOut">
              <a:rPr lang="es-ES" smtClean="0"/>
              <a:t>08/11/2018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68DB2-8349-42E6-AD9F-CD5EF65B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4D18F-21E2-425E-8B02-9E8A1A5BD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C289-8805-4BA3-BC8B-4AE3A2DD4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E25AD9-FD7E-498F-9C05-5A9B6FF5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06417"/>
              </p:ext>
            </p:extLst>
          </p:nvPr>
        </p:nvGraphicFramePr>
        <p:xfrm>
          <a:off x="2032000" y="131268"/>
          <a:ext cx="8128000" cy="963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091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210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Pago por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También llamado </a:t>
                      </a:r>
                      <a:r>
                        <a:rPr lang="es-E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auto-servicio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 demanda,</a:t>
                      </a:r>
                    </a:p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solicitan los servicios a través de la red pagando exclusivamente por el tiempo de uso de estos servicios.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0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Acceso desde la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Todos los servicios están disponibles en Internet y pueden ser accedidos por los usuarios desde cualquier lugar con un dispositivo con acceso a la 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4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 función de las necesidades de los usuarios, los recursos en la nube pueden subir o bajar la calidad o cantidad de los mismos dinámicamente.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Recursos compartidos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Normalmente los recursos son reservas comunes a todos los usuarios (compartición de hardware y software) a no ser que se contraten servicios privados de la nube.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Gracias al almacenamiento externo de la nube los usuarios pueden subir archivos con una cantidad de espacio determinada sin necesidad de discos duros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Comunicaciones 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 personas que por motivos de viaje necesiten establecer comunicación audiovisual a distancia, también pueden establecer dicha comunicación por medio de </a:t>
                      </a:r>
                      <a:r>
                        <a:rPr lang="es-ES" sz="16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Cloud Computing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 mayoría de los servicios de </a:t>
                      </a:r>
                      <a:r>
                        <a:rPr lang="es-ES" sz="16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Cloud Computing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la nube ofrecen la posibilidad de realizar copias de seguridad automáticas con el fin de garantizar la persistencia de los datos y archivos de los usuarios. Incluso cuentan con sistemas antivirus que protegen al usuario de cualquier tipo de </a:t>
                      </a:r>
                      <a:r>
                        <a:rPr lang="es-ES" sz="16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malware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4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 supervisado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Aquellos recursos consumidos por los usuarios cuentan con un control automatizado por el proveedor en la nube de forma totalmente transparente para ellos.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348C472-F475-4129-8CAA-024FDAA4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07157"/>
              </p:ext>
            </p:extLst>
          </p:nvPr>
        </p:nvGraphicFramePr>
        <p:xfrm>
          <a:off x="2032000" y="719666"/>
          <a:ext cx="8128000" cy="924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41190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3316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Ventaja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Ahorro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servidores tradicionales consumen una cantidad de energía considerablemente alta en comparación con los servidores de la nube puesto que se utiliza la necesaria.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Optimización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recursos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usuarios pagan simplemente por el uso de los recursos disponibles en la nube simplemente cuando los necesiten.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Actualizaciones automáticas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usuario podrá actualizar a las últimas versiones sin que lleguen a afectar a los recursos ya integrados, por tanto se conservará todo tal y como estaba después de actualizarse.</a:t>
                      </a:r>
                      <a:endParaRPr lang="es-ES" i="1" dirty="0"/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2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Fácil recuperación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Toda la información de los recursos quedará situada en diferentes localizaciones donde seguirán siendo accesibles aunque ocurra cualquier incidente.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Tecnología segura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proveedores de estos recursos en la nube se encargarán del mantenimiento de estos de forma transparente al usuario.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2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Negocios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Nos permitirá una dedicación más confortable para nuestros negocios ya que los proveedores de los servicios se encargarán de gran parte del trabajo como actualizaciones y mantenimiento.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Integración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computación en la nube permite integrar sus servicios de forma fácil y rápida con las demás aplicaciones.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4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20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DDC45E3-EFC9-40F3-85D7-468A7560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7179"/>
              </p:ext>
            </p:extLst>
          </p:nvPr>
        </p:nvGraphicFramePr>
        <p:xfrm>
          <a:off x="2032000" y="178977"/>
          <a:ext cx="7732202" cy="941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101">
                  <a:extLst>
                    <a:ext uri="{9D8B030D-6E8A-4147-A177-3AD203B41FA5}">
                      <a16:colId xmlns:a16="http://schemas.microsoft.com/office/drawing/2014/main" val="444119055"/>
                    </a:ext>
                  </a:extLst>
                </a:gridCol>
                <a:gridCol w="3866101">
                  <a:extLst>
                    <a:ext uri="{9D8B030D-6E8A-4147-A177-3AD203B41FA5}">
                      <a16:colId xmlns:a16="http://schemas.microsoft.com/office/drawing/2014/main" val="3833167761"/>
                    </a:ext>
                  </a:extLst>
                </a:gridCol>
              </a:tblGrid>
              <a:tr h="3470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Inconveniente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3710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Pérdida del control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ser simplemente clientes de los servicios, tendremos acceso limitado al lugar donde se ejecuten las aplicaciones y debemos tener cuidado con los datos que dejamos al proveedor.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3862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 confidenciales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datos personales que compartamos con los servidores del proveedor correrán la suerte de los problemas técnicos que pueden poner en peligro la seguridad de nuestros datos.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646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Problemas de disponibilidad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i="0" dirty="0"/>
                        <a:t>Aunque estos servicios ofrecidos se encuentren en la nube no contempla que estos puedan tener fallos y caídas de vez en cuando, incluso más que los servicios tradicionales.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22881"/>
                  </a:ext>
                </a:extLst>
              </a:tr>
              <a:tr h="855676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Accesibilidad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servicios ofrecidos estarán disponibles siempre y cuando tengamos conexión estable a Internet.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8229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Lentitud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Debido a los grandes volúmenes de datos con los que se trabaja, la velocidad con la que accedemos a estos puede llegar a ir por debajo de lo normal que con un servidor tradicional.</a:t>
                      </a:r>
                    </a:p>
                  </a:txBody>
                  <a:tcPr>
                    <a:solidFill>
                      <a:srgbClr val="FF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25528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Escalabilidad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 incremento de usuarios que empiecen a utilizar los servicios en la nube puede llegar a complicar la estabilidad de los servidores si no están lo suficientemente preparados para legar a cierto nivel de escalabilidad.</a:t>
                      </a:r>
                    </a:p>
                  </a:txBody>
                  <a:tcPr>
                    <a:solidFill>
                      <a:srgbClr val="FDF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5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911A2F-A6A5-422D-9854-17ADCA0C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97413"/>
              </p:ext>
            </p:extLst>
          </p:nvPr>
        </p:nvGraphicFramePr>
        <p:xfrm>
          <a:off x="2032000" y="178977"/>
          <a:ext cx="7732203" cy="1396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401">
                  <a:extLst>
                    <a:ext uri="{9D8B030D-6E8A-4147-A177-3AD203B41FA5}">
                      <a16:colId xmlns:a16="http://schemas.microsoft.com/office/drawing/2014/main" val="444119055"/>
                    </a:ext>
                  </a:extLst>
                </a:gridCol>
                <a:gridCol w="2577401">
                  <a:extLst>
                    <a:ext uri="{9D8B030D-6E8A-4147-A177-3AD203B41FA5}">
                      <a16:colId xmlns:a16="http://schemas.microsoft.com/office/drawing/2014/main" val="3833167761"/>
                    </a:ext>
                  </a:extLst>
                </a:gridCol>
                <a:gridCol w="2577401">
                  <a:extLst>
                    <a:ext uri="{9D8B030D-6E8A-4147-A177-3AD203B41FA5}">
                      <a16:colId xmlns:a16="http://schemas.microsoft.com/office/drawing/2014/main" val="162812854"/>
                    </a:ext>
                  </a:extLst>
                </a:gridCol>
              </a:tblGrid>
              <a:tr h="34702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Amenaza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Prevención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3710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Ataques hackers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Personas que por medio de la red estafan y manipulan los datos de los clientes por medio de software envenenado, aplicaciones con </a:t>
                      </a:r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virus gusano o cualquiera de los métodos que ejerza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Informar a los usuarios acerca del peligro que conlleva ciertas actividades cibernéticas y cómo poder solventarlas y mejor aún, prevenirlas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3862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 poco seguras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Aquellas interfaces sobre todo de registro que carecen de seguridad pueden poner en peligro la privacidad de los usuarios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autenticación fiable con cifrado.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Solventar incidencias de seguridad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646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Amenaza interna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propios trabajadores de la nube pueden suponer una amenaza ante cualquier fallo de privacidad cometido ya sea accidental como voluntariamente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Contratos con cláusulas legales sobre la privacidad de los datos de los clientes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22881"/>
                  </a:ext>
                </a:extLst>
              </a:tr>
              <a:tr h="855676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Compartición de tecnologías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nuestra empresa tiene contratado un servicio en al nube pública donde compartimos aplicaciones con el resto de empresas, un fallo nuestro o de ellas puede provocar fallos en los servidores globales y afectar a todas las organizaciones involucradas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Manuales bien definidos sobre la instalación y mantenimiento del software de gestión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Indicar los fallos propagados por medio de trazas de log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8229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Pérdida de información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más vulnerables pueden caer en manos de hackers aportando información confidencial por medio de un </a:t>
                      </a:r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desarrollado por ellos o incluso pérdidas de datos por transferencias incontroladas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Asegurar la vía de comunicación de los trámites con buenos métodos de cifrado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Informar a los usuarios acerca de los métodos cibercriminales más peligrosos.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Mecanismos de protección de claves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25528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Suplantación de identidad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cibercriminales pueden conseguir las credenciales de acceso de los usuarios para manipularla o falsificar datos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permitir traspasar las claves entre los usuarios por ningún medio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Inicios de sesión monitorizadas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51072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Desconocimiento por parte de los usuarios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 de conocimiento de los responsables que ejercen las pautas de seguridad de la organización y da lugar a brecha de seguridad peligrosas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Trazas de log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Monitorizar toda la información relevante para el caso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4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911A2F-A6A5-422D-9854-17ADCA0C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07686"/>
              </p:ext>
            </p:extLst>
          </p:nvPr>
        </p:nvGraphicFramePr>
        <p:xfrm>
          <a:off x="2032000" y="178977"/>
          <a:ext cx="7732203" cy="1396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401">
                  <a:extLst>
                    <a:ext uri="{9D8B030D-6E8A-4147-A177-3AD203B41FA5}">
                      <a16:colId xmlns:a16="http://schemas.microsoft.com/office/drawing/2014/main" val="444119055"/>
                    </a:ext>
                  </a:extLst>
                </a:gridCol>
                <a:gridCol w="2577401">
                  <a:extLst>
                    <a:ext uri="{9D8B030D-6E8A-4147-A177-3AD203B41FA5}">
                      <a16:colId xmlns:a16="http://schemas.microsoft.com/office/drawing/2014/main" val="3833167761"/>
                    </a:ext>
                  </a:extLst>
                </a:gridCol>
                <a:gridCol w="2577401">
                  <a:extLst>
                    <a:ext uri="{9D8B030D-6E8A-4147-A177-3AD203B41FA5}">
                      <a16:colId xmlns:a16="http://schemas.microsoft.com/office/drawing/2014/main" val="162812854"/>
                    </a:ext>
                  </a:extLst>
                </a:gridCol>
              </a:tblGrid>
              <a:tr h="34702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Riesgo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Prevención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3710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Usuarios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Personas que por medio de la red estafan y manipulan los datos de los clientes por medio de software envenenado, aplicaciones con </a:t>
                      </a:r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virus gusano o cualquiera de los métodos que ejerza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Informar a los usuarios acerca del peligro que conlleva ciertas actividades cibernéticas y cómo poder solventarlas y mejor aún, prevenirlas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3862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 poco seguras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Aquellas interfaces sobre todo de registro que carecen de seguridad pueden poner en peligro la privacidad de los usuarios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autenticación fiable con cifrado.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Solventar incidencias de seguridad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646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Amenaza interna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propios trabajadores de la nube pueden suponer una amenaza ante cualquier fallo de privacidad cometido ya sea accidental como voluntariamente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Contratos con cláusulas legales sobre la privacidad de los datos de los clientes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22881"/>
                  </a:ext>
                </a:extLst>
              </a:tr>
              <a:tr h="855676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Compartición de tecnologías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nuestra empresa tiene contratado un servicio en al nube pública donde compartimos aplicaciones con el resto de empresas, un fallo nuestro o de ellas puede provocar fallos en los servidores globales y afectar a todas las organizaciones involucradas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Manuales bien definidos sobre la instalación y mantenimiento del software de gestión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Indicar los fallos propagados por medio de trazas de log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8229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Pérdida de información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más vulnerables pueden caer en manos de hackers aportando información confidencial por medio de un </a:t>
                      </a:r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desarrollado por ellos o incluso pérdidas de datos por transferencias incontroladas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Asegurar la vía de comunicación de los trámites con buenos métodos de cifrado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Informar a los usuarios acerca de los métodos cibercriminales más peligrosos.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Mecanismos de protección de claves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25528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Suplantación de identidad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cibercriminales pueden conseguir las credenciales de acceso de los usuarios para manipularla o falsificar datos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permitir traspasar las claves entre los usuarios por ningún medio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Inicios de sesión monitorizadas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51072"/>
                  </a:ext>
                </a:extLst>
              </a:tr>
              <a:tr h="136908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Desconocimiento por parte de los usuarios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 de conocimiento de los responsables que ejercen las pautas de seguridad de la organización y da lugar a brecha de seguridad peligrosas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Trazas de log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Monitorizar toda la información relevante para el caso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4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9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911A2F-A6A5-422D-9854-17ADCA0C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30358"/>
              </p:ext>
            </p:extLst>
          </p:nvPr>
        </p:nvGraphicFramePr>
        <p:xfrm>
          <a:off x="2032000" y="178977"/>
          <a:ext cx="8217231" cy="558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077">
                  <a:extLst>
                    <a:ext uri="{9D8B030D-6E8A-4147-A177-3AD203B41FA5}">
                      <a16:colId xmlns:a16="http://schemas.microsoft.com/office/drawing/2014/main" val="444119055"/>
                    </a:ext>
                  </a:extLst>
                </a:gridCol>
                <a:gridCol w="2739077">
                  <a:extLst>
                    <a:ext uri="{9D8B030D-6E8A-4147-A177-3AD203B41FA5}">
                      <a16:colId xmlns:a16="http://schemas.microsoft.com/office/drawing/2014/main" val="3833167761"/>
                    </a:ext>
                  </a:extLst>
                </a:gridCol>
                <a:gridCol w="2739077">
                  <a:extLst>
                    <a:ext uri="{9D8B030D-6E8A-4147-A177-3AD203B41FA5}">
                      <a16:colId xmlns:a16="http://schemas.microsoft.com/office/drawing/2014/main" val="162812854"/>
                    </a:ext>
                  </a:extLst>
                </a:gridCol>
              </a:tblGrid>
              <a:tr h="34702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instancia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Tamaños de instancia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Especificaciones generales</a:t>
                      </a:r>
                    </a:p>
                  </a:txBody>
                  <a:tcPr>
                    <a:solidFill>
                      <a:srgbClr val="4368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3710"/>
                  </a:ext>
                </a:extLst>
              </a:tr>
              <a:tr h="64630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C5.large, c5.xlarge, c5.2xlarge, c5.4xlarge, c5.9xlarge, c5.18xlarge, c5d.large, c5d.xlarge, c5d.2xlarge, c5d.4xlarge, c5d.9xlarge, c5d.18xlarge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virtual: 2-72</a:t>
                      </a:r>
                    </a:p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Memoria: 4-144 GiB</a:t>
                      </a:r>
                    </a:p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Alm. instancia: Solo EBS, y SSD </a:t>
                      </a:r>
                      <a:r>
                        <a:rPr lang="es-E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NVMe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Ancho de banda: 3500-14000 Mbps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3862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c4.large, c4.xlarge, c4.2xlarge, c4.4xlarge, c4.8xlarge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virtual: 2-36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Memoria: 3.75-60 GiB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Almacenamiento: Solo EBS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Ancho de banda: 500-4000 Mbps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646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92169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22615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Insancias</a:t>
                      </a:r>
                      <a:r>
                        <a:rPr lang="es-E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memoria elevada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72706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Z1d</a:t>
                      </a:r>
                      <a:endParaRPr lang="es-E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0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02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1390</Words>
  <Application>Microsoft Office PowerPoint</Application>
  <PresentationFormat>Panorámica</PresentationFormat>
  <Paragraphs>147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39</cp:revision>
  <dcterms:created xsi:type="dcterms:W3CDTF">2018-10-22T19:19:42Z</dcterms:created>
  <dcterms:modified xsi:type="dcterms:W3CDTF">2018-11-08T19:31:07Z</dcterms:modified>
</cp:coreProperties>
</file>